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56" r:id="rId1"/>
  </p:sldMasterIdLst>
  <p:notesMasterIdLst>
    <p:notesMasterId r:id="rId29"/>
  </p:notesMasterIdLst>
  <p:sldIdLst>
    <p:sldId id="256" r:id="rId2"/>
    <p:sldId id="260" r:id="rId3"/>
    <p:sldId id="293" r:id="rId4"/>
    <p:sldId id="309" r:id="rId5"/>
    <p:sldId id="308" r:id="rId6"/>
    <p:sldId id="264" r:id="rId7"/>
    <p:sldId id="310" r:id="rId8"/>
    <p:sldId id="277" r:id="rId9"/>
    <p:sldId id="311" r:id="rId10"/>
    <p:sldId id="267" r:id="rId11"/>
    <p:sldId id="312" r:id="rId12"/>
    <p:sldId id="313" r:id="rId13"/>
    <p:sldId id="271" r:id="rId14"/>
    <p:sldId id="314" r:id="rId15"/>
    <p:sldId id="270" r:id="rId16"/>
    <p:sldId id="315" r:id="rId17"/>
    <p:sldId id="278" r:id="rId18"/>
    <p:sldId id="280" r:id="rId19"/>
    <p:sldId id="316" r:id="rId20"/>
    <p:sldId id="276" r:id="rId21"/>
    <p:sldId id="317" r:id="rId22"/>
    <p:sldId id="318" r:id="rId23"/>
    <p:sldId id="279" r:id="rId24"/>
    <p:sldId id="319" r:id="rId25"/>
    <p:sldId id="283" r:id="rId26"/>
    <p:sldId id="320" r:id="rId27"/>
    <p:sldId id="3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0080" autoAdjust="0"/>
  </p:normalViewPr>
  <p:slideViewPr>
    <p:cSldViewPr snapToGrid="0">
      <p:cViewPr varScale="1">
        <p:scale>
          <a:sx n="83" d="100"/>
          <a:sy n="83" d="100"/>
        </p:scale>
        <p:origin x="106" y="17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766"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69651-41FB-4F5C-9512-2A240103A53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DB1D08A-9C8E-4016-B779-9490555AC58F}">
      <dgm:prSet/>
      <dgm:spPr/>
      <dgm:t>
        <a:bodyPr/>
        <a:lstStyle/>
        <a:p>
          <a:r>
            <a:rPr lang="en-US" dirty="0"/>
            <a:t>Knowledge Discovery and Data Mining Process Models</a:t>
          </a:r>
        </a:p>
      </dgm:t>
    </dgm:pt>
    <dgm:pt modelId="{62A043D3-F2A4-4BE4-9AB8-1638418782F6}" type="parTrans" cxnId="{8F66E17E-A5EB-4F94-8233-E39D4BA7F4BB}">
      <dgm:prSet/>
      <dgm:spPr/>
      <dgm:t>
        <a:bodyPr/>
        <a:lstStyle/>
        <a:p>
          <a:endParaRPr lang="en-US"/>
        </a:p>
      </dgm:t>
    </dgm:pt>
    <dgm:pt modelId="{BC3AFC6A-609B-413B-B8F2-472F381D7D46}" type="sibTrans" cxnId="{8F66E17E-A5EB-4F94-8233-E39D4BA7F4BB}">
      <dgm:prSet/>
      <dgm:spPr/>
      <dgm:t>
        <a:bodyPr/>
        <a:lstStyle/>
        <a:p>
          <a:endParaRPr lang="en-US"/>
        </a:p>
      </dgm:t>
    </dgm:pt>
    <dgm:pt modelId="{335FDEA8-2A99-4B4B-A5AA-CF647C3D210C}">
      <dgm:prSet/>
      <dgm:spPr/>
      <dgm:t>
        <a:bodyPr/>
        <a:lstStyle/>
        <a:p>
          <a:r>
            <a:rPr lang="en-US" dirty="0"/>
            <a:t>Data Preprocessing</a:t>
          </a:r>
        </a:p>
      </dgm:t>
    </dgm:pt>
    <dgm:pt modelId="{7ACA1D9C-BF38-4807-AA20-8A0995F808D2}" type="parTrans" cxnId="{348A69A7-DDE6-4FF3-BC7C-CB3075D9CD2F}">
      <dgm:prSet/>
      <dgm:spPr/>
      <dgm:t>
        <a:bodyPr/>
        <a:lstStyle/>
        <a:p>
          <a:endParaRPr lang="en-US"/>
        </a:p>
      </dgm:t>
    </dgm:pt>
    <dgm:pt modelId="{ED3F8EAD-9F12-486C-A701-C765CFE21822}" type="sibTrans" cxnId="{348A69A7-DDE6-4FF3-BC7C-CB3075D9CD2F}">
      <dgm:prSet/>
      <dgm:spPr/>
      <dgm:t>
        <a:bodyPr/>
        <a:lstStyle/>
        <a:p>
          <a:endParaRPr lang="en-US"/>
        </a:p>
      </dgm:t>
    </dgm:pt>
    <dgm:pt modelId="{F6A3F28E-0210-490B-90F7-B4329C7052E2}">
      <dgm:prSet/>
      <dgm:spPr/>
      <dgm:t>
        <a:bodyPr/>
        <a:lstStyle/>
        <a:p>
          <a:r>
            <a:rPr lang="en-US" dirty="0"/>
            <a:t>Data Cleaning</a:t>
          </a:r>
        </a:p>
      </dgm:t>
    </dgm:pt>
    <dgm:pt modelId="{9D106572-F821-4560-947B-EA39DDA6E9E2}" type="parTrans" cxnId="{8091C2B4-6240-47D5-A8F1-30966FB5829D}">
      <dgm:prSet/>
      <dgm:spPr/>
      <dgm:t>
        <a:bodyPr/>
        <a:lstStyle/>
        <a:p>
          <a:endParaRPr lang="en-US"/>
        </a:p>
      </dgm:t>
    </dgm:pt>
    <dgm:pt modelId="{3CFF18F8-57D1-4FF9-84E5-68098BA83FF6}" type="sibTrans" cxnId="{8091C2B4-6240-47D5-A8F1-30966FB5829D}">
      <dgm:prSet/>
      <dgm:spPr/>
      <dgm:t>
        <a:bodyPr/>
        <a:lstStyle/>
        <a:p>
          <a:endParaRPr lang="en-US"/>
        </a:p>
      </dgm:t>
    </dgm:pt>
    <dgm:pt modelId="{3965F554-6FE6-46F4-828B-85188CAABD31}">
      <dgm:prSet/>
      <dgm:spPr/>
      <dgm:t>
        <a:bodyPr/>
        <a:lstStyle/>
        <a:p>
          <a:r>
            <a:rPr lang="en-US" dirty="0"/>
            <a:t>Data Transformation and Integration</a:t>
          </a:r>
        </a:p>
      </dgm:t>
    </dgm:pt>
    <dgm:pt modelId="{A8100BF5-740E-48CF-B2A5-AFA2D177B8F4}" type="parTrans" cxnId="{E8F0DC2E-6CE6-47A1-A63F-D88F939ED670}">
      <dgm:prSet/>
      <dgm:spPr/>
      <dgm:t>
        <a:bodyPr/>
        <a:lstStyle/>
        <a:p>
          <a:endParaRPr lang="en-US"/>
        </a:p>
      </dgm:t>
    </dgm:pt>
    <dgm:pt modelId="{53999F79-3FFE-483A-B249-7456D85E10F3}" type="sibTrans" cxnId="{E8F0DC2E-6CE6-47A1-A63F-D88F939ED670}">
      <dgm:prSet/>
      <dgm:spPr/>
      <dgm:t>
        <a:bodyPr/>
        <a:lstStyle/>
        <a:p>
          <a:endParaRPr lang="en-US"/>
        </a:p>
      </dgm:t>
    </dgm:pt>
    <dgm:pt modelId="{647E1097-B3E4-4122-AC2B-4E783777753E}">
      <dgm:prSet/>
      <dgm:spPr/>
      <dgm:t>
        <a:bodyPr/>
        <a:lstStyle/>
        <a:p>
          <a:r>
            <a:rPr lang="en-US" dirty="0"/>
            <a:t>Data Reduction</a:t>
          </a:r>
        </a:p>
      </dgm:t>
    </dgm:pt>
    <dgm:pt modelId="{E86CB0D1-5BE0-4FDF-BD45-7E79A7DD0403}" type="parTrans" cxnId="{E3CA0ABC-42E8-406B-821E-AE1EF7CDCB9A}">
      <dgm:prSet/>
      <dgm:spPr/>
      <dgm:t>
        <a:bodyPr/>
        <a:lstStyle/>
        <a:p>
          <a:endParaRPr lang="en-US"/>
        </a:p>
      </dgm:t>
    </dgm:pt>
    <dgm:pt modelId="{732905ED-5AF9-44A5-9AEE-1EF55E2B1010}" type="sibTrans" cxnId="{E3CA0ABC-42E8-406B-821E-AE1EF7CDCB9A}">
      <dgm:prSet/>
      <dgm:spPr/>
      <dgm:t>
        <a:bodyPr/>
        <a:lstStyle/>
        <a:p>
          <a:endParaRPr lang="en-US"/>
        </a:p>
      </dgm:t>
    </dgm:pt>
    <dgm:pt modelId="{39485994-9789-4D8B-A2F9-D536ED0AE799}">
      <dgm:prSet/>
      <dgm:spPr/>
      <dgm:t>
        <a:bodyPr/>
        <a:lstStyle/>
        <a:p>
          <a:r>
            <a:rPr lang="en-US" dirty="0"/>
            <a:t>Data Mining</a:t>
          </a:r>
        </a:p>
      </dgm:t>
    </dgm:pt>
    <dgm:pt modelId="{D0DA6EAD-AC44-44DE-9497-1DA70CCC8C85}" type="parTrans" cxnId="{D41AD189-A3D8-4428-91D2-21A8B4E00889}">
      <dgm:prSet/>
      <dgm:spPr/>
      <dgm:t>
        <a:bodyPr/>
        <a:lstStyle/>
        <a:p>
          <a:endParaRPr lang="en-US"/>
        </a:p>
      </dgm:t>
    </dgm:pt>
    <dgm:pt modelId="{F29917BB-CCDB-40FE-BAEA-291B82F4EA95}" type="sibTrans" cxnId="{D41AD189-A3D8-4428-91D2-21A8B4E00889}">
      <dgm:prSet/>
      <dgm:spPr/>
      <dgm:t>
        <a:bodyPr/>
        <a:lstStyle/>
        <a:p>
          <a:endParaRPr lang="en-US"/>
        </a:p>
      </dgm:t>
    </dgm:pt>
    <dgm:pt modelId="{FADE13B7-05D5-4746-B95C-6F12D36946E7}">
      <dgm:prSet/>
      <dgm:spPr/>
      <dgm:t>
        <a:bodyPr/>
        <a:lstStyle/>
        <a:p>
          <a:r>
            <a:rPr lang="en-US" dirty="0"/>
            <a:t>Measures of Similarity</a:t>
          </a:r>
        </a:p>
      </dgm:t>
    </dgm:pt>
    <dgm:pt modelId="{259C39B3-7C5A-47AE-BB48-F83EF482FD36}" type="parTrans" cxnId="{156DF5F2-3413-478E-8DC9-0A3BB8F60EA7}">
      <dgm:prSet/>
      <dgm:spPr/>
      <dgm:t>
        <a:bodyPr/>
        <a:lstStyle/>
        <a:p>
          <a:endParaRPr lang="en-US"/>
        </a:p>
      </dgm:t>
    </dgm:pt>
    <dgm:pt modelId="{777AF62B-C98B-40B2-A764-4D38D24EE767}" type="sibTrans" cxnId="{156DF5F2-3413-478E-8DC9-0A3BB8F60EA7}">
      <dgm:prSet/>
      <dgm:spPr/>
      <dgm:t>
        <a:bodyPr/>
        <a:lstStyle/>
        <a:p>
          <a:endParaRPr lang="en-US"/>
        </a:p>
      </dgm:t>
    </dgm:pt>
    <dgm:pt modelId="{5DA6E966-DBCF-4DB9-A60B-89239D5BAEA4}">
      <dgm:prSet/>
      <dgm:spPr/>
      <dgm:t>
        <a:bodyPr/>
        <a:lstStyle/>
        <a:p>
          <a:r>
            <a:rPr lang="en-US" dirty="0"/>
            <a:t>Measures of Evaluation</a:t>
          </a:r>
        </a:p>
      </dgm:t>
    </dgm:pt>
    <dgm:pt modelId="{8BA2F2CD-F178-424B-B3EE-FDC5E3C07B6B}" type="parTrans" cxnId="{70772E28-7FE7-425F-BEB7-2EE9765C3C39}">
      <dgm:prSet/>
      <dgm:spPr/>
      <dgm:t>
        <a:bodyPr/>
        <a:lstStyle/>
        <a:p>
          <a:endParaRPr lang="en-US"/>
        </a:p>
      </dgm:t>
    </dgm:pt>
    <dgm:pt modelId="{6FFB6C8F-8CB6-45FF-83BE-F0223467171B}" type="sibTrans" cxnId="{70772E28-7FE7-425F-BEB7-2EE9765C3C39}">
      <dgm:prSet/>
      <dgm:spPr/>
      <dgm:t>
        <a:bodyPr/>
        <a:lstStyle/>
        <a:p>
          <a:endParaRPr lang="en-US"/>
        </a:p>
      </dgm:t>
    </dgm:pt>
    <dgm:pt modelId="{3F1A1F62-DCAF-421B-A680-A72EE4DF62D5}">
      <dgm:prSet/>
      <dgm:spPr/>
      <dgm:t>
        <a:bodyPr/>
        <a:lstStyle/>
        <a:p>
          <a:r>
            <a:rPr lang="en-US" dirty="0"/>
            <a:t>Clustering Algorithms</a:t>
          </a:r>
        </a:p>
      </dgm:t>
    </dgm:pt>
    <dgm:pt modelId="{A0417259-9A0A-4326-B10A-72E6A00C7BFF}" type="parTrans" cxnId="{436029DA-9AB3-420B-980A-8CD8379620CC}">
      <dgm:prSet/>
      <dgm:spPr/>
      <dgm:t>
        <a:bodyPr/>
        <a:lstStyle/>
        <a:p>
          <a:endParaRPr lang="en-US"/>
        </a:p>
      </dgm:t>
    </dgm:pt>
    <dgm:pt modelId="{2F5C98FC-E5B5-4167-822D-0EF2713063CD}" type="sibTrans" cxnId="{436029DA-9AB3-420B-980A-8CD8379620CC}">
      <dgm:prSet/>
      <dgm:spPr/>
      <dgm:t>
        <a:bodyPr/>
        <a:lstStyle/>
        <a:p>
          <a:endParaRPr lang="en-US"/>
        </a:p>
      </dgm:t>
    </dgm:pt>
    <dgm:pt modelId="{C014C108-1917-4CDA-AC46-FB5854BDC6EC}">
      <dgm:prSet/>
      <dgm:spPr/>
      <dgm:t>
        <a:bodyPr/>
        <a:lstStyle/>
        <a:p>
          <a:r>
            <a:rPr lang="en-US" dirty="0"/>
            <a:t>Classification</a:t>
          </a:r>
        </a:p>
      </dgm:t>
    </dgm:pt>
    <dgm:pt modelId="{0AA41426-BB71-4EB8-8979-061A2EC7B5DB}" type="parTrans" cxnId="{928A2A32-6B95-4407-ABBC-25E186CD8DFE}">
      <dgm:prSet/>
      <dgm:spPr/>
      <dgm:t>
        <a:bodyPr/>
        <a:lstStyle/>
        <a:p>
          <a:endParaRPr lang="en-US"/>
        </a:p>
      </dgm:t>
    </dgm:pt>
    <dgm:pt modelId="{358A2303-4361-4603-8376-1876815D5D67}" type="sibTrans" cxnId="{928A2A32-6B95-4407-ABBC-25E186CD8DFE}">
      <dgm:prSet/>
      <dgm:spPr/>
      <dgm:t>
        <a:bodyPr/>
        <a:lstStyle/>
        <a:p>
          <a:endParaRPr lang="en-US"/>
        </a:p>
      </dgm:t>
    </dgm:pt>
    <dgm:pt modelId="{157CE836-D7FC-4040-B4F6-1A1A1D1ABDBB}">
      <dgm:prSet/>
      <dgm:spPr/>
      <dgm:t>
        <a:bodyPr/>
        <a:lstStyle/>
        <a:p>
          <a:r>
            <a:rPr lang="en-US" dirty="0"/>
            <a:t>Pattern Mining: Association Rule Mining</a:t>
          </a:r>
        </a:p>
      </dgm:t>
    </dgm:pt>
    <dgm:pt modelId="{A81D6203-DA33-4077-A5BD-D5CAB1EB0543}" type="parTrans" cxnId="{71CE2506-9444-4EFF-A5AE-A0E385D45388}">
      <dgm:prSet/>
      <dgm:spPr/>
      <dgm:t>
        <a:bodyPr/>
        <a:lstStyle/>
        <a:p>
          <a:endParaRPr lang="en-US"/>
        </a:p>
      </dgm:t>
    </dgm:pt>
    <dgm:pt modelId="{6D86670D-8373-40C5-94C7-0D4F90B6963E}" type="sibTrans" cxnId="{71CE2506-9444-4EFF-A5AE-A0E385D45388}">
      <dgm:prSet/>
      <dgm:spPr/>
      <dgm:t>
        <a:bodyPr/>
        <a:lstStyle/>
        <a:p>
          <a:endParaRPr lang="en-US"/>
        </a:p>
      </dgm:t>
    </dgm:pt>
    <dgm:pt modelId="{5BDC6F98-1F8D-48BF-A79D-48FBD6505B74}" type="pres">
      <dgm:prSet presAssocID="{A3869651-41FB-4F5C-9512-2A240103A533}" presName="linear" presStyleCnt="0">
        <dgm:presLayoutVars>
          <dgm:dir/>
          <dgm:animLvl val="lvl"/>
          <dgm:resizeHandles val="exact"/>
        </dgm:presLayoutVars>
      </dgm:prSet>
      <dgm:spPr/>
    </dgm:pt>
    <dgm:pt modelId="{360395A5-2DA0-4605-8685-F85D3E2B3312}" type="pres">
      <dgm:prSet presAssocID="{9DB1D08A-9C8E-4016-B779-9490555AC58F}" presName="parentLin" presStyleCnt="0"/>
      <dgm:spPr/>
    </dgm:pt>
    <dgm:pt modelId="{558BF6FE-6DAD-4F26-89EE-434B1FDAF2A8}" type="pres">
      <dgm:prSet presAssocID="{9DB1D08A-9C8E-4016-B779-9490555AC58F}" presName="parentLeftMargin" presStyleLbl="node1" presStyleIdx="0" presStyleCnt="3"/>
      <dgm:spPr/>
    </dgm:pt>
    <dgm:pt modelId="{DA0E192F-4FD2-421C-ABF3-E14E3C126CB8}" type="pres">
      <dgm:prSet presAssocID="{9DB1D08A-9C8E-4016-B779-9490555AC58F}" presName="parentText" presStyleLbl="node1" presStyleIdx="0" presStyleCnt="3">
        <dgm:presLayoutVars>
          <dgm:chMax val="0"/>
          <dgm:bulletEnabled val="1"/>
        </dgm:presLayoutVars>
      </dgm:prSet>
      <dgm:spPr/>
    </dgm:pt>
    <dgm:pt modelId="{C95E0827-7C52-4A2A-926E-31605471C30B}" type="pres">
      <dgm:prSet presAssocID="{9DB1D08A-9C8E-4016-B779-9490555AC58F}" presName="negativeSpace" presStyleCnt="0"/>
      <dgm:spPr/>
    </dgm:pt>
    <dgm:pt modelId="{3E5D75E2-25FE-44E3-B70C-457BACB581EB}" type="pres">
      <dgm:prSet presAssocID="{9DB1D08A-9C8E-4016-B779-9490555AC58F}" presName="childText" presStyleLbl="conFgAcc1" presStyleIdx="0" presStyleCnt="3">
        <dgm:presLayoutVars>
          <dgm:bulletEnabled val="1"/>
        </dgm:presLayoutVars>
      </dgm:prSet>
      <dgm:spPr/>
    </dgm:pt>
    <dgm:pt modelId="{06F5C2B3-74C0-46A0-8336-8098CDF51AA1}" type="pres">
      <dgm:prSet presAssocID="{BC3AFC6A-609B-413B-B8F2-472F381D7D46}" presName="spaceBetweenRectangles" presStyleCnt="0"/>
      <dgm:spPr/>
    </dgm:pt>
    <dgm:pt modelId="{B41D06C0-ABB6-42A0-897B-27AF3E8D86D2}" type="pres">
      <dgm:prSet presAssocID="{335FDEA8-2A99-4B4B-A5AA-CF647C3D210C}" presName="parentLin" presStyleCnt="0"/>
      <dgm:spPr/>
    </dgm:pt>
    <dgm:pt modelId="{432D2286-D2F5-4A2C-86D3-98A037C71794}" type="pres">
      <dgm:prSet presAssocID="{335FDEA8-2A99-4B4B-A5AA-CF647C3D210C}" presName="parentLeftMargin" presStyleLbl="node1" presStyleIdx="0" presStyleCnt="3"/>
      <dgm:spPr/>
    </dgm:pt>
    <dgm:pt modelId="{D1B907F4-0B26-4848-845C-4798302A5E5A}" type="pres">
      <dgm:prSet presAssocID="{335FDEA8-2A99-4B4B-A5AA-CF647C3D210C}" presName="parentText" presStyleLbl="node1" presStyleIdx="1" presStyleCnt="3">
        <dgm:presLayoutVars>
          <dgm:chMax val="0"/>
          <dgm:bulletEnabled val="1"/>
        </dgm:presLayoutVars>
      </dgm:prSet>
      <dgm:spPr/>
    </dgm:pt>
    <dgm:pt modelId="{55F4BEC3-88D4-487D-8E47-81F29B840691}" type="pres">
      <dgm:prSet presAssocID="{335FDEA8-2A99-4B4B-A5AA-CF647C3D210C}" presName="negativeSpace" presStyleCnt="0"/>
      <dgm:spPr/>
    </dgm:pt>
    <dgm:pt modelId="{0D2D02AC-EAE7-48DD-8C76-A2C35966849E}" type="pres">
      <dgm:prSet presAssocID="{335FDEA8-2A99-4B4B-A5AA-CF647C3D210C}" presName="childText" presStyleLbl="conFgAcc1" presStyleIdx="1" presStyleCnt="3">
        <dgm:presLayoutVars>
          <dgm:bulletEnabled val="1"/>
        </dgm:presLayoutVars>
      </dgm:prSet>
      <dgm:spPr/>
    </dgm:pt>
    <dgm:pt modelId="{BF2F8110-83EB-4D81-B7C4-7DA425291275}" type="pres">
      <dgm:prSet presAssocID="{ED3F8EAD-9F12-486C-A701-C765CFE21822}" presName="spaceBetweenRectangles" presStyleCnt="0"/>
      <dgm:spPr/>
    </dgm:pt>
    <dgm:pt modelId="{C37BD0D3-605B-4CC5-B4CC-694F7419C51E}" type="pres">
      <dgm:prSet presAssocID="{39485994-9789-4D8B-A2F9-D536ED0AE799}" presName="parentLin" presStyleCnt="0"/>
      <dgm:spPr/>
    </dgm:pt>
    <dgm:pt modelId="{1B2DA364-249D-49AE-B58D-5A997EAA1322}" type="pres">
      <dgm:prSet presAssocID="{39485994-9789-4D8B-A2F9-D536ED0AE799}" presName="parentLeftMargin" presStyleLbl="node1" presStyleIdx="1" presStyleCnt="3"/>
      <dgm:spPr/>
    </dgm:pt>
    <dgm:pt modelId="{956557DE-571B-4DB9-AF14-1984482DDEDD}" type="pres">
      <dgm:prSet presAssocID="{39485994-9789-4D8B-A2F9-D536ED0AE799}" presName="parentText" presStyleLbl="node1" presStyleIdx="2" presStyleCnt="3">
        <dgm:presLayoutVars>
          <dgm:chMax val="0"/>
          <dgm:bulletEnabled val="1"/>
        </dgm:presLayoutVars>
      </dgm:prSet>
      <dgm:spPr/>
    </dgm:pt>
    <dgm:pt modelId="{42A5131D-4FD2-4212-80AA-0C951F0945EC}" type="pres">
      <dgm:prSet presAssocID="{39485994-9789-4D8B-A2F9-D536ED0AE799}" presName="negativeSpace" presStyleCnt="0"/>
      <dgm:spPr/>
    </dgm:pt>
    <dgm:pt modelId="{D1B9CF1F-2C39-4BE0-B554-B08FEAF9A325}" type="pres">
      <dgm:prSet presAssocID="{39485994-9789-4D8B-A2F9-D536ED0AE799}" presName="childText" presStyleLbl="conFgAcc1" presStyleIdx="2" presStyleCnt="3">
        <dgm:presLayoutVars>
          <dgm:bulletEnabled val="1"/>
        </dgm:presLayoutVars>
      </dgm:prSet>
      <dgm:spPr/>
    </dgm:pt>
  </dgm:ptLst>
  <dgm:cxnLst>
    <dgm:cxn modelId="{71CE2506-9444-4EFF-A5AE-A0E385D45388}" srcId="{39485994-9789-4D8B-A2F9-D536ED0AE799}" destId="{157CE836-D7FC-4040-B4F6-1A1A1D1ABDBB}" srcOrd="4" destOrd="0" parTransId="{A81D6203-DA33-4077-A5BD-D5CAB1EB0543}" sibTransId="{6D86670D-8373-40C5-94C7-0D4F90B6963E}"/>
    <dgm:cxn modelId="{48816C15-A1F7-425F-827A-2E873929D891}" type="presOf" srcId="{335FDEA8-2A99-4B4B-A5AA-CF647C3D210C}" destId="{D1B907F4-0B26-4848-845C-4798302A5E5A}" srcOrd="1" destOrd="0" presId="urn:microsoft.com/office/officeart/2005/8/layout/list1"/>
    <dgm:cxn modelId="{70772E28-7FE7-425F-BEB7-2EE9765C3C39}" srcId="{39485994-9789-4D8B-A2F9-D536ED0AE799}" destId="{5DA6E966-DBCF-4DB9-A60B-89239D5BAEA4}" srcOrd="1" destOrd="0" parTransId="{8BA2F2CD-F178-424B-B3EE-FDC5E3C07B6B}" sibTransId="{6FFB6C8F-8CB6-45FF-83BE-F0223467171B}"/>
    <dgm:cxn modelId="{E8F0DC2E-6CE6-47A1-A63F-D88F939ED670}" srcId="{335FDEA8-2A99-4B4B-A5AA-CF647C3D210C}" destId="{3965F554-6FE6-46F4-828B-85188CAABD31}" srcOrd="1" destOrd="0" parTransId="{A8100BF5-740E-48CF-B2A5-AFA2D177B8F4}" sibTransId="{53999F79-3FFE-483A-B249-7456D85E10F3}"/>
    <dgm:cxn modelId="{928A2A32-6B95-4407-ABBC-25E186CD8DFE}" srcId="{39485994-9789-4D8B-A2F9-D536ED0AE799}" destId="{C014C108-1917-4CDA-AC46-FB5854BDC6EC}" srcOrd="3" destOrd="0" parTransId="{0AA41426-BB71-4EB8-8979-061A2EC7B5DB}" sibTransId="{358A2303-4361-4603-8376-1876815D5D67}"/>
    <dgm:cxn modelId="{CAEE2665-EAB0-4953-BB0B-0F2705BFC980}" type="presOf" srcId="{5DA6E966-DBCF-4DB9-A60B-89239D5BAEA4}" destId="{D1B9CF1F-2C39-4BE0-B554-B08FEAF9A325}" srcOrd="0" destOrd="1" presId="urn:microsoft.com/office/officeart/2005/8/layout/list1"/>
    <dgm:cxn modelId="{9D69B248-076C-4B62-A3D7-0A97863A2171}" type="presOf" srcId="{39485994-9789-4D8B-A2F9-D536ED0AE799}" destId="{1B2DA364-249D-49AE-B58D-5A997EAA1322}" srcOrd="0" destOrd="0" presId="urn:microsoft.com/office/officeart/2005/8/layout/list1"/>
    <dgm:cxn modelId="{A269586A-63B9-40F1-A570-A7CCC09C98B2}" type="presOf" srcId="{647E1097-B3E4-4122-AC2B-4E783777753E}" destId="{0D2D02AC-EAE7-48DD-8C76-A2C35966849E}" srcOrd="0" destOrd="2" presId="urn:microsoft.com/office/officeart/2005/8/layout/list1"/>
    <dgm:cxn modelId="{F758A74E-0563-4DCB-9DCB-F3C59D5E7ACC}" type="presOf" srcId="{157CE836-D7FC-4040-B4F6-1A1A1D1ABDBB}" destId="{D1B9CF1F-2C39-4BE0-B554-B08FEAF9A325}" srcOrd="0" destOrd="4" presId="urn:microsoft.com/office/officeart/2005/8/layout/list1"/>
    <dgm:cxn modelId="{FC18776F-1B0D-48A6-8396-1E303E0471E3}" type="presOf" srcId="{F6A3F28E-0210-490B-90F7-B4329C7052E2}" destId="{0D2D02AC-EAE7-48DD-8C76-A2C35966849E}" srcOrd="0" destOrd="0" presId="urn:microsoft.com/office/officeart/2005/8/layout/list1"/>
    <dgm:cxn modelId="{0F429156-6E20-4991-954C-3D15C4800FF8}" type="presOf" srcId="{C014C108-1917-4CDA-AC46-FB5854BDC6EC}" destId="{D1B9CF1F-2C39-4BE0-B554-B08FEAF9A325}" srcOrd="0" destOrd="3" presId="urn:microsoft.com/office/officeart/2005/8/layout/list1"/>
    <dgm:cxn modelId="{8F66E17E-A5EB-4F94-8233-E39D4BA7F4BB}" srcId="{A3869651-41FB-4F5C-9512-2A240103A533}" destId="{9DB1D08A-9C8E-4016-B779-9490555AC58F}" srcOrd="0" destOrd="0" parTransId="{62A043D3-F2A4-4BE4-9AB8-1638418782F6}" sibTransId="{BC3AFC6A-609B-413B-B8F2-472F381D7D46}"/>
    <dgm:cxn modelId="{B9DD5085-388B-4064-AE81-226E5F9BFAAA}" type="presOf" srcId="{FADE13B7-05D5-4746-B95C-6F12D36946E7}" destId="{D1B9CF1F-2C39-4BE0-B554-B08FEAF9A325}" srcOrd="0" destOrd="0" presId="urn:microsoft.com/office/officeart/2005/8/layout/list1"/>
    <dgm:cxn modelId="{D41AD189-A3D8-4428-91D2-21A8B4E00889}" srcId="{A3869651-41FB-4F5C-9512-2A240103A533}" destId="{39485994-9789-4D8B-A2F9-D536ED0AE799}" srcOrd="2" destOrd="0" parTransId="{D0DA6EAD-AC44-44DE-9497-1DA70CCC8C85}" sibTransId="{F29917BB-CCDB-40FE-BAEA-291B82F4EA95}"/>
    <dgm:cxn modelId="{D25D838E-5211-479C-AF90-6AB644E122C7}" type="presOf" srcId="{335FDEA8-2A99-4B4B-A5AA-CF647C3D210C}" destId="{432D2286-D2F5-4A2C-86D3-98A037C71794}" srcOrd="0" destOrd="0" presId="urn:microsoft.com/office/officeart/2005/8/layout/list1"/>
    <dgm:cxn modelId="{5241749E-4747-49A6-9F28-0261ACFD93DB}" type="presOf" srcId="{A3869651-41FB-4F5C-9512-2A240103A533}" destId="{5BDC6F98-1F8D-48BF-A79D-48FBD6505B74}" srcOrd="0" destOrd="0" presId="urn:microsoft.com/office/officeart/2005/8/layout/list1"/>
    <dgm:cxn modelId="{348A69A7-DDE6-4FF3-BC7C-CB3075D9CD2F}" srcId="{A3869651-41FB-4F5C-9512-2A240103A533}" destId="{335FDEA8-2A99-4B4B-A5AA-CF647C3D210C}" srcOrd="1" destOrd="0" parTransId="{7ACA1D9C-BF38-4807-AA20-8A0995F808D2}" sibTransId="{ED3F8EAD-9F12-486C-A701-C765CFE21822}"/>
    <dgm:cxn modelId="{8091C2B4-6240-47D5-A8F1-30966FB5829D}" srcId="{335FDEA8-2A99-4B4B-A5AA-CF647C3D210C}" destId="{F6A3F28E-0210-490B-90F7-B4329C7052E2}" srcOrd="0" destOrd="0" parTransId="{9D106572-F821-4560-947B-EA39DDA6E9E2}" sibTransId="{3CFF18F8-57D1-4FF9-84E5-68098BA83FF6}"/>
    <dgm:cxn modelId="{043EB3B8-2F4C-4D4C-BE51-6EB887A0E96F}" type="presOf" srcId="{9DB1D08A-9C8E-4016-B779-9490555AC58F}" destId="{DA0E192F-4FD2-421C-ABF3-E14E3C126CB8}" srcOrd="1" destOrd="0" presId="urn:microsoft.com/office/officeart/2005/8/layout/list1"/>
    <dgm:cxn modelId="{E3CA0ABC-42E8-406B-821E-AE1EF7CDCB9A}" srcId="{335FDEA8-2A99-4B4B-A5AA-CF647C3D210C}" destId="{647E1097-B3E4-4122-AC2B-4E783777753E}" srcOrd="2" destOrd="0" parTransId="{E86CB0D1-5BE0-4FDF-BD45-7E79A7DD0403}" sibTransId="{732905ED-5AF9-44A5-9AEE-1EF55E2B1010}"/>
    <dgm:cxn modelId="{A65850CF-A9C2-4494-9471-C92080613A35}" type="presOf" srcId="{3F1A1F62-DCAF-421B-A680-A72EE4DF62D5}" destId="{D1B9CF1F-2C39-4BE0-B554-B08FEAF9A325}" srcOrd="0" destOrd="2" presId="urn:microsoft.com/office/officeart/2005/8/layout/list1"/>
    <dgm:cxn modelId="{9DFC7DD7-762D-42F3-95FB-B28654BBAB36}" type="presOf" srcId="{39485994-9789-4D8B-A2F9-D536ED0AE799}" destId="{956557DE-571B-4DB9-AF14-1984482DDEDD}" srcOrd="1" destOrd="0" presId="urn:microsoft.com/office/officeart/2005/8/layout/list1"/>
    <dgm:cxn modelId="{2DFD2DD8-9664-4F94-B0D4-96043B8852B8}" type="presOf" srcId="{3965F554-6FE6-46F4-828B-85188CAABD31}" destId="{0D2D02AC-EAE7-48DD-8C76-A2C35966849E}" srcOrd="0" destOrd="1" presId="urn:microsoft.com/office/officeart/2005/8/layout/list1"/>
    <dgm:cxn modelId="{436029DA-9AB3-420B-980A-8CD8379620CC}" srcId="{39485994-9789-4D8B-A2F9-D536ED0AE799}" destId="{3F1A1F62-DCAF-421B-A680-A72EE4DF62D5}" srcOrd="2" destOrd="0" parTransId="{A0417259-9A0A-4326-B10A-72E6A00C7BFF}" sibTransId="{2F5C98FC-E5B5-4167-822D-0EF2713063CD}"/>
    <dgm:cxn modelId="{68BD7EF1-FE1A-40C7-B10A-FED9E369B736}" type="presOf" srcId="{9DB1D08A-9C8E-4016-B779-9490555AC58F}" destId="{558BF6FE-6DAD-4F26-89EE-434B1FDAF2A8}" srcOrd="0" destOrd="0" presId="urn:microsoft.com/office/officeart/2005/8/layout/list1"/>
    <dgm:cxn modelId="{156DF5F2-3413-478E-8DC9-0A3BB8F60EA7}" srcId="{39485994-9789-4D8B-A2F9-D536ED0AE799}" destId="{FADE13B7-05D5-4746-B95C-6F12D36946E7}" srcOrd="0" destOrd="0" parTransId="{259C39B3-7C5A-47AE-BB48-F83EF482FD36}" sibTransId="{777AF62B-C98B-40B2-A764-4D38D24EE767}"/>
    <dgm:cxn modelId="{C2ABD343-4FD9-4FF1-BC4D-F562053B9E50}" type="presParOf" srcId="{5BDC6F98-1F8D-48BF-A79D-48FBD6505B74}" destId="{360395A5-2DA0-4605-8685-F85D3E2B3312}" srcOrd="0" destOrd="0" presId="urn:microsoft.com/office/officeart/2005/8/layout/list1"/>
    <dgm:cxn modelId="{BCFCA034-6EBD-4D80-8766-D0271E14D190}" type="presParOf" srcId="{360395A5-2DA0-4605-8685-F85D3E2B3312}" destId="{558BF6FE-6DAD-4F26-89EE-434B1FDAF2A8}" srcOrd="0" destOrd="0" presId="urn:microsoft.com/office/officeart/2005/8/layout/list1"/>
    <dgm:cxn modelId="{743B8B59-8C34-4561-ACD2-FBBABC71C448}" type="presParOf" srcId="{360395A5-2DA0-4605-8685-F85D3E2B3312}" destId="{DA0E192F-4FD2-421C-ABF3-E14E3C126CB8}" srcOrd="1" destOrd="0" presId="urn:microsoft.com/office/officeart/2005/8/layout/list1"/>
    <dgm:cxn modelId="{D46CBFAD-6E15-4E67-B743-4FF9B3986D28}" type="presParOf" srcId="{5BDC6F98-1F8D-48BF-A79D-48FBD6505B74}" destId="{C95E0827-7C52-4A2A-926E-31605471C30B}" srcOrd="1" destOrd="0" presId="urn:microsoft.com/office/officeart/2005/8/layout/list1"/>
    <dgm:cxn modelId="{76E7C06B-7750-492C-A0EA-CE28F12DE2EE}" type="presParOf" srcId="{5BDC6F98-1F8D-48BF-A79D-48FBD6505B74}" destId="{3E5D75E2-25FE-44E3-B70C-457BACB581EB}" srcOrd="2" destOrd="0" presId="urn:microsoft.com/office/officeart/2005/8/layout/list1"/>
    <dgm:cxn modelId="{6C15EAAC-CE4A-492B-86FF-0C3D6822BFBD}" type="presParOf" srcId="{5BDC6F98-1F8D-48BF-A79D-48FBD6505B74}" destId="{06F5C2B3-74C0-46A0-8336-8098CDF51AA1}" srcOrd="3" destOrd="0" presId="urn:microsoft.com/office/officeart/2005/8/layout/list1"/>
    <dgm:cxn modelId="{9F7B4BA3-E76F-49C0-A164-F30762071A26}" type="presParOf" srcId="{5BDC6F98-1F8D-48BF-A79D-48FBD6505B74}" destId="{B41D06C0-ABB6-42A0-897B-27AF3E8D86D2}" srcOrd="4" destOrd="0" presId="urn:microsoft.com/office/officeart/2005/8/layout/list1"/>
    <dgm:cxn modelId="{D1932B5D-86E7-4D1B-A757-EABC4E1A4239}" type="presParOf" srcId="{B41D06C0-ABB6-42A0-897B-27AF3E8D86D2}" destId="{432D2286-D2F5-4A2C-86D3-98A037C71794}" srcOrd="0" destOrd="0" presId="urn:microsoft.com/office/officeart/2005/8/layout/list1"/>
    <dgm:cxn modelId="{5B61971B-D816-4506-AB4C-1200524052AE}" type="presParOf" srcId="{B41D06C0-ABB6-42A0-897B-27AF3E8D86D2}" destId="{D1B907F4-0B26-4848-845C-4798302A5E5A}" srcOrd="1" destOrd="0" presId="urn:microsoft.com/office/officeart/2005/8/layout/list1"/>
    <dgm:cxn modelId="{07001D5A-3392-4A63-9545-731AA192DD27}" type="presParOf" srcId="{5BDC6F98-1F8D-48BF-A79D-48FBD6505B74}" destId="{55F4BEC3-88D4-487D-8E47-81F29B840691}" srcOrd="5" destOrd="0" presId="urn:microsoft.com/office/officeart/2005/8/layout/list1"/>
    <dgm:cxn modelId="{5BE20C15-9263-4AF5-B42C-FF46312CAC3D}" type="presParOf" srcId="{5BDC6F98-1F8D-48BF-A79D-48FBD6505B74}" destId="{0D2D02AC-EAE7-48DD-8C76-A2C35966849E}" srcOrd="6" destOrd="0" presId="urn:microsoft.com/office/officeart/2005/8/layout/list1"/>
    <dgm:cxn modelId="{88B24E5A-F3C7-47F8-A24C-A1C5291AA07F}" type="presParOf" srcId="{5BDC6F98-1F8D-48BF-A79D-48FBD6505B74}" destId="{BF2F8110-83EB-4D81-B7C4-7DA425291275}" srcOrd="7" destOrd="0" presId="urn:microsoft.com/office/officeart/2005/8/layout/list1"/>
    <dgm:cxn modelId="{93DE9022-F25B-4E31-99F1-0850ACC7EA37}" type="presParOf" srcId="{5BDC6F98-1F8D-48BF-A79D-48FBD6505B74}" destId="{C37BD0D3-605B-4CC5-B4CC-694F7419C51E}" srcOrd="8" destOrd="0" presId="urn:microsoft.com/office/officeart/2005/8/layout/list1"/>
    <dgm:cxn modelId="{39495694-22E6-4895-92D1-B31E4E91864B}" type="presParOf" srcId="{C37BD0D3-605B-4CC5-B4CC-694F7419C51E}" destId="{1B2DA364-249D-49AE-B58D-5A997EAA1322}" srcOrd="0" destOrd="0" presId="urn:microsoft.com/office/officeart/2005/8/layout/list1"/>
    <dgm:cxn modelId="{8968CB4A-7A97-41EB-AFD1-1FE9BC6F9EFE}" type="presParOf" srcId="{C37BD0D3-605B-4CC5-B4CC-694F7419C51E}" destId="{956557DE-571B-4DB9-AF14-1984482DDEDD}" srcOrd="1" destOrd="0" presId="urn:microsoft.com/office/officeart/2005/8/layout/list1"/>
    <dgm:cxn modelId="{E435DAF2-34E0-4BFE-B9AE-126D968CB42A}" type="presParOf" srcId="{5BDC6F98-1F8D-48BF-A79D-48FBD6505B74}" destId="{42A5131D-4FD2-4212-80AA-0C951F0945EC}" srcOrd="9" destOrd="0" presId="urn:microsoft.com/office/officeart/2005/8/layout/list1"/>
    <dgm:cxn modelId="{576F5B64-4223-4632-9570-43939DA08972}" type="presParOf" srcId="{5BDC6F98-1F8D-48BF-A79D-48FBD6505B74}" destId="{D1B9CF1F-2C39-4BE0-B554-B08FEAF9A3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8198F-B795-45A5-9054-4377B400825C}" type="doc">
      <dgm:prSet loTypeId="urn:microsoft.com/office/officeart/2005/8/layout/pyramid4" loCatId="pyramid" qsTypeId="urn:microsoft.com/office/officeart/2005/8/quickstyle/simple1" qsCatId="simple" csTypeId="urn:microsoft.com/office/officeart/2005/8/colors/accent1_2" csCatId="accent1" phldr="1"/>
      <dgm:spPr/>
    </dgm:pt>
    <dgm:pt modelId="{E2BECCA8-6A65-4AEE-A759-3579DAE7D611}">
      <dgm:prSet phldrT="[Text]" custT="1"/>
      <dgm:spPr/>
      <dgm:t>
        <a:bodyPr/>
        <a:lstStyle/>
        <a:p>
          <a:r>
            <a:rPr lang="en-US" sz="1800" b="1" dirty="0"/>
            <a:t>Clustering</a:t>
          </a:r>
        </a:p>
      </dgm:t>
    </dgm:pt>
    <dgm:pt modelId="{50CE58B4-4561-44FE-AC2E-9D64D7E584CE}" type="parTrans" cxnId="{E2A8C64A-2B54-4A23-80E3-1207568962C8}">
      <dgm:prSet/>
      <dgm:spPr/>
      <dgm:t>
        <a:bodyPr/>
        <a:lstStyle/>
        <a:p>
          <a:endParaRPr lang="en-US" sz="2800" b="1"/>
        </a:p>
      </dgm:t>
    </dgm:pt>
    <dgm:pt modelId="{1DAEFDB2-D254-4BF6-ACF6-8E63DADD4E28}" type="sibTrans" cxnId="{E2A8C64A-2B54-4A23-80E3-1207568962C8}">
      <dgm:prSet/>
      <dgm:spPr/>
      <dgm:t>
        <a:bodyPr/>
        <a:lstStyle/>
        <a:p>
          <a:endParaRPr lang="en-US" sz="2800" b="1"/>
        </a:p>
      </dgm:t>
    </dgm:pt>
    <dgm:pt modelId="{681A36C2-15CE-4976-AE91-6070A377A0F3}">
      <dgm:prSet phldrT="[Text]" custT="1"/>
      <dgm:spPr/>
      <dgm:t>
        <a:bodyPr/>
        <a:lstStyle/>
        <a:p>
          <a:r>
            <a:rPr lang="en-US" sz="1800" b="1" dirty="0"/>
            <a:t>Classification</a:t>
          </a:r>
        </a:p>
      </dgm:t>
    </dgm:pt>
    <dgm:pt modelId="{CFC3C937-8C05-4385-B0CA-ABDF1BA91DDC}" type="parTrans" cxnId="{2579849E-9809-4052-BF1A-8B45A17C08EE}">
      <dgm:prSet/>
      <dgm:spPr/>
      <dgm:t>
        <a:bodyPr/>
        <a:lstStyle/>
        <a:p>
          <a:endParaRPr lang="en-US" sz="2800" b="1"/>
        </a:p>
      </dgm:t>
    </dgm:pt>
    <dgm:pt modelId="{433BC07F-FB6C-4481-9FF6-4F0AB4CE572E}" type="sibTrans" cxnId="{2579849E-9809-4052-BF1A-8B45A17C08EE}">
      <dgm:prSet/>
      <dgm:spPr/>
      <dgm:t>
        <a:bodyPr/>
        <a:lstStyle/>
        <a:p>
          <a:endParaRPr lang="en-US" sz="2800" b="1"/>
        </a:p>
      </dgm:t>
    </dgm:pt>
    <dgm:pt modelId="{CB37D0F6-27F3-4E66-B6FD-B82F59603DED}">
      <dgm:prSet phldrT="[Text]" custT="1"/>
      <dgm:spPr/>
      <dgm:t>
        <a:bodyPr/>
        <a:lstStyle/>
        <a:p>
          <a:r>
            <a:rPr lang="en-US" sz="1800" b="1" dirty="0"/>
            <a:t>Anomaly Detection</a:t>
          </a:r>
        </a:p>
      </dgm:t>
    </dgm:pt>
    <dgm:pt modelId="{3B0B5919-F103-4596-9509-4BC2D23230FA}" type="parTrans" cxnId="{CBF3B57C-CE3D-48BB-96E3-DF80E6FB5D71}">
      <dgm:prSet/>
      <dgm:spPr/>
      <dgm:t>
        <a:bodyPr/>
        <a:lstStyle/>
        <a:p>
          <a:endParaRPr lang="en-US" sz="2800" b="1"/>
        </a:p>
      </dgm:t>
    </dgm:pt>
    <dgm:pt modelId="{2CEAC2D4-610B-469A-872B-6BE19774EA0E}" type="sibTrans" cxnId="{CBF3B57C-CE3D-48BB-96E3-DF80E6FB5D71}">
      <dgm:prSet/>
      <dgm:spPr/>
      <dgm:t>
        <a:bodyPr/>
        <a:lstStyle/>
        <a:p>
          <a:endParaRPr lang="en-US" sz="2800" b="1"/>
        </a:p>
      </dgm:t>
    </dgm:pt>
    <dgm:pt modelId="{709A4C86-0DA3-4584-8ED7-F81AC30BC162}">
      <dgm:prSet custT="1"/>
      <dgm:spPr/>
      <dgm:t>
        <a:bodyPr/>
        <a:lstStyle/>
        <a:p>
          <a:r>
            <a:rPr lang="en-US" sz="1800" b="1" dirty="0"/>
            <a:t>Association rule Mining</a:t>
          </a:r>
        </a:p>
      </dgm:t>
    </dgm:pt>
    <dgm:pt modelId="{BFB87044-3F34-42E9-A7EF-46CE9A64FD41}" type="parTrans" cxnId="{24BD94E5-6E18-400D-9253-08F4B867F0D4}">
      <dgm:prSet/>
      <dgm:spPr/>
      <dgm:t>
        <a:bodyPr/>
        <a:lstStyle/>
        <a:p>
          <a:endParaRPr lang="en-US" sz="2800" b="1"/>
        </a:p>
      </dgm:t>
    </dgm:pt>
    <dgm:pt modelId="{82C4235C-85EC-48B2-BD31-A93AA14C28F7}" type="sibTrans" cxnId="{24BD94E5-6E18-400D-9253-08F4B867F0D4}">
      <dgm:prSet/>
      <dgm:spPr/>
      <dgm:t>
        <a:bodyPr/>
        <a:lstStyle/>
        <a:p>
          <a:endParaRPr lang="en-US" sz="2800" b="1"/>
        </a:p>
      </dgm:t>
    </dgm:pt>
    <dgm:pt modelId="{E7449C26-4378-43CD-8003-BB6D02A13C5B}" type="pres">
      <dgm:prSet presAssocID="{4CB8198F-B795-45A5-9054-4377B400825C}" presName="compositeShape" presStyleCnt="0">
        <dgm:presLayoutVars>
          <dgm:chMax val="9"/>
          <dgm:dir/>
          <dgm:resizeHandles val="exact"/>
        </dgm:presLayoutVars>
      </dgm:prSet>
      <dgm:spPr/>
    </dgm:pt>
    <dgm:pt modelId="{C18F8EAF-D8DB-4422-93F4-AE6B0595003C}" type="pres">
      <dgm:prSet presAssocID="{4CB8198F-B795-45A5-9054-4377B400825C}" presName="triangle1" presStyleLbl="node1" presStyleIdx="0" presStyleCnt="4">
        <dgm:presLayoutVars>
          <dgm:bulletEnabled val="1"/>
        </dgm:presLayoutVars>
      </dgm:prSet>
      <dgm:spPr/>
    </dgm:pt>
    <dgm:pt modelId="{FA946EC2-6B62-4940-A47E-E8B3B3247476}" type="pres">
      <dgm:prSet presAssocID="{4CB8198F-B795-45A5-9054-4377B400825C}" presName="triangle2" presStyleLbl="node1" presStyleIdx="1" presStyleCnt="4">
        <dgm:presLayoutVars>
          <dgm:bulletEnabled val="1"/>
        </dgm:presLayoutVars>
      </dgm:prSet>
      <dgm:spPr/>
    </dgm:pt>
    <dgm:pt modelId="{D6618ED8-4518-4E28-96E6-663ABDA1D4B5}" type="pres">
      <dgm:prSet presAssocID="{4CB8198F-B795-45A5-9054-4377B400825C}" presName="triangle3" presStyleLbl="node1" presStyleIdx="2" presStyleCnt="4">
        <dgm:presLayoutVars>
          <dgm:bulletEnabled val="1"/>
        </dgm:presLayoutVars>
      </dgm:prSet>
      <dgm:spPr/>
    </dgm:pt>
    <dgm:pt modelId="{14E86FFE-92E3-47E7-A873-EF742D1B8ECB}" type="pres">
      <dgm:prSet presAssocID="{4CB8198F-B795-45A5-9054-4377B400825C}" presName="triangle4" presStyleLbl="node1" presStyleIdx="3" presStyleCnt="4">
        <dgm:presLayoutVars>
          <dgm:bulletEnabled val="1"/>
        </dgm:presLayoutVars>
      </dgm:prSet>
      <dgm:spPr/>
    </dgm:pt>
  </dgm:ptLst>
  <dgm:cxnLst>
    <dgm:cxn modelId="{CE8BE516-45DE-44C7-90AA-F4B822038AC3}" type="presOf" srcId="{E2BECCA8-6A65-4AEE-A759-3579DAE7D611}" destId="{C18F8EAF-D8DB-4422-93F4-AE6B0595003C}" srcOrd="0" destOrd="0" presId="urn:microsoft.com/office/officeart/2005/8/layout/pyramid4"/>
    <dgm:cxn modelId="{E2A8C64A-2B54-4A23-80E3-1207568962C8}" srcId="{4CB8198F-B795-45A5-9054-4377B400825C}" destId="{E2BECCA8-6A65-4AEE-A759-3579DAE7D611}" srcOrd="0" destOrd="0" parTransId="{50CE58B4-4561-44FE-AC2E-9D64D7E584CE}" sibTransId="{1DAEFDB2-D254-4BF6-ACF6-8E63DADD4E28}"/>
    <dgm:cxn modelId="{35B14A6B-3992-4751-9A6B-6635A5654052}" type="presOf" srcId="{CB37D0F6-27F3-4E66-B6FD-B82F59603DED}" destId="{D6618ED8-4518-4E28-96E6-663ABDA1D4B5}" srcOrd="0" destOrd="0" presId="urn:microsoft.com/office/officeart/2005/8/layout/pyramid4"/>
    <dgm:cxn modelId="{EA427058-8A30-42F8-92D1-B213754AA361}" type="presOf" srcId="{4CB8198F-B795-45A5-9054-4377B400825C}" destId="{E7449C26-4378-43CD-8003-BB6D02A13C5B}" srcOrd="0" destOrd="0" presId="urn:microsoft.com/office/officeart/2005/8/layout/pyramid4"/>
    <dgm:cxn modelId="{CDA0467C-7DBC-4AA5-B406-8A1D7FF2033A}" type="presOf" srcId="{681A36C2-15CE-4976-AE91-6070A377A0F3}" destId="{FA946EC2-6B62-4940-A47E-E8B3B3247476}" srcOrd="0" destOrd="0" presId="urn:microsoft.com/office/officeart/2005/8/layout/pyramid4"/>
    <dgm:cxn modelId="{CBF3B57C-CE3D-48BB-96E3-DF80E6FB5D71}" srcId="{4CB8198F-B795-45A5-9054-4377B400825C}" destId="{CB37D0F6-27F3-4E66-B6FD-B82F59603DED}" srcOrd="2" destOrd="0" parTransId="{3B0B5919-F103-4596-9509-4BC2D23230FA}" sibTransId="{2CEAC2D4-610B-469A-872B-6BE19774EA0E}"/>
    <dgm:cxn modelId="{2579849E-9809-4052-BF1A-8B45A17C08EE}" srcId="{4CB8198F-B795-45A5-9054-4377B400825C}" destId="{681A36C2-15CE-4976-AE91-6070A377A0F3}" srcOrd="1" destOrd="0" parTransId="{CFC3C937-8C05-4385-B0CA-ABDF1BA91DDC}" sibTransId="{433BC07F-FB6C-4481-9FF6-4F0AB4CE572E}"/>
    <dgm:cxn modelId="{24BD94E5-6E18-400D-9253-08F4B867F0D4}" srcId="{4CB8198F-B795-45A5-9054-4377B400825C}" destId="{709A4C86-0DA3-4584-8ED7-F81AC30BC162}" srcOrd="3" destOrd="0" parTransId="{BFB87044-3F34-42E9-A7EF-46CE9A64FD41}" sibTransId="{82C4235C-85EC-48B2-BD31-A93AA14C28F7}"/>
    <dgm:cxn modelId="{7A9DD7EE-3E5A-4D49-830D-E6747B28843C}" type="presOf" srcId="{709A4C86-0DA3-4584-8ED7-F81AC30BC162}" destId="{14E86FFE-92E3-47E7-A873-EF742D1B8ECB}" srcOrd="0" destOrd="0" presId="urn:microsoft.com/office/officeart/2005/8/layout/pyramid4"/>
    <dgm:cxn modelId="{0B53CEB8-E6CD-414C-9DDB-7F537D54B028}" type="presParOf" srcId="{E7449C26-4378-43CD-8003-BB6D02A13C5B}" destId="{C18F8EAF-D8DB-4422-93F4-AE6B0595003C}" srcOrd="0" destOrd="0" presId="urn:microsoft.com/office/officeart/2005/8/layout/pyramid4"/>
    <dgm:cxn modelId="{5F1ABF33-06AD-44A6-B3CE-5F4F719B5393}" type="presParOf" srcId="{E7449C26-4378-43CD-8003-BB6D02A13C5B}" destId="{FA946EC2-6B62-4940-A47E-E8B3B3247476}" srcOrd="1" destOrd="0" presId="urn:microsoft.com/office/officeart/2005/8/layout/pyramid4"/>
    <dgm:cxn modelId="{4FCA2B7C-A1CC-49DE-AEE6-A52A14CBC64A}" type="presParOf" srcId="{E7449C26-4378-43CD-8003-BB6D02A13C5B}" destId="{D6618ED8-4518-4E28-96E6-663ABDA1D4B5}" srcOrd="2" destOrd="0" presId="urn:microsoft.com/office/officeart/2005/8/layout/pyramid4"/>
    <dgm:cxn modelId="{3A3155CA-E2D6-4DAF-B82D-890D54F527D8}" type="presParOf" srcId="{E7449C26-4378-43CD-8003-BB6D02A13C5B}" destId="{14E86FFE-92E3-47E7-A873-EF742D1B8EC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5F2B9-E1E5-4022-BE21-440162BC706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CC1D81-D335-4FCE-A861-F00F853FE315}">
      <dgm:prSet/>
      <dgm:spPr/>
      <dgm:t>
        <a:bodyPr/>
        <a:lstStyle/>
        <a:p>
          <a:pPr>
            <a:lnSpc>
              <a:spcPct val="100000"/>
            </a:lnSpc>
          </a:pPr>
          <a:r>
            <a:rPr lang="en-US" dirty="0"/>
            <a:t>Given a collection of records, the goal of classification is to derive a model that can assign a record to a class as accurately as possible </a:t>
          </a:r>
        </a:p>
      </dgm:t>
    </dgm:pt>
    <dgm:pt modelId="{CCFC58F9-BBFC-48DE-B6CD-94300A45C448}" type="parTrans" cxnId="{3D361A80-B2F9-43FC-9D08-C5A367C86C97}">
      <dgm:prSet/>
      <dgm:spPr/>
      <dgm:t>
        <a:bodyPr/>
        <a:lstStyle/>
        <a:p>
          <a:endParaRPr lang="en-US"/>
        </a:p>
      </dgm:t>
    </dgm:pt>
    <dgm:pt modelId="{874986BD-D885-443A-8AB6-333BCAD0CCC4}" type="sibTrans" cxnId="{3D361A80-B2F9-43FC-9D08-C5A367C86C97}">
      <dgm:prSet/>
      <dgm:spPr/>
      <dgm:t>
        <a:bodyPr/>
        <a:lstStyle/>
        <a:p>
          <a:endParaRPr lang="en-US"/>
        </a:p>
      </dgm:t>
    </dgm:pt>
    <dgm:pt modelId="{AC7D3C97-3AEE-4101-9183-ED08E3636D99}">
      <dgm:prSet/>
      <dgm:spPr/>
      <dgm:t>
        <a:bodyPr/>
        <a:lstStyle/>
        <a:p>
          <a:pPr>
            <a:lnSpc>
              <a:spcPct val="100000"/>
            </a:lnSpc>
          </a:pPr>
          <a:r>
            <a:rPr lang="en-US" dirty="0"/>
            <a:t>Here class is often referred to as label, for example a data point is anomaly or not. Here Anomaly and Not anomaly can be two classes </a:t>
          </a:r>
        </a:p>
      </dgm:t>
    </dgm:pt>
    <dgm:pt modelId="{8976B4A8-AFDF-4B3E-A8AB-60F316E3D6C4}" type="parTrans" cxnId="{F5E926BA-46FA-4E52-A44D-E656FC3872B5}">
      <dgm:prSet/>
      <dgm:spPr/>
      <dgm:t>
        <a:bodyPr/>
        <a:lstStyle/>
        <a:p>
          <a:endParaRPr lang="en-US"/>
        </a:p>
      </dgm:t>
    </dgm:pt>
    <dgm:pt modelId="{5726E79D-2A23-4394-9A1A-80FB954A3975}" type="sibTrans" cxnId="{F5E926BA-46FA-4E52-A44D-E656FC3872B5}">
      <dgm:prSet/>
      <dgm:spPr/>
      <dgm:t>
        <a:bodyPr/>
        <a:lstStyle/>
        <a:p>
          <a:endParaRPr lang="en-US"/>
        </a:p>
      </dgm:t>
    </dgm:pt>
    <dgm:pt modelId="{BB08012B-5ACC-4A4E-92FE-AA6747F8C52F}">
      <dgm:prSet/>
      <dgm:spPr/>
      <dgm:t>
        <a:bodyPr/>
        <a:lstStyle/>
        <a:p>
          <a:pPr>
            <a:lnSpc>
              <a:spcPct val="100000"/>
            </a:lnSpc>
          </a:pPr>
          <a:r>
            <a:rPr lang="en-US" dirty="0"/>
            <a:t>Multi class classifiers are also proposed which deal with classification of an instance as belonging to multiple classes</a:t>
          </a:r>
        </a:p>
      </dgm:t>
    </dgm:pt>
    <dgm:pt modelId="{FFCE5F8F-C672-4A63-B53B-D4EF4CB39CF1}" type="parTrans" cxnId="{4EE6DE9B-59B2-4186-B6C5-3A6EFC536126}">
      <dgm:prSet/>
      <dgm:spPr/>
      <dgm:t>
        <a:bodyPr/>
        <a:lstStyle/>
        <a:p>
          <a:endParaRPr lang="en-US"/>
        </a:p>
      </dgm:t>
    </dgm:pt>
    <dgm:pt modelId="{F80AEB8D-F4DB-47D1-9BC8-F8BE4D91A15C}" type="sibTrans" cxnId="{4EE6DE9B-59B2-4186-B6C5-3A6EFC536126}">
      <dgm:prSet/>
      <dgm:spPr/>
      <dgm:t>
        <a:bodyPr/>
        <a:lstStyle/>
        <a:p>
          <a:endParaRPr lang="en-US"/>
        </a:p>
      </dgm:t>
    </dgm:pt>
    <dgm:pt modelId="{06CCDA30-859F-4A50-B73A-3F4B05732441}">
      <dgm:prSet/>
      <dgm:spPr/>
      <dgm:t>
        <a:bodyPr/>
        <a:lstStyle/>
        <a:p>
          <a:pPr>
            <a:lnSpc>
              <a:spcPct val="100000"/>
            </a:lnSpc>
          </a:pPr>
          <a:r>
            <a:rPr lang="en-US" dirty="0"/>
            <a:t>Classification approaches learn a model from training dataset, i.e. pre labelled data with samples of both classes, to identify previously unseen observations in the test set for labelling each instance with a label based on the models prediction</a:t>
          </a:r>
        </a:p>
      </dgm:t>
    </dgm:pt>
    <dgm:pt modelId="{D6087ED3-D720-4887-9B73-5BB7DF13B745}" type="parTrans" cxnId="{C052761A-F670-493D-B588-7E288EA721E4}">
      <dgm:prSet/>
      <dgm:spPr/>
      <dgm:t>
        <a:bodyPr/>
        <a:lstStyle/>
        <a:p>
          <a:endParaRPr lang="en-US"/>
        </a:p>
      </dgm:t>
    </dgm:pt>
    <dgm:pt modelId="{98CA1DF5-AE67-454C-90FA-23FD36D69EE0}" type="sibTrans" cxnId="{C052761A-F670-493D-B588-7E288EA721E4}">
      <dgm:prSet/>
      <dgm:spPr/>
      <dgm:t>
        <a:bodyPr/>
        <a:lstStyle/>
        <a:p>
          <a:endParaRPr lang="en-US"/>
        </a:p>
      </dgm:t>
    </dgm:pt>
    <dgm:pt modelId="{6046A652-6C23-4620-8D4A-9E9C3DC8E8FA}">
      <dgm:prSet/>
      <dgm:spPr/>
      <dgm:t>
        <a:bodyPr/>
        <a:lstStyle/>
        <a:p>
          <a:pPr>
            <a:lnSpc>
              <a:spcPct val="100000"/>
            </a:lnSpc>
          </a:pPr>
          <a:r>
            <a:rPr lang="en-US" dirty="0"/>
            <a:t>The labelled data, which is a set of database tuples with their corresponding class labels, can be divided into: training and test data</a:t>
          </a:r>
        </a:p>
      </dgm:t>
    </dgm:pt>
    <dgm:pt modelId="{93DDF940-E89E-4F71-9D3F-B53E76D073F1}" type="parTrans" cxnId="{678621A9-0B0D-4C99-8C10-367F0505D8CB}">
      <dgm:prSet/>
      <dgm:spPr/>
      <dgm:t>
        <a:bodyPr/>
        <a:lstStyle/>
        <a:p>
          <a:endParaRPr lang="en-US"/>
        </a:p>
      </dgm:t>
    </dgm:pt>
    <dgm:pt modelId="{F8B86AE4-AAE3-423D-9E5B-D266724EB080}" type="sibTrans" cxnId="{678621A9-0B0D-4C99-8C10-367F0505D8CB}">
      <dgm:prSet/>
      <dgm:spPr/>
      <dgm:t>
        <a:bodyPr/>
        <a:lstStyle/>
        <a:p>
          <a:endParaRPr lang="en-US"/>
        </a:p>
      </dgm:t>
    </dgm:pt>
    <dgm:pt modelId="{3F06C59E-8F79-4CCB-949D-35A05EE636C3}" type="pres">
      <dgm:prSet presAssocID="{4095F2B9-E1E5-4022-BE21-440162BC7060}" presName="root" presStyleCnt="0">
        <dgm:presLayoutVars>
          <dgm:dir/>
          <dgm:resizeHandles val="exact"/>
        </dgm:presLayoutVars>
      </dgm:prSet>
      <dgm:spPr/>
    </dgm:pt>
    <dgm:pt modelId="{D2F97ED6-4961-47BB-86A4-2CDC77A115ED}" type="pres">
      <dgm:prSet presAssocID="{2ECC1D81-D335-4FCE-A861-F00F853FE315}" presName="compNode" presStyleCnt="0"/>
      <dgm:spPr/>
    </dgm:pt>
    <dgm:pt modelId="{DAD8CC8D-71C9-4F60-A360-9D2DAFBAB023}" type="pres">
      <dgm:prSet presAssocID="{2ECC1D81-D335-4FCE-A861-F00F853FE3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CDFAC7D1-A347-4B01-86C5-BFF8E175CED6}" type="pres">
      <dgm:prSet presAssocID="{2ECC1D81-D335-4FCE-A861-F00F853FE315}" presName="spaceRect" presStyleCnt="0"/>
      <dgm:spPr/>
    </dgm:pt>
    <dgm:pt modelId="{DAC9EC22-B19B-4F41-9AF1-1C5B17ED2545}" type="pres">
      <dgm:prSet presAssocID="{2ECC1D81-D335-4FCE-A861-F00F853FE315}" presName="textRect" presStyleLbl="revTx" presStyleIdx="0" presStyleCnt="5">
        <dgm:presLayoutVars>
          <dgm:chMax val="1"/>
          <dgm:chPref val="1"/>
        </dgm:presLayoutVars>
      </dgm:prSet>
      <dgm:spPr/>
    </dgm:pt>
    <dgm:pt modelId="{C2BA571A-E581-47DA-BCB6-5B9A89D30374}" type="pres">
      <dgm:prSet presAssocID="{874986BD-D885-443A-8AB6-333BCAD0CCC4}" presName="sibTrans" presStyleCnt="0"/>
      <dgm:spPr/>
    </dgm:pt>
    <dgm:pt modelId="{8B306460-F5C3-4713-908D-79EEBBB42E55}" type="pres">
      <dgm:prSet presAssocID="{AC7D3C97-3AEE-4101-9183-ED08E3636D99}" presName="compNode" presStyleCnt="0"/>
      <dgm:spPr/>
    </dgm:pt>
    <dgm:pt modelId="{5AF577B5-816C-4A4C-8831-7C4410A16335}" type="pres">
      <dgm:prSet presAssocID="{AC7D3C97-3AEE-4101-9183-ED08E3636D9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0C6451CB-4EDC-4E8A-A5C3-D4B2A45DF88A}" type="pres">
      <dgm:prSet presAssocID="{AC7D3C97-3AEE-4101-9183-ED08E3636D99}" presName="spaceRect" presStyleCnt="0"/>
      <dgm:spPr/>
    </dgm:pt>
    <dgm:pt modelId="{7694D54A-28F4-4DDE-9026-B723DA845F3B}" type="pres">
      <dgm:prSet presAssocID="{AC7D3C97-3AEE-4101-9183-ED08E3636D99}" presName="textRect" presStyleLbl="revTx" presStyleIdx="1" presStyleCnt="5">
        <dgm:presLayoutVars>
          <dgm:chMax val="1"/>
          <dgm:chPref val="1"/>
        </dgm:presLayoutVars>
      </dgm:prSet>
      <dgm:spPr/>
    </dgm:pt>
    <dgm:pt modelId="{377DF23E-A9FF-478F-87FD-B32C48DFF43E}" type="pres">
      <dgm:prSet presAssocID="{5726E79D-2A23-4394-9A1A-80FB954A3975}" presName="sibTrans" presStyleCnt="0"/>
      <dgm:spPr/>
    </dgm:pt>
    <dgm:pt modelId="{BFE525B2-54F4-4993-9A06-A1DDDF39DAC6}" type="pres">
      <dgm:prSet presAssocID="{BB08012B-5ACC-4A4E-92FE-AA6747F8C52F}" presName="compNode" presStyleCnt="0"/>
      <dgm:spPr/>
    </dgm:pt>
    <dgm:pt modelId="{F45F7E86-25DC-4FB5-8544-A1B38941AD82}" type="pres">
      <dgm:prSet presAssocID="{BB08012B-5ACC-4A4E-92FE-AA6747F8C52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FAA164C7-0038-4F8A-B4C8-72F4763DAD0B}" type="pres">
      <dgm:prSet presAssocID="{BB08012B-5ACC-4A4E-92FE-AA6747F8C52F}" presName="spaceRect" presStyleCnt="0"/>
      <dgm:spPr/>
    </dgm:pt>
    <dgm:pt modelId="{37B69C54-5FED-43AA-A954-5604D1AA1E98}" type="pres">
      <dgm:prSet presAssocID="{BB08012B-5ACC-4A4E-92FE-AA6747F8C52F}" presName="textRect" presStyleLbl="revTx" presStyleIdx="2" presStyleCnt="5">
        <dgm:presLayoutVars>
          <dgm:chMax val="1"/>
          <dgm:chPref val="1"/>
        </dgm:presLayoutVars>
      </dgm:prSet>
      <dgm:spPr/>
    </dgm:pt>
    <dgm:pt modelId="{EAB5FD35-3E29-4CA1-A837-1AB5ABE32048}" type="pres">
      <dgm:prSet presAssocID="{F80AEB8D-F4DB-47D1-9BC8-F8BE4D91A15C}" presName="sibTrans" presStyleCnt="0"/>
      <dgm:spPr/>
    </dgm:pt>
    <dgm:pt modelId="{347C87FE-FEB8-4EAF-9D29-2A69C5E4ED5F}" type="pres">
      <dgm:prSet presAssocID="{06CCDA30-859F-4A50-B73A-3F4B05732441}" presName="compNode" presStyleCnt="0"/>
      <dgm:spPr/>
    </dgm:pt>
    <dgm:pt modelId="{19AFEA0F-28CE-4114-A897-2D07B777F82F}" type="pres">
      <dgm:prSet presAssocID="{06CCDA30-859F-4A50-B73A-3F4B0573244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BF305EFB-255E-452B-BA01-7E69ECE402BD}" type="pres">
      <dgm:prSet presAssocID="{06CCDA30-859F-4A50-B73A-3F4B05732441}" presName="spaceRect" presStyleCnt="0"/>
      <dgm:spPr/>
    </dgm:pt>
    <dgm:pt modelId="{66E5951C-06F6-4E73-BF41-EF20B5499C71}" type="pres">
      <dgm:prSet presAssocID="{06CCDA30-859F-4A50-B73A-3F4B05732441}" presName="textRect" presStyleLbl="revTx" presStyleIdx="3" presStyleCnt="5">
        <dgm:presLayoutVars>
          <dgm:chMax val="1"/>
          <dgm:chPref val="1"/>
        </dgm:presLayoutVars>
      </dgm:prSet>
      <dgm:spPr/>
    </dgm:pt>
    <dgm:pt modelId="{00572650-8830-4A26-8CD2-1D65141DAA66}" type="pres">
      <dgm:prSet presAssocID="{98CA1DF5-AE67-454C-90FA-23FD36D69EE0}" presName="sibTrans" presStyleCnt="0"/>
      <dgm:spPr/>
    </dgm:pt>
    <dgm:pt modelId="{1896B7D3-FB9F-408E-A504-A6E427B99301}" type="pres">
      <dgm:prSet presAssocID="{6046A652-6C23-4620-8D4A-9E9C3DC8E8FA}" presName="compNode" presStyleCnt="0"/>
      <dgm:spPr/>
    </dgm:pt>
    <dgm:pt modelId="{480E890A-C683-4B15-9078-45254B67D74F}" type="pres">
      <dgm:prSet presAssocID="{6046A652-6C23-4620-8D4A-9E9C3DC8E8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owchart"/>
        </a:ext>
      </dgm:extLst>
    </dgm:pt>
    <dgm:pt modelId="{5D53F3C4-A5D6-45F5-878A-F47FA45150C8}" type="pres">
      <dgm:prSet presAssocID="{6046A652-6C23-4620-8D4A-9E9C3DC8E8FA}" presName="spaceRect" presStyleCnt="0"/>
      <dgm:spPr/>
    </dgm:pt>
    <dgm:pt modelId="{BF3942A1-5EE4-45A5-B559-7A5461B7AA28}" type="pres">
      <dgm:prSet presAssocID="{6046A652-6C23-4620-8D4A-9E9C3DC8E8FA}" presName="textRect" presStyleLbl="revTx" presStyleIdx="4" presStyleCnt="5">
        <dgm:presLayoutVars>
          <dgm:chMax val="1"/>
          <dgm:chPref val="1"/>
        </dgm:presLayoutVars>
      </dgm:prSet>
      <dgm:spPr/>
    </dgm:pt>
  </dgm:ptLst>
  <dgm:cxnLst>
    <dgm:cxn modelId="{C052761A-F670-493D-B588-7E288EA721E4}" srcId="{4095F2B9-E1E5-4022-BE21-440162BC7060}" destId="{06CCDA30-859F-4A50-B73A-3F4B05732441}" srcOrd="3" destOrd="0" parTransId="{D6087ED3-D720-4887-9B73-5BB7DF13B745}" sibTransId="{98CA1DF5-AE67-454C-90FA-23FD36D69EE0}"/>
    <dgm:cxn modelId="{398C4C20-9FEC-46AD-A4B1-C422E79E05B6}" type="presOf" srcId="{06CCDA30-859F-4A50-B73A-3F4B05732441}" destId="{66E5951C-06F6-4E73-BF41-EF20B5499C71}" srcOrd="0" destOrd="0" presId="urn:microsoft.com/office/officeart/2018/2/layout/IconLabelList"/>
    <dgm:cxn modelId="{BDC7BE3D-DDB5-437F-A751-95EEAEAEBAC8}" type="presOf" srcId="{4095F2B9-E1E5-4022-BE21-440162BC7060}" destId="{3F06C59E-8F79-4CCB-949D-35A05EE636C3}" srcOrd="0" destOrd="0" presId="urn:microsoft.com/office/officeart/2018/2/layout/IconLabelList"/>
    <dgm:cxn modelId="{8113977D-74DA-4350-BC19-0E87B05D03A7}" type="presOf" srcId="{6046A652-6C23-4620-8D4A-9E9C3DC8E8FA}" destId="{BF3942A1-5EE4-45A5-B559-7A5461B7AA28}" srcOrd="0" destOrd="0" presId="urn:microsoft.com/office/officeart/2018/2/layout/IconLabelList"/>
    <dgm:cxn modelId="{3D361A80-B2F9-43FC-9D08-C5A367C86C97}" srcId="{4095F2B9-E1E5-4022-BE21-440162BC7060}" destId="{2ECC1D81-D335-4FCE-A861-F00F853FE315}" srcOrd="0" destOrd="0" parTransId="{CCFC58F9-BBFC-48DE-B6CD-94300A45C448}" sibTransId="{874986BD-D885-443A-8AB6-333BCAD0CCC4}"/>
    <dgm:cxn modelId="{4EE6DE9B-59B2-4186-B6C5-3A6EFC536126}" srcId="{4095F2B9-E1E5-4022-BE21-440162BC7060}" destId="{BB08012B-5ACC-4A4E-92FE-AA6747F8C52F}" srcOrd="2" destOrd="0" parTransId="{FFCE5F8F-C672-4A63-B53B-D4EF4CB39CF1}" sibTransId="{F80AEB8D-F4DB-47D1-9BC8-F8BE4D91A15C}"/>
    <dgm:cxn modelId="{678621A9-0B0D-4C99-8C10-367F0505D8CB}" srcId="{4095F2B9-E1E5-4022-BE21-440162BC7060}" destId="{6046A652-6C23-4620-8D4A-9E9C3DC8E8FA}" srcOrd="4" destOrd="0" parTransId="{93DDF940-E89E-4F71-9D3F-B53E76D073F1}" sibTransId="{F8B86AE4-AAE3-423D-9E5B-D266724EB080}"/>
    <dgm:cxn modelId="{F5E926BA-46FA-4E52-A44D-E656FC3872B5}" srcId="{4095F2B9-E1E5-4022-BE21-440162BC7060}" destId="{AC7D3C97-3AEE-4101-9183-ED08E3636D99}" srcOrd="1" destOrd="0" parTransId="{8976B4A8-AFDF-4B3E-A8AB-60F316E3D6C4}" sibTransId="{5726E79D-2A23-4394-9A1A-80FB954A3975}"/>
    <dgm:cxn modelId="{B1C000C4-CD0E-4EDF-87BF-000E4E08DEBA}" type="presOf" srcId="{AC7D3C97-3AEE-4101-9183-ED08E3636D99}" destId="{7694D54A-28F4-4DDE-9026-B723DA845F3B}" srcOrd="0" destOrd="0" presId="urn:microsoft.com/office/officeart/2018/2/layout/IconLabelList"/>
    <dgm:cxn modelId="{8AD225C5-C830-4E80-B57D-13AD2794A6B5}" type="presOf" srcId="{2ECC1D81-D335-4FCE-A861-F00F853FE315}" destId="{DAC9EC22-B19B-4F41-9AF1-1C5B17ED2545}" srcOrd="0" destOrd="0" presId="urn:microsoft.com/office/officeart/2018/2/layout/IconLabelList"/>
    <dgm:cxn modelId="{B8FF30D5-4E8F-442B-95C6-48246D968011}" type="presOf" srcId="{BB08012B-5ACC-4A4E-92FE-AA6747F8C52F}" destId="{37B69C54-5FED-43AA-A954-5604D1AA1E98}" srcOrd="0" destOrd="0" presId="urn:microsoft.com/office/officeart/2018/2/layout/IconLabelList"/>
    <dgm:cxn modelId="{EFADC089-4733-4340-A05A-7F5A2262F0BD}" type="presParOf" srcId="{3F06C59E-8F79-4CCB-949D-35A05EE636C3}" destId="{D2F97ED6-4961-47BB-86A4-2CDC77A115ED}" srcOrd="0" destOrd="0" presId="urn:microsoft.com/office/officeart/2018/2/layout/IconLabelList"/>
    <dgm:cxn modelId="{BDADC26B-4D5C-40D0-9849-CCE66A44B712}" type="presParOf" srcId="{D2F97ED6-4961-47BB-86A4-2CDC77A115ED}" destId="{DAD8CC8D-71C9-4F60-A360-9D2DAFBAB023}" srcOrd="0" destOrd="0" presId="urn:microsoft.com/office/officeart/2018/2/layout/IconLabelList"/>
    <dgm:cxn modelId="{7044707E-7CC8-46B7-ABA6-2C4BF71AA270}" type="presParOf" srcId="{D2F97ED6-4961-47BB-86A4-2CDC77A115ED}" destId="{CDFAC7D1-A347-4B01-86C5-BFF8E175CED6}" srcOrd="1" destOrd="0" presId="urn:microsoft.com/office/officeart/2018/2/layout/IconLabelList"/>
    <dgm:cxn modelId="{9BC77B6F-2201-43CE-968F-DB9E9F905EF8}" type="presParOf" srcId="{D2F97ED6-4961-47BB-86A4-2CDC77A115ED}" destId="{DAC9EC22-B19B-4F41-9AF1-1C5B17ED2545}" srcOrd="2" destOrd="0" presId="urn:microsoft.com/office/officeart/2018/2/layout/IconLabelList"/>
    <dgm:cxn modelId="{8EAE4D2B-A72C-4038-B2A2-051E4257DFA7}" type="presParOf" srcId="{3F06C59E-8F79-4CCB-949D-35A05EE636C3}" destId="{C2BA571A-E581-47DA-BCB6-5B9A89D30374}" srcOrd="1" destOrd="0" presId="urn:microsoft.com/office/officeart/2018/2/layout/IconLabelList"/>
    <dgm:cxn modelId="{9490E93D-E300-4C57-85C7-9D0DFC230123}" type="presParOf" srcId="{3F06C59E-8F79-4CCB-949D-35A05EE636C3}" destId="{8B306460-F5C3-4713-908D-79EEBBB42E55}" srcOrd="2" destOrd="0" presId="urn:microsoft.com/office/officeart/2018/2/layout/IconLabelList"/>
    <dgm:cxn modelId="{5C359BEF-936E-436F-8741-3E8B212438CC}" type="presParOf" srcId="{8B306460-F5C3-4713-908D-79EEBBB42E55}" destId="{5AF577B5-816C-4A4C-8831-7C4410A16335}" srcOrd="0" destOrd="0" presId="urn:microsoft.com/office/officeart/2018/2/layout/IconLabelList"/>
    <dgm:cxn modelId="{1190728F-6AFC-4844-9192-E5696B042BA4}" type="presParOf" srcId="{8B306460-F5C3-4713-908D-79EEBBB42E55}" destId="{0C6451CB-4EDC-4E8A-A5C3-D4B2A45DF88A}" srcOrd="1" destOrd="0" presId="urn:microsoft.com/office/officeart/2018/2/layout/IconLabelList"/>
    <dgm:cxn modelId="{4BB62809-6B5B-4D9B-9997-2A019BC83293}" type="presParOf" srcId="{8B306460-F5C3-4713-908D-79EEBBB42E55}" destId="{7694D54A-28F4-4DDE-9026-B723DA845F3B}" srcOrd="2" destOrd="0" presId="urn:microsoft.com/office/officeart/2018/2/layout/IconLabelList"/>
    <dgm:cxn modelId="{DC175A4F-F26D-41A3-8B7C-1E2F8134B72B}" type="presParOf" srcId="{3F06C59E-8F79-4CCB-949D-35A05EE636C3}" destId="{377DF23E-A9FF-478F-87FD-B32C48DFF43E}" srcOrd="3" destOrd="0" presId="urn:microsoft.com/office/officeart/2018/2/layout/IconLabelList"/>
    <dgm:cxn modelId="{0C4DB3C5-51B4-4F4D-9BB1-2E27C8572211}" type="presParOf" srcId="{3F06C59E-8F79-4CCB-949D-35A05EE636C3}" destId="{BFE525B2-54F4-4993-9A06-A1DDDF39DAC6}" srcOrd="4" destOrd="0" presId="urn:microsoft.com/office/officeart/2018/2/layout/IconLabelList"/>
    <dgm:cxn modelId="{807C1058-C0FC-4349-8F93-9C68C97AEE76}" type="presParOf" srcId="{BFE525B2-54F4-4993-9A06-A1DDDF39DAC6}" destId="{F45F7E86-25DC-4FB5-8544-A1B38941AD82}" srcOrd="0" destOrd="0" presId="urn:microsoft.com/office/officeart/2018/2/layout/IconLabelList"/>
    <dgm:cxn modelId="{80FC72D6-7092-4536-9656-FA09E4B5A4F5}" type="presParOf" srcId="{BFE525B2-54F4-4993-9A06-A1DDDF39DAC6}" destId="{FAA164C7-0038-4F8A-B4C8-72F4763DAD0B}" srcOrd="1" destOrd="0" presId="urn:microsoft.com/office/officeart/2018/2/layout/IconLabelList"/>
    <dgm:cxn modelId="{5B5EAC1E-566A-4837-BCA0-90F8713B816F}" type="presParOf" srcId="{BFE525B2-54F4-4993-9A06-A1DDDF39DAC6}" destId="{37B69C54-5FED-43AA-A954-5604D1AA1E98}" srcOrd="2" destOrd="0" presId="urn:microsoft.com/office/officeart/2018/2/layout/IconLabelList"/>
    <dgm:cxn modelId="{C1D3C559-0271-48B1-B1DF-83E7BA5C78B4}" type="presParOf" srcId="{3F06C59E-8F79-4CCB-949D-35A05EE636C3}" destId="{EAB5FD35-3E29-4CA1-A837-1AB5ABE32048}" srcOrd="5" destOrd="0" presId="urn:microsoft.com/office/officeart/2018/2/layout/IconLabelList"/>
    <dgm:cxn modelId="{7E7FB000-977A-44F1-80CF-DB5D3F046692}" type="presParOf" srcId="{3F06C59E-8F79-4CCB-949D-35A05EE636C3}" destId="{347C87FE-FEB8-4EAF-9D29-2A69C5E4ED5F}" srcOrd="6" destOrd="0" presId="urn:microsoft.com/office/officeart/2018/2/layout/IconLabelList"/>
    <dgm:cxn modelId="{695BCC87-B7AF-4081-AD09-194E912D3DBD}" type="presParOf" srcId="{347C87FE-FEB8-4EAF-9D29-2A69C5E4ED5F}" destId="{19AFEA0F-28CE-4114-A897-2D07B777F82F}" srcOrd="0" destOrd="0" presId="urn:microsoft.com/office/officeart/2018/2/layout/IconLabelList"/>
    <dgm:cxn modelId="{B3B782CE-D72F-44C8-AFD4-3766769F0E02}" type="presParOf" srcId="{347C87FE-FEB8-4EAF-9D29-2A69C5E4ED5F}" destId="{BF305EFB-255E-452B-BA01-7E69ECE402BD}" srcOrd="1" destOrd="0" presId="urn:microsoft.com/office/officeart/2018/2/layout/IconLabelList"/>
    <dgm:cxn modelId="{320EF3E6-3213-41DA-AEBA-C54B293BD4F2}" type="presParOf" srcId="{347C87FE-FEB8-4EAF-9D29-2A69C5E4ED5F}" destId="{66E5951C-06F6-4E73-BF41-EF20B5499C71}" srcOrd="2" destOrd="0" presId="urn:microsoft.com/office/officeart/2018/2/layout/IconLabelList"/>
    <dgm:cxn modelId="{6E190651-5D5E-47BE-A4EE-7389B9FCCF05}" type="presParOf" srcId="{3F06C59E-8F79-4CCB-949D-35A05EE636C3}" destId="{00572650-8830-4A26-8CD2-1D65141DAA66}" srcOrd="7" destOrd="0" presId="urn:microsoft.com/office/officeart/2018/2/layout/IconLabelList"/>
    <dgm:cxn modelId="{67597387-665C-40BE-91D9-71C6F03CA253}" type="presParOf" srcId="{3F06C59E-8F79-4CCB-949D-35A05EE636C3}" destId="{1896B7D3-FB9F-408E-A504-A6E427B99301}" srcOrd="8" destOrd="0" presId="urn:microsoft.com/office/officeart/2018/2/layout/IconLabelList"/>
    <dgm:cxn modelId="{62B45606-CDE1-48D2-98CD-EAE23CD36239}" type="presParOf" srcId="{1896B7D3-FB9F-408E-A504-A6E427B99301}" destId="{480E890A-C683-4B15-9078-45254B67D74F}" srcOrd="0" destOrd="0" presId="urn:microsoft.com/office/officeart/2018/2/layout/IconLabelList"/>
    <dgm:cxn modelId="{C37DF4BB-013D-446C-8965-55633DA23150}" type="presParOf" srcId="{1896B7D3-FB9F-408E-A504-A6E427B99301}" destId="{5D53F3C4-A5D6-45F5-878A-F47FA45150C8}" srcOrd="1" destOrd="0" presId="urn:microsoft.com/office/officeart/2018/2/layout/IconLabelList"/>
    <dgm:cxn modelId="{F2ABA884-D02D-483C-B8D7-6363EE6BB8CF}" type="presParOf" srcId="{1896B7D3-FB9F-408E-A504-A6E427B99301}" destId="{BF3942A1-5EE4-45A5-B559-7A5461B7AA2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3A5A6-6D21-413F-ABF9-2AD0E71357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D434A0-92D7-4394-8443-2256AB2BB69D}">
      <dgm:prSet phldrT="[Text]"/>
      <dgm:spPr/>
      <dgm:t>
        <a:bodyPr/>
        <a:lstStyle/>
        <a:p>
          <a:r>
            <a:rPr lang="en-US" dirty="0"/>
            <a:t>Flows</a:t>
          </a:r>
        </a:p>
      </dgm:t>
    </dgm:pt>
    <dgm:pt modelId="{83B4994A-4ED2-430A-9201-8101FC42F1F0}" type="parTrans" cxnId="{79302B9B-005F-4932-9E2E-2BD9F05B0114}">
      <dgm:prSet/>
      <dgm:spPr/>
      <dgm:t>
        <a:bodyPr/>
        <a:lstStyle/>
        <a:p>
          <a:endParaRPr lang="en-US"/>
        </a:p>
      </dgm:t>
    </dgm:pt>
    <dgm:pt modelId="{5FFCB953-317C-4797-9429-88A4A360F697}" type="sibTrans" cxnId="{79302B9B-005F-4932-9E2E-2BD9F05B0114}">
      <dgm:prSet/>
      <dgm:spPr/>
      <dgm:t>
        <a:bodyPr/>
        <a:lstStyle/>
        <a:p>
          <a:endParaRPr lang="en-US"/>
        </a:p>
      </dgm:t>
    </dgm:pt>
    <dgm:pt modelId="{6AB65C70-D890-4FC5-B6A0-1C7BF30352CF}">
      <dgm:prSet phldrT="[Text]"/>
      <dgm:spPr/>
      <dgm:t>
        <a:bodyPr/>
        <a:lstStyle/>
        <a:p>
          <a:r>
            <a:rPr lang="en-US" dirty="0"/>
            <a:t>&lt;10K</a:t>
          </a:r>
        </a:p>
      </dgm:t>
    </dgm:pt>
    <dgm:pt modelId="{3ACA2FEF-4478-4942-B076-3EFCFCBA9607}" type="parTrans" cxnId="{45EDDDAD-576C-4945-AEAF-77EF1F7C4176}">
      <dgm:prSet/>
      <dgm:spPr/>
      <dgm:t>
        <a:bodyPr/>
        <a:lstStyle/>
        <a:p>
          <a:endParaRPr lang="en-US" dirty="0"/>
        </a:p>
      </dgm:t>
    </dgm:pt>
    <dgm:pt modelId="{8075F63E-2428-479A-A4FC-3E30B29C411E}" type="sibTrans" cxnId="{45EDDDAD-576C-4945-AEAF-77EF1F7C4176}">
      <dgm:prSet/>
      <dgm:spPr/>
      <dgm:t>
        <a:bodyPr/>
        <a:lstStyle/>
        <a:p>
          <a:endParaRPr lang="en-US"/>
        </a:p>
      </dgm:t>
    </dgm:pt>
    <dgm:pt modelId="{806E0804-BE75-4C88-9707-8288A0603541}">
      <dgm:prSet phldrT="[Text]"/>
      <dgm:spPr/>
      <dgm:t>
        <a:bodyPr/>
        <a:lstStyle/>
        <a:p>
          <a:r>
            <a:rPr lang="en-US" dirty="0"/>
            <a:t>&gt;10K&amp;&lt;30K</a:t>
          </a:r>
        </a:p>
      </dgm:t>
    </dgm:pt>
    <dgm:pt modelId="{D64F6466-CAAD-47AE-86C6-69A89DC7AEA6}" type="parTrans" cxnId="{290C3587-2022-4654-8034-8150C0284F94}">
      <dgm:prSet/>
      <dgm:spPr/>
      <dgm:t>
        <a:bodyPr/>
        <a:lstStyle/>
        <a:p>
          <a:endParaRPr lang="en-US" dirty="0"/>
        </a:p>
      </dgm:t>
    </dgm:pt>
    <dgm:pt modelId="{7315E9B0-24D2-4D0B-993E-1B88A36CDADB}" type="sibTrans" cxnId="{290C3587-2022-4654-8034-8150C0284F94}">
      <dgm:prSet/>
      <dgm:spPr/>
      <dgm:t>
        <a:bodyPr/>
        <a:lstStyle/>
        <a:p>
          <a:endParaRPr lang="en-US"/>
        </a:p>
      </dgm:t>
    </dgm:pt>
    <dgm:pt modelId="{6BC2FD51-4D79-4038-9A09-4E5B5FD04F9B}">
      <dgm:prSet phldrT="[Text]"/>
      <dgm:spPr/>
      <dgm:t>
        <a:bodyPr/>
        <a:lstStyle/>
        <a:p>
          <a:r>
            <a:rPr lang="en-US" dirty="0"/>
            <a:t>N</a:t>
          </a:r>
        </a:p>
      </dgm:t>
    </dgm:pt>
    <dgm:pt modelId="{C79E207B-609C-4107-968C-2C5E608F0B0D}" type="parTrans" cxnId="{68F25E10-73F5-4938-A563-A8942F78B3C1}">
      <dgm:prSet/>
      <dgm:spPr/>
      <dgm:t>
        <a:bodyPr/>
        <a:lstStyle/>
        <a:p>
          <a:endParaRPr lang="en-US" dirty="0"/>
        </a:p>
      </dgm:t>
    </dgm:pt>
    <dgm:pt modelId="{8120C296-0483-418D-9368-3500FFE96B18}" type="sibTrans" cxnId="{68F25E10-73F5-4938-A563-A8942F78B3C1}">
      <dgm:prSet/>
      <dgm:spPr/>
      <dgm:t>
        <a:bodyPr/>
        <a:lstStyle/>
        <a:p>
          <a:endParaRPr lang="en-US"/>
        </a:p>
      </dgm:t>
    </dgm:pt>
    <dgm:pt modelId="{64CE4A29-27A7-482D-AF1B-64441D7C1812}">
      <dgm:prSet phldrT="[Text]"/>
      <dgm:spPr/>
      <dgm:t>
        <a:bodyPr/>
        <a:lstStyle/>
        <a:p>
          <a:r>
            <a:rPr lang="en-US" dirty="0"/>
            <a:t>N</a:t>
          </a:r>
        </a:p>
      </dgm:t>
    </dgm:pt>
    <dgm:pt modelId="{464DAAEF-CA44-4793-8EA0-F5C1E4D35ABD}" type="sibTrans" cxnId="{6C4B405B-597B-45C1-8BFF-E67A44494C6B}">
      <dgm:prSet/>
      <dgm:spPr/>
      <dgm:t>
        <a:bodyPr/>
        <a:lstStyle/>
        <a:p>
          <a:endParaRPr lang="en-US"/>
        </a:p>
      </dgm:t>
    </dgm:pt>
    <dgm:pt modelId="{B5379E61-334E-498C-A27E-B57BBFECE2A6}" type="parTrans" cxnId="{6C4B405B-597B-45C1-8BFF-E67A44494C6B}">
      <dgm:prSet/>
      <dgm:spPr/>
      <dgm:t>
        <a:bodyPr/>
        <a:lstStyle/>
        <a:p>
          <a:endParaRPr lang="en-US" dirty="0"/>
        </a:p>
      </dgm:t>
    </dgm:pt>
    <dgm:pt modelId="{583F72B1-C276-45F7-9810-C3393EE9CD0E}">
      <dgm:prSet/>
      <dgm:spPr/>
      <dgm:t>
        <a:bodyPr/>
        <a:lstStyle/>
        <a:p>
          <a:r>
            <a:rPr lang="en-US" dirty="0"/>
            <a:t>&gt;30K</a:t>
          </a:r>
        </a:p>
      </dgm:t>
    </dgm:pt>
    <dgm:pt modelId="{241B8864-2CC9-418B-859E-1F0D525A1C70}" type="parTrans" cxnId="{3AF657F8-A8F7-4429-BAFA-C4B3B4F51F2F}">
      <dgm:prSet/>
      <dgm:spPr/>
      <dgm:t>
        <a:bodyPr/>
        <a:lstStyle/>
        <a:p>
          <a:endParaRPr lang="en-US" dirty="0"/>
        </a:p>
      </dgm:t>
    </dgm:pt>
    <dgm:pt modelId="{FB6BD900-BB1B-4235-9E53-6EBCDFCCD026}" type="sibTrans" cxnId="{3AF657F8-A8F7-4429-BAFA-C4B3B4F51F2F}">
      <dgm:prSet/>
      <dgm:spPr/>
      <dgm:t>
        <a:bodyPr/>
        <a:lstStyle/>
        <a:p>
          <a:endParaRPr lang="en-US"/>
        </a:p>
      </dgm:t>
    </dgm:pt>
    <dgm:pt modelId="{E9EE5740-A1A9-4263-8FB0-C271C7DA9305}">
      <dgm:prSet/>
      <dgm:spPr/>
      <dgm:t>
        <a:bodyPr/>
        <a:lstStyle/>
        <a:p>
          <a:r>
            <a:rPr lang="en-US" dirty="0"/>
            <a:t>Y</a:t>
          </a:r>
        </a:p>
      </dgm:t>
    </dgm:pt>
    <dgm:pt modelId="{3CBCB225-8076-4530-9818-9570AA109EC1}" type="parTrans" cxnId="{A80BFA24-7070-4643-BCEF-7ADDDBDFAAD2}">
      <dgm:prSet/>
      <dgm:spPr/>
      <dgm:t>
        <a:bodyPr/>
        <a:lstStyle/>
        <a:p>
          <a:endParaRPr lang="en-US" dirty="0"/>
        </a:p>
      </dgm:t>
    </dgm:pt>
    <dgm:pt modelId="{4942EE1E-9A6C-4F5F-A90F-FBF31B614FC6}" type="sibTrans" cxnId="{A80BFA24-7070-4643-BCEF-7ADDDBDFAAD2}">
      <dgm:prSet/>
      <dgm:spPr/>
      <dgm:t>
        <a:bodyPr/>
        <a:lstStyle/>
        <a:p>
          <a:endParaRPr lang="en-US"/>
        </a:p>
      </dgm:t>
    </dgm:pt>
    <dgm:pt modelId="{C82F11D6-CF21-427A-A6D5-D9F9BFDA5FE2}" type="pres">
      <dgm:prSet presAssocID="{6583A5A6-6D21-413F-ABF9-2AD0E7135751}" presName="diagram" presStyleCnt="0">
        <dgm:presLayoutVars>
          <dgm:chPref val="1"/>
          <dgm:dir/>
          <dgm:animOne val="branch"/>
          <dgm:animLvl val="lvl"/>
          <dgm:resizeHandles val="exact"/>
        </dgm:presLayoutVars>
      </dgm:prSet>
      <dgm:spPr/>
    </dgm:pt>
    <dgm:pt modelId="{86A5C9F1-F52E-4AA7-92A8-482EF9EA4BCF}" type="pres">
      <dgm:prSet presAssocID="{AFD434A0-92D7-4394-8443-2256AB2BB69D}" presName="root1" presStyleCnt="0"/>
      <dgm:spPr/>
    </dgm:pt>
    <dgm:pt modelId="{D7DC0429-655F-4A17-9F75-FBC11E682BC0}" type="pres">
      <dgm:prSet presAssocID="{AFD434A0-92D7-4394-8443-2256AB2BB69D}" presName="LevelOneTextNode" presStyleLbl="node0" presStyleIdx="0" presStyleCnt="1">
        <dgm:presLayoutVars>
          <dgm:chPref val="3"/>
        </dgm:presLayoutVars>
      </dgm:prSet>
      <dgm:spPr/>
    </dgm:pt>
    <dgm:pt modelId="{98F964A7-A77C-4425-8D58-05BC8A2DC3ED}" type="pres">
      <dgm:prSet presAssocID="{AFD434A0-92D7-4394-8443-2256AB2BB69D}" presName="level2hierChild" presStyleCnt="0"/>
      <dgm:spPr/>
    </dgm:pt>
    <dgm:pt modelId="{97EED498-2D57-41B7-84A0-9EE84E79B233}" type="pres">
      <dgm:prSet presAssocID="{3ACA2FEF-4478-4942-B076-3EFCFCBA9607}" presName="conn2-1" presStyleLbl="parChTrans1D2" presStyleIdx="0" presStyleCnt="3"/>
      <dgm:spPr/>
    </dgm:pt>
    <dgm:pt modelId="{07EC0515-6412-432E-BBEE-F15864B6BE92}" type="pres">
      <dgm:prSet presAssocID="{3ACA2FEF-4478-4942-B076-3EFCFCBA9607}" presName="connTx" presStyleLbl="parChTrans1D2" presStyleIdx="0" presStyleCnt="3"/>
      <dgm:spPr/>
    </dgm:pt>
    <dgm:pt modelId="{C71D1FCA-CED5-4914-BA5F-02132A9DA71A}" type="pres">
      <dgm:prSet presAssocID="{6AB65C70-D890-4FC5-B6A0-1C7BF30352CF}" presName="root2" presStyleCnt="0"/>
      <dgm:spPr/>
    </dgm:pt>
    <dgm:pt modelId="{41DD787F-B2E2-4EA8-B542-0AF54274FC6A}" type="pres">
      <dgm:prSet presAssocID="{6AB65C70-D890-4FC5-B6A0-1C7BF30352CF}" presName="LevelTwoTextNode" presStyleLbl="node2" presStyleIdx="0" presStyleCnt="3">
        <dgm:presLayoutVars>
          <dgm:chPref val="3"/>
        </dgm:presLayoutVars>
      </dgm:prSet>
      <dgm:spPr/>
    </dgm:pt>
    <dgm:pt modelId="{26202FC5-C1BC-44B4-A674-CDC35FE2DDE9}" type="pres">
      <dgm:prSet presAssocID="{6AB65C70-D890-4FC5-B6A0-1C7BF30352CF}" presName="level3hierChild" presStyleCnt="0"/>
      <dgm:spPr/>
    </dgm:pt>
    <dgm:pt modelId="{14442491-B8BE-4832-9462-D9A75B88084F}" type="pres">
      <dgm:prSet presAssocID="{B5379E61-334E-498C-A27E-B57BBFECE2A6}" presName="conn2-1" presStyleLbl="parChTrans1D3" presStyleIdx="0" presStyleCnt="3"/>
      <dgm:spPr/>
    </dgm:pt>
    <dgm:pt modelId="{53801104-D1E4-4E3F-B866-C2E7EF93CD45}" type="pres">
      <dgm:prSet presAssocID="{B5379E61-334E-498C-A27E-B57BBFECE2A6}" presName="connTx" presStyleLbl="parChTrans1D3" presStyleIdx="0" presStyleCnt="3"/>
      <dgm:spPr/>
    </dgm:pt>
    <dgm:pt modelId="{C5884B0B-2ECF-45CC-9974-4C8F0284AC48}" type="pres">
      <dgm:prSet presAssocID="{64CE4A29-27A7-482D-AF1B-64441D7C1812}" presName="root2" presStyleCnt="0"/>
      <dgm:spPr/>
    </dgm:pt>
    <dgm:pt modelId="{EFF7606D-E70F-4BA7-88E8-F649CA0E6C99}" type="pres">
      <dgm:prSet presAssocID="{64CE4A29-27A7-482D-AF1B-64441D7C1812}" presName="LevelTwoTextNode" presStyleLbl="node3" presStyleIdx="0" presStyleCnt="3">
        <dgm:presLayoutVars>
          <dgm:chPref val="3"/>
        </dgm:presLayoutVars>
      </dgm:prSet>
      <dgm:spPr/>
    </dgm:pt>
    <dgm:pt modelId="{3C3FF9EE-69BF-4762-B5A6-B041DDE7AB19}" type="pres">
      <dgm:prSet presAssocID="{64CE4A29-27A7-482D-AF1B-64441D7C1812}" presName="level3hierChild" presStyleCnt="0"/>
      <dgm:spPr/>
    </dgm:pt>
    <dgm:pt modelId="{2486ECB3-D024-4A08-A9F4-0C364E38295F}" type="pres">
      <dgm:prSet presAssocID="{D64F6466-CAAD-47AE-86C6-69A89DC7AEA6}" presName="conn2-1" presStyleLbl="parChTrans1D2" presStyleIdx="1" presStyleCnt="3"/>
      <dgm:spPr/>
    </dgm:pt>
    <dgm:pt modelId="{43EF63D4-A1AF-4AFE-B76B-AE353E0BB4FB}" type="pres">
      <dgm:prSet presAssocID="{D64F6466-CAAD-47AE-86C6-69A89DC7AEA6}" presName="connTx" presStyleLbl="parChTrans1D2" presStyleIdx="1" presStyleCnt="3"/>
      <dgm:spPr/>
    </dgm:pt>
    <dgm:pt modelId="{CA78D584-A8BC-48DE-8723-71FFC7F1A9D8}" type="pres">
      <dgm:prSet presAssocID="{806E0804-BE75-4C88-9707-8288A0603541}" presName="root2" presStyleCnt="0"/>
      <dgm:spPr/>
    </dgm:pt>
    <dgm:pt modelId="{7D590ECC-7F19-447D-99B7-BFEBC0A3F731}" type="pres">
      <dgm:prSet presAssocID="{806E0804-BE75-4C88-9707-8288A0603541}" presName="LevelTwoTextNode" presStyleLbl="node2" presStyleIdx="1" presStyleCnt="3">
        <dgm:presLayoutVars>
          <dgm:chPref val="3"/>
        </dgm:presLayoutVars>
      </dgm:prSet>
      <dgm:spPr/>
    </dgm:pt>
    <dgm:pt modelId="{FA11B12C-2DC0-45C7-97CA-6D6D5255C42A}" type="pres">
      <dgm:prSet presAssocID="{806E0804-BE75-4C88-9707-8288A0603541}" presName="level3hierChild" presStyleCnt="0"/>
      <dgm:spPr/>
    </dgm:pt>
    <dgm:pt modelId="{5090E316-16DA-4BC3-8579-7B68F05BDC93}" type="pres">
      <dgm:prSet presAssocID="{C79E207B-609C-4107-968C-2C5E608F0B0D}" presName="conn2-1" presStyleLbl="parChTrans1D3" presStyleIdx="1" presStyleCnt="3"/>
      <dgm:spPr/>
    </dgm:pt>
    <dgm:pt modelId="{F17782E8-9AA7-4068-93D6-779AE01956B7}" type="pres">
      <dgm:prSet presAssocID="{C79E207B-609C-4107-968C-2C5E608F0B0D}" presName="connTx" presStyleLbl="parChTrans1D3" presStyleIdx="1" presStyleCnt="3"/>
      <dgm:spPr/>
    </dgm:pt>
    <dgm:pt modelId="{413BB347-C8A8-4158-9D93-4D6E64FDE73D}" type="pres">
      <dgm:prSet presAssocID="{6BC2FD51-4D79-4038-9A09-4E5B5FD04F9B}" presName="root2" presStyleCnt="0"/>
      <dgm:spPr/>
    </dgm:pt>
    <dgm:pt modelId="{FA28CAA3-A68E-45FA-B71B-4F86E219FFB7}" type="pres">
      <dgm:prSet presAssocID="{6BC2FD51-4D79-4038-9A09-4E5B5FD04F9B}" presName="LevelTwoTextNode" presStyleLbl="node3" presStyleIdx="1" presStyleCnt="3">
        <dgm:presLayoutVars>
          <dgm:chPref val="3"/>
        </dgm:presLayoutVars>
      </dgm:prSet>
      <dgm:spPr/>
    </dgm:pt>
    <dgm:pt modelId="{200185F2-D8B1-4D34-9CDE-9D74F95E8724}" type="pres">
      <dgm:prSet presAssocID="{6BC2FD51-4D79-4038-9A09-4E5B5FD04F9B}" presName="level3hierChild" presStyleCnt="0"/>
      <dgm:spPr/>
    </dgm:pt>
    <dgm:pt modelId="{0AA54172-0FC5-47CA-A4EE-3CFA50C9F3E6}" type="pres">
      <dgm:prSet presAssocID="{241B8864-2CC9-418B-859E-1F0D525A1C70}" presName="conn2-1" presStyleLbl="parChTrans1D2" presStyleIdx="2" presStyleCnt="3"/>
      <dgm:spPr/>
    </dgm:pt>
    <dgm:pt modelId="{F23FCC6E-BA1F-4442-815E-BAC5A729BCDA}" type="pres">
      <dgm:prSet presAssocID="{241B8864-2CC9-418B-859E-1F0D525A1C70}" presName="connTx" presStyleLbl="parChTrans1D2" presStyleIdx="2" presStyleCnt="3"/>
      <dgm:spPr/>
    </dgm:pt>
    <dgm:pt modelId="{9F70E313-CBEA-41D6-AAA9-B266412726DA}" type="pres">
      <dgm:prSet presAssocID="{583F72B1-C276-45F7-9810-C3393EE9CD0E}" presName="root2" presStyleCnt="0"/>
      <dgm:spPr/>
    </dgm:pt>
    <dgm:pt modelId="{2DA86D24-9CD0-4EBF-9597-E2F143ABE2B2}" type="pres">
      <dgm:prSet presAssocID="{583F72B1-C276-45F7-9810-C3393EE9CD0E}" presName="LevelTwoTextNode" presStyleLbl="node2" presStyleIdx="2" presStyleCnt="3">
        <dgm:presLayoutVars>
          <dgm:chPref val="3"/>
        </dgm:presLayoutVars>
      </dgm:prSet>
      <dgm:spPr/>
    </dgm:pt>
    <dgm:pt modelId="{AD6B1632-0F02-4415-B628-608CECA6759C}" type="pres">
      <dgm:prSet presAssocID="{583F72B1-C276-45F7-9810-C3393EE9CD0E}" presName="level3hierChild" presStyleCnt="0"/>
      <dgm:spPr/>
    </dgm:pt>
    <dgm:pt modelId="{8BEE7CCF-331F-47C5-920D-46026F7356CC}" type="pres">
      <dgm:prSet presAssocID="{3CBCB225-8076-4530-9818-9570AA109EC1}" presName="conn2-1" presStyleLbl="parChTrans1D3" presStyleIdx="2" presStyleCnt="3"/>
      <dgm:spPr/>
    </dgm:pt>
    <dgm:pt modelId="{E464CEAE-4A53-4381-9E69-C1A842CC58DA}" type="pres">
      <dgm:prSet presAssocID="{3CBCB225-8076-4530-9818-9570AA109EC1}" presName="connTx" presStyleLbl="parChTrans1D3" presStyleIdx="2" presStyleCnt="3"/>
      <dgm:spPr/>
    </dgm:pt>
    <dgm:pt modelId="{8449C72C-DAD7-4698-BA2B-0572D000F9F6}" type="pres">
      <dgm:prSet presAssocID="{E9EE5740-A1A9-4263-8FB0-C271C7DA9305}" presName="root2" presStyleCnt="0"/>
      <dgm:spPr/>
    </dgm:pt>
    <dgm:pt modelId="{FB0A150B-3AA1-4639-860A-2FA01A3C0FB8}" type="pres">
      <dgm:prSet presAssocID="{E9EE5740-A1A9-4263-8FB0-C271C7DA9305}" presName="LevelTwoTextNode" presStyleLbl="node3" presStyleIdx="2" presStyleCnt="3">
        <dgm:presLayoutVars>
          <dgm:chPref val="3"/>
        </dgm:presLayoutVars>
      </dgm:prSet>
      <dgm:spPr/>
    </dgm:pt>
    <dgm:pt modelId="{FEF9A6B9-9591-4012-B392-17C0F79559BC}" type="pres">
      <dgm:prSet presAssocID="{E9EE5740-A1A9-4263-8FB0-C271C7DA9305}" presName="level3hierChild" presStyleCnt="0"/>
      <dgm:spPr/>
    </dgm:pt>
  </dgm:ptLst>
  <dgm:cxnLst>
    <dgm:cxn modelId="{68F25E10-73F5-4938-A563-A8942F78B3C1}" srcId="{806E0804-BE75-4C88-9707-8288A0603541}" destId="{6BC2FD51-4D79-4038-9A09-4E5B5FD04F9B}" srcOrd="0" destOrd="0" parTransId="{C79E207B-609C-4107-968C-2C5E608F0B0D}" sibTransId="{8120C296-0483-418D-9368-3500FFE96B18}"/>
    <dgm:cxn modelId="{6C6CFA21-F55A-4CAD-98C0-1A964144D211}" type="presOf" srcId="{C79E207B-609C-4107-968C-2C5E608F0B0D}" destId="{F17782E8-9AA7-4068-93D6-779AE01956B7}" srcOrd="1" destOrd="0" presId="urn:microsoft.com/office/officeart/2005/8/layout/hierarchy2"/>
    <dgm:cxn modelId="{A80BFA24-7070-4643-BCEF-7ADDDBDFAAD2}" srcId="{583F72B1-C276-45F7-9810-C3393EE9CD0E}" destId="{E9EE5740-A1A9-4263-8FB0-C271C7DA9305}" srcOrd="0" destOrd="0" parTransId="{3CBCB225-8076-4530-9818-9570AA109EC1}" sibTransId="{4942EE1E-9A6C-4F5F-A90F-FBF31B614FC6}"/>
    <dgm:cxn modelId="{6DA7F03B-7F7C-4151-BE07-68C9E9BEFD3D}" type="presOf" srcId="{C79E207B-609C-4107-968C-2C5E608F0B0D}" destId="{5090E316-16DA-4BC3-8579-7B68F05BDC93}" srcOrd="0" destOrd="0" presId="urn:microsoft.com/office/officeart/2005/8/layout/hierarchy2"/>
    <dgm:cxn modelId="{71FE093E-EF96-4FDA-976A-DD04BB227C56}" type="presOf" srcId="{241B8864-2CC9-418B-859E-1F0D525A1C70}" destId="{0AA54172-0FC5-47CA-A4EE-3CFA50C9F3E6}" srcOrd="0" destOrd="0" presId="urn:microsoft.com/office/officeart/2005/8/layout/hierarchy2"/>
    <dgm:cxn modelId="{6C4B405B-597B-45C1-8BFF-E67A44494C6B}" srcId="{6AB65C70-D890-4FC5-B6A0-1C7BF30352CF}" destId="{64CE4A29-27A7-482D-AF1B-64441D7C1812}" srcOrd="0" destOrd="0" parTransId="{B5379E61-334E-498C-A27E-B57BBFECE2A6}" sibTransId="{464DAAEF-CA44-4793-8EA0-F5C1E4D35ABD}"/>
    <dgm:cxn modelId="{6F3F7342-E99D-494E-B510-EE0E664CA9CA}" type="presOf" srcId="{64CE4A29-27A7-482D-AF1B-64441D7C1812}" destId="{EFF7606D-E70F-4BA7-88E8-F649CA0E6C99}" srcOrd="0" destOrd="0" presId="urn:microsoft.com/office/officeart/2005/8/layout/hierarchy2"/>
    <dgm:cxn modelId="{F5DCA862-386E-4300-80B8-E15C52AE5CB7}" type="presOf" srcId="{D64F6466-CAAD-47AE-86C6-69A89DC7AEA6}" destId="{43EF63D4-A1AF-4AFE-B76B-AE353E0BB4FB}" srcOrd="1" destOrd="0" presId="urn:microsoft.com/office/officeart/2005/8/layout/hierarchy2"/>
    <dgm:cxn modelId="{76454E49-9A3C-4E0F-A285-C539F84208C1}" type="presOf" srcId="{6583A5A6-6D21-413F-ABF9-2AD0E7135751}" destId="{C82F11D6-CF21-427A-A6D5-D9F9BFDA5FE2}" srcOrd="0" destOrd="0" presId="urn:microsoft.com/office/officeart/2005/8/layout/hierarchy2"/>
    <dgm:cxn modelId="{C8C2A670-8E0F-4CF4-852B-10D23C11727D}" type="presOf" srcId="{D64F6466-CAAD-47AE-86C6-69A89DC7AEA6}" destId="{2486ECB3-D024-4A08-A9F4-0C364E38295F}" srcOrd="0" destOrd="0" presId="urn:microsoft.com/office/officeart/2005/8/layout/hierarchy2"/>
    <dgm:cxn modelId="{1CA9C872-B7C6-413D-8789-AFE770E58EAA}" type="presOf" srcId="{3ACA2FEF-4478-4942-B076-3EFCFCBA9607}" destId="{97EED498-2D57-41B7-84A0-9EE84E79B233}" srcOrd="0" destOrd="0" presId="urn:microsoft.com/office/officeart/2005/8/layout/hierarchy2"/>
    <dgm:cxn modelId="{B0C1C475-18BD-4727-B055-BBD8267F152F}" type="presOf" srcId="{6AB65C70-D890-4FC5-B6A0-1C7BF30352CF}" destId="{41DD787F-B2E2-4EA8-B542-0AF54274FC6A}" srcOrd="0" destOrd="0" presId="urn:microsoft.com/office/officeart/2005/8/layout/hierarchy2"/>
    <dgm:cxn modelId="{1CF8FD75-0A65-42B4-9277-6A874A841285}" type="presOf" srcId="{B5379E61-334E-498C-A27E-B57BBFECE2A6}" destId="{53801104-D1E4-4E3F-B866-C2E7EF93CD45}" srcOrd="1" destOrd="0" presId="urn:microsoft.com/office/officeart/2005/8/layout/hierarchy2"/>
    <dgm:cxn modelId="{290C3587-2022-4654-8034-8150C0284F94}" srcId="{AFD434A0-92D7-4394-8443-2256AB2BB69D}" destId="{806E0804-BE75-4C88-9707-8288A0603541}" srcOrd="1" destOrd="0" parTransId="{D64F6466-CAAD-47AE-86C6-69A89DC7AEA6}" sibTransId="{7315E9B0-24D2-4D0B-993E-1B88A36CDADB}"/>
    <dgm:cxn modelId="{7C456589-6CB1-4081-9B09-22C019A61412}" type="presOf" srcId="{3CBCB225-8076-4530-9818-9570AA109EC1}" destId="{8BEE7CCF-331F-47C5-920D-46026F7356CC}" srcOrd="0" destOrd="0" presId="urn:microsoft.com/office/officeart/2005/8/layout/hierarchy2"/>
    <dgm:cxn modelId="{3EFC7090-0376-49BC-BAE5-B17C71D63A8B}" type="presOf" srcId="{6BC2FD51-4D79-4038-9A09-4E5B5FD04F9B}" destId="{FA28CAA3-A68E-45FA-B71B-4F86E219FFB7}" srcOrd="0" destOrd="0" presId="urn:microsoft.com/office/officeart/2005/8/layout/hierarchy2"/>
    <dgm:cxn modelId="{4F1ABE96-E876-4305-927D-F67745DC2B8B}" type="presOf" srcId="{241B8864-2CC9-418B-859E-1F0D525A1C70}" destId="{F23FCC6E-BA1F-4442-815E-BAC5A729BCDA}" srcOrd="1" destOrd="0" presId="urn:microsoft.com/office/officeart/2005/8/layout/hierarchy2"/>
    <dgm:cxn modelId="{2B936699-C2E4-4CF9-AA48-D4C8C161526C}" type="presOf" srcId="{583F72B1-C276-45F7-9810-C3393EE9CD0E}" destId="{2DA86D24-9CD0-4EBF-9597-E2F143ABE2B2}" srcOrd="0" destOrd="0" presId="urn:microsoft.com/office/officeart/2005/8/layout/hierarchy2"/>
    <dgm:cxn modelId="{79302B9B-005F-4932-9E2E-2BD9F05B0114}" srcId="{6583A5A6-6D21-413F-ABF9-2AD0E7135751}" destId="{AFD434A0-92D7-4394-8443-2256AB2BB69D}" srcOrd="0" destOrd="0" parTransId="{83B4994A-4ED2-430A-9201-8101FC42F1F0}" sibTransId="{5FFCB953-317C-4797-9429-88A4A360F697}"/>
    <dgm:cxn modelId="{45EDDDAD-576C-4945-AEAF-77EF1F7C4176}" srcId="{AFD434A0-92D7-4394-8443-2256AB2BB69D}" destId="{6AB65C70-D890-4FC5-B6A0-1C7BF30352CF}" srcOrd="0" destOrd="0" parTransId="{3ACA2FEF-4478-4942-B076-3EFCFCBA9607}" sibTransId="{8075F63E-2428-479A-A4FC-3E30B29C411E}"/>
    <dgm:cxn modelId="{D84927C2-DF69-4832-BF4B-3FA926892E1F}" type="presOf" srcId="{E9EE5740-A1A9-4263-8FB0-C271C7DA9305}" destId="{FB0A150B-3AA1-4639-860A-2FA01A3C0FB8}" srcOrd="0" destOrd="0" presId="urn:microsoft.com/office/officeart/2005/8/layout/hierarchy2"/>
    <dgm:cxn modelId="{753489D6-3DCC-4807-928A-81F81A82D544}" type="presOf" srcId="{806E0804-BE75-4C88-9707-8288A0603541}" destId="{7D590ECC-7F19-447D-99B7-BFEBC0A3F731}" srcOrd="0" destOrd="0" presId="urn:microsoft.com/office/officeart/2005/8/layout/hierarchy2"/>
    <dgm:cxn modelId="{87281BDC-61D9-4DE2-A8AA-086E36629332}" type="presOf" srcId="{B5379E61-334E-498C-A27E-B57BBFECE2A6}" destId="{14442491-B8BE-4832-9462-D9A75B88084F}" srcOrd="0" destOrd="0" presId="urn:microsoft.com/office/officeart/2005/8/layout/hierarchy2"/>
    <dgm:cxn modelId="{08E3CADE-1D64-41A0-87E5-5DCE63CDCB6B}" type="presOf" srcId="{AFD434A0-92D7-4394-8443-2256AB2BB69D}" destId="{D7DC0429-655F-4A17-9F75-FBC11E682BC0}" srcOrd="0" destOrd="0" presId="urn:microsoft.com/office/officeart/2005/8/layout/hierarchy2"/>
    <dgm:cxn modelId="{2B153DDF-8D83-4591-B859-33D7E9E2FE28}" type="presOf" srcId="{3ACA2FEF-4478-4942-B076-3EFCFCBA9607}" destId="{07EC0515-6412-432E-BBEE-F15864B6BE92}" srcOrd="1" destOrd="0" presId="urn:microsoft.com/office/officeart/2005/8/layout/hierarchy2"/>
    <dgm:cxn modelId="{B1F689F4-645A-41B1-9703-00D65CE32D9E}" type="presOf" srcId="{3CBCB225-8076-4530-9818-9570AA109EC1}" destId="{E464CEAE-4A53-4381-9E69-C1A842CC58DA}" srcOrd="1" destOrd="0" presId="urn:microsoft.com/office/officeart/2005/8/layout/hierarchy2"/>
    <dgm:cxn modelId="{3AF657F8-A8F7-4429-BAFA-C4B3B4F51F2F}" srcId="{AFD434A0-92D7-4394-8443-2256AB2BB69D}" destId="{583F72B1-C276-45F7-9810-C3393EE9CD0E}" srcOrd="2" destOrd="0" parTransId="{241B8864-2CC9-418B-859E-1F0D525A1C70}" sibTransId="{FB6BD900-BB1B-4235-9E53-6EBCDFCCD026}"/>
    <dgm:cxn modelId="{8E94AEDB-AE53-4C9F-BCD5-60972774C7DB}" type="presParOf" srcId="{C82F11D6-CF21-427A-A6D5-D9F9BFDA5FE2}" destId="{86A5C9F1-F52E-4AA7-92A8-482EF9EA4BCF}" srcOrd="0" destOrd="0" presId="urn:microsoft.com/office/officeart/2005/8/layout/hierarchy2"/>
    <dgm:cxn modelId="{7CE85E51-B71B-4658-9782-D15F91E5BAF2}" type="presParOf" srcId="{86A5C9F1-F52E-4AA7-92A8-482EF9EA4BCF}" destId="{D7DC0429-655F-4A17-9F75-FBC11E682BC0}" srcOrd="0" destOrd="0" presId="urn:microsoft.com/office/officeart/2005/8/layout/hierarchy2"/>
    <dgm:cxn modelId="{EF574EDF-F8E9-4CFA-BFA3-F909F3D7F9AE}" type="presParOf" srcId="{86A5C9F1-F52E-4AA7-92A8-482EF9EA4BCF}" destId="{98F964A7-A77C-4425-8D58-05BC8A2DC3ED}" srcOrd="1" destOrd="0" presId="urn:microsoft.com/office/officeart/2005/8/layout/hierarchy2"/>
    <dgm:cxn modelId="{EF7B24F3-D928-4513-9477-5E44BED24252}" type="presParOf" srcId="{98F964A7-A77C-4425-8D58-05BC8A2DC3ED}" destId="{97EED498-2D57-41B7-84A0-9EE84E79B233}" srcOrd="0" destOrd="0" presId="urn:microsoft.com/office/officeart/2005/8/layout/hierarchy2"/>
    <dgm:cxn modelId="{8408D6FD-D157-41A7-9646-1F642B47F56B}" type="presParOf" srcId="{97EED498-2D57-41B7-84A0-9EE84E79B233}" destId="{07EC0515-6412-432E-BBEE-F15864B6BE92}" srcOrd="0" destOrd="0" presId="urn:microsoft.com/office/officeart/2005/8/layout/hierarchy2"/>
    <dgm:cxn modelId="{9AF44A4D-1B25-46F7-89D0-4E7411AFD465}" type="presParOf" srcId="{98F964A7-A77C-4425-8D58-05BC8A2DC3ED}" destId="{C71D1FCA-CED5-4914-BA5F-02132A9DA71A}" srcOrd="1" destOrd="0" presId="urn:microsoft.com/office/officeart/2005/8/layout/hierarchy2"/>
    <dgm:cxn modelId="{0384B61A-C986-4206-B1CC-A31CD9FB1A57}" type="presParOf" srcId="{C71D1FCA-CED5-4914-BA5F-02132A9DA71A}" destId="{41DD787F-B2E2-4EA8-B542-0AF54274FC6A}" srcOrd="0" destOrd="0" presId="urn:microsoft.com/office/officeart/2005/8/layout/hierarchy2"/>
    <dgm:cxn modelId="{74E47B14-BA28-4CB8-BEFD-36A15ED81C6E}" type="presParOf" srcId="{C71D1FCA-CED5-4914-BA5F-02132A9DA71A}" destId="{26202FC5-C1BC-44B4-A674-CDC35FE2DDE9}" srcOrd="1" destOrd="0" presId="urn:microsoft.com/office/officeart/2005/8/layout/hierarchy2"/>
    <dgm:cxn modelId="{9DAFCAAB-0BB5-40A2-B154-18E9AD9717D0}" type="presParOf" srcId="{26202FC5-C1BC-44B4-A674-CDC35FE2DDE9}" destId="{14442491-B8BE-4832-9462-D9A75B88084F}" srcOrd="0" destOrd="0" presId="urn:microsoft.com/office/officeart/2005/8/layout/hierarchy2"/>
    <dgm:cxn modelId="{D3B5165F-A6DB-4BB2-843C-1DEE2DC7F440}" type="presParOf" srcId="{14442491-B8BE-4832-9462-D9A75B88084F}" destId="{53801104-D1E4-4E3F-B866-C2E7EF93CD45}" srcOrd="0" destOrd="0" presId="urn:microsoft.com/office/officeart/2005/8/layout/hierarchy2"/>
    <dgm:cxn modelId="{C3E192C6-A4A7-4343-9E92-D98E3478DD0D}" type="presParOf" srcId="{26202FC5-C1BC-44B4-A674-CDC35FE2DDE9}" destId="{C5884B0B-2ECF-45CC-9974-4C8F0284AC48}" srcOrd="1" destOrd="0" presId="urn:microsoft.com/office/officeart/2005/8/layout/hierarchy2"/>
    <dgm:cxn modelId="{F7A11D01-D771-48CC-AC53-86B0C61D9661}" type="presParOf" srcId="{C5884B0B-2ECF-45CC-9974-4C8F0284AC48}" destId="{EFF7606D-E70F-4BA7-88E8-F649CA0E6C99}" srcOrd="0" destOrd="0" presId="urn:microsoft.com/office/officeart/2005/8/layout/hierarchy2"/>
    <dgm:cxn modelId="{61120F21-940D-42C2-A18D-F451B29A07AD}" type="presParOf" srcId="{C5884B0B-2ECF-45CC-9974-4C8F0284AC48}" destId="{3C3FF9EE-69BF-4762-B5A6-B041DDE7AB19}" srcOrd="1" destOrd="0" presId="urn:microsoft.com/office/officeart/2005/8/layout/hierarchy2"/>
    <dgm:cxn modelId="{814F57A5-9AFF-4643-A6C7-4758EF95140F}" type="presParOf" srcId="{98F964A7-A77C-4425-8D58-05BC8A2DC3ED}" destId="{2486ECB3-D024-4A08-A9F4-0C364E38295F}" srcOrd="2" destOrd="0" presId="urn:microsoft.com/office/officeart/2005/8/layout/hierarchy2"/>
    <dgm:cxn modelId="{F87A5242-0B2A-480B-ABD1-C263D31437C5}" type="presParOf" srcId="{2486ECB3-D024-4A08-A9F4-0C364E38295F}" destId="{43EF63D4-A1AF-4AFE-B76B-AE353E0BB4FB}" srcOrd="0" destOrd="0" presId="urn:microsoft.com/office/officeart/2005/8/layout/hierarchy2"/>
    <dgm:cxn modelId="{FF4D8BE3-6171-49F4-BAE3-B68475FC62B5}" type="presParOf" srcId="{98F964A7-A77C-4425-8D58-05BC8A2DC3ED}" destId="{CA78D584-A8BC-48DE-8723-71FFC7F1A9D8}" srcOrd="3" destOrd="0" presId="urn:microsoft.com/office/officeart/2005/8/layout/hierarchy2"/>
    <dgm:cxn modelId="{A4B00DC6-7BF3-4EB3-9177-6422FB3FD4FA}" type="presParOf" srcId="{CA78D584-A8BC-48DE-8723-71FFC7F1A9D8}" destId="{7D590ECC-7F19-447D-99B7-BFEBC0A3F731}" srcOrd="0" destOrd="0" presId="urn:microsoft.com/office/officeart/2005/8/layout/hierarchy2"/>
    <dgm:cxn modelId="{DCD0DDDE-88DD-433D-8F3D-3C8F237EAE4F}" type="presParOf" srcId="{CA78D584-A8BC-48DE-8723-71FFC7F1A9D8}" destId="{FA11B12C-2DC0-45C7-97CA-6D6D5255C42A}" srcOrd="1" destOrd="0" presId="urn:microsoft.com/office/officeart/2005/8/layout/hierarchy2"/>
    <dgm:cxn modelId="{83739FBE-65A7-4E30-968F-52ADD8E4EC20}" type="presParOf" srcId="{FA11B12C-2DC0-45C7-97CA-6D6D5255C42A}" destId="{5090E316-16DA-4BC3-8579-7B68F05BDC93}" srcOrd="0" destOrd="0" presId="urn:microsoft.com/office/officeart/2005/8/layout/hierarchy2"/>
    <dgm:cxn modelId="{6EB55337-5904-4001-9781-04B1F9F06CBE}" type="presParOf" srcId="{5090E316-16DA-4BC3-8579-7B68F05BDC93}" destId="{F17782E8-9AA7-4068-93D6-779AE01956B7}" srcOrd="0" destOrd="0" presId="urn:microsoft.com/office/officeart/2005/8/layout/hierarchy2"/>
    <dgm:cxn modelId="{9A5CEF20-F3C6-4A44-98F5-CD87C1AEFB3A}" type="presParOf" srcId="{FA11B12C-2DC0-45C7-97CA-6D6D5255C42A}" destId="{413BB347-C8A8-4158-9D93-4D6E64FDE73D}" srcOrd="1" destOrd="0" presId="urn:microsoft.com/office/officeart/2005/8/layout/hierarchy2"/>
    <dgm:cxn modelId="{2652FA8A-D373-4BF8-97EE-A60CDF2B87D8}" type="presParOf" srcId="{413BB347-C8A8-4158-9D93-4D6E64FDE73D}" destId="{FA28CAA3-A68E-45FA-B71B-4F86E219FFB7}" srcOrd="0" destOrd="0" presId="urn:microsoft.com/office/officeart/2005/8/layout/hierarchy2"/>
    <dgm:cxn modelId="{6E5137D4-4FC8-4DAB-8CBE-1A6DAEF05504}" type="presParOf" srcId="{413BB347-C8A8-4158-9D93-4D6E64FDE73D}" destId="{200185F2-D8B1-4D34-9CDE-9D74F95E8724}" srcOrd="1" destOrd="0" presId="urn:microsoft.com/office/officeart/2005/8/layout/hierarchy2"/>
    <dgm:cxn modelId="{547A1DA5-4339-41BD-82A4-545CE20DCAAC}" type="presParOf" srcId="{98F964A7-A77C-4425-8D58-05BC8A2DC3ED}" destId="{0AA54172-0FC5-47CA-A4EE-3CFA50C9F3E6}" srcOrd="4" destOrd="0" presId="urn:microsoft.com/office/officeart/2005/8/layout/hierarchy2"/>
    <dgm:cxn modelId="{D7C6881F-95D5-4573-BB25-71E3727E719F}" type="presParOf" srcId="{0AA54172-0FC5-47CA-A4EE-3CFA50C9F3E6}" destId="{F23FCC6E-BA1F-4442-815E-BAC5A729BCDA}" srcOrd="0" destOrd="0" presId="urn:microsoft.com/office/officeart/2005/8/layout/hierarchy2"/>
    <dgm:cxn modelId="{8D18BBCE-3353-4458-973D-2AFC488B4B3A}" type="presParOf" srcId="{98F964A7-A77C-4425-8D58-05BC8A2DC3ED}" destId="{9F70E313-CBEA-41D6-AAA9-B266412726DA}" srcOrd="5" destOrd="0" presId="urn:microsoft.com/office/officeart/2005/8/layout/hierarchy2"/>
    <dgm:cxn modelId="{B5D18C3E-BD93-41DF-822A-CAFFE6E19872}" type="presParOf" srcId="{9F70E313-CBEA-41D6-AAA9-B266412726DA}" destId="{2DA86D24-9CD0-4EBF-9597-E2F143ABE2B2}" srcOrd="0" destOrd="0" presId="urn:microsoft.com/office/officeart/2005/8/layout/hierarchy2"/>
    <dgm:cxn modelId="{9C8BC124-04C7-489A-9C96-406D1B8F731F}" type="presParOf" srcId="{9F70E313-CBEA-41D6-AAA9-B266412726DA}" destId="{AD6B1632-0F02-4415-B628-608CECA6759C}" srcOrd="1" destOrd="0" presId="urn:microsoft.com/office/officeart/2005/8/layout/hierarchy2"/>
    <dgm:cxn modelId="{C994D5A0-534D-4127-8F0E-48593ADA8552}" type="presParOf" srcId="{AD6B1632-0F02-4415-B628-608CECA6759C}" destId="{8BEE7CCF-331F-47C5-920D-46026F7356CC}" srcOrd="0" destOrd="0" presId="urn:microsoft.com/office/officeart/2005/8/layout/hierarchy2"/>
    <dgm:cxn modelId="{6D0BDED4-E0CC-4793-A182-91E5B8B29C1E}" type="presParOf" srcId="{8BEE7CCF-331F-47C5-920D-46026F7356CC}" destId="{E464CEAE-4A53-4381-9E69-C1A842CC58DA}" srcOrd="0" destOrd="0" presId="urn:microsoft.com/office/officeart/2005/8/layout/hierarchy2"/>
    <dgm:cxn modelId="{AD2B2750-04F4-4C0F-AF64-9A4FF539F48A}" type="presParOf" srcId="{AD6B1632-0F02-4415-B628-608CECA6759C}" destId="{8449C72C-DAD7-4698-BA2B-0572D000F9F6}" srcOrd="1" destOrd="0" presId="urn:microsoft.com/office/officeart/2005/8/layout/hierarchy2"/>
    <dgm:cxn modelId="{0F50789B-0279-4630-9C8D-AEFED085266B}" type="presParOf" srcId="{8449C72C-DAD7-4698-BA2B-0572D000F9F6}" destId="{FB0A150B-3AA1-4639-860A-2FA01A3C0FB8}" srcOrd="0" destOrd="0" presId="urn:microsoft.com/office/officeart/2005/8/layout/hierarchy2"/>
    <dgm:cxn modelId="{F31476C8-6BC6-4A9C-AEE9-F965A5B52B2F}" type="presParOf" srcId="{8449C72C-DAD7-4698-BA2B-0572D000F9F6}" destId="{FEF9A6B9-9591-4012-B392-17C0F79559B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75E2-25FE-44E3-B70C-457BACB581EB}">
      <dsp:nvSpPr>
        <dsp:cNvPr id="0" name=""/>
        <dsp:cNvSpPr/>
      </dsp:nvSpPr>
      <dsp:spPr>
        <a:xfrm>
          <a:off x="0" y="1017120"/>
          <a:ext cx="6900512"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E192F-4FD2-421C-ABF3-E14E3C126CB8}">
      <dsp:nvSpPr>
        <dsp:cNvPr id="0" name=""/>
        <dsp:cNvSpPr/>
      </dsp:nvSpPr>
      <dsp:spPr>
        <a:xfrm>
          <a:off x="345025" y="795720"/>
          <a:ext cx="4830358"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dirty="0"/>
            <a:t>Knowledge Discovery and Data Mining Process Models</a:t>
          </a:r>
        </a:p>
      </dsp:txBody>
      <dsp:txXfrm>
        <a:off x="366641" y="817336"/>
        <a:ext cx="4787126" cy="399568"/>
      </dsp:txXfrm>
    </dsp:sp>
    <dsp:sp modelId="{0D2D02AC-EAE7-48DD-8C76-A2C35966849E}">
      <dsp:nvSpPr>
        <dsp:cNvPr id="0" name=""/>
        <dsp:cNvSpPr/>
      </dsp:nvSpPr>
      <dsp:spPr>
        <a:xfrm>
          <a:off x="0" y="1697520"/>
          <a:ext cx="6900512" cy="1134000"/>
        </a:xfrm>
        <a:prstGeom prst="rect">
          <a:avLst/>
        </a:prstGeom>
        <a:solidFill>
          <a:schemeClr val="lt1">
            <a:alpha val="90000"/>
            <a:hueOff val="0"/>
            <a:satOff val="0"/>
            <a:lumOff val="0"/>
            <a:alphaOff val="0"/>
          </a:schemeClr>
        </a:solidFill>
        <a:ln w="12700" cap="flat" cmpd="sng" algn="ctr">
          <a:solidFill>
            <a:schemeClr val="accent2">
              <a:hueOff val="4652"/>
              <a:satOff val="-156"/>
              <a:lumOff val="1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Data Cleaning</a:t>
          </a:r>
        </a:p>
        <a:p>
          <a:pPr marL="114300" lvl="1" indent="-114300" algn="l" defTabSz="666750">
            <a:lnSpc>
              <a:spcPct val="90000"/>
            </a:lnSpc>
            <a:spcBef>
              <a:spcPct val="0"/>
            </a:spcBef>
            <a:spcAft>
              <a:spcPct val="15000"/>
            </a:spcAft>
            <a:buChar char="•"/>
          </a:pPr>
          <a:r>
            <a:rPr lang="en-US" sz="1500" kern="1200" dirty="0"/>
            <a:t>Data Transformation and Integration</a:t>
          </a:r>
        </a:p>
        <a:p>
          <a:pPr marL="114300" lvl="1" indent="-114300" algn="l" defTabSz="666750">
            <a:lnSpc>
              <a:spcPct val="90000"/>
            </a:lnSpc>
            <a:spcBef>
              <a:spcPct val="0"/>
            </a:spcBef>
            <a:spcAft>
              <a:spcPct val="15000"/>
            </a:spcAft>
            <a:buChar char="•"/>
          </a:pPr>
          <a:r>
            <a:rPr lang="en-US" sz="1500" kern="1200" dirty="0"/>
            <a:t>Data Reduction</a:t>
          </a:r>
        </a:p>
      </dsp:txBody>
      <dsp:txXfrm>
        <a:off x="0" y="1697520"/>
        <a:ext cx="6900512" cy="1134000"/>
      </dsp:txXfrm>
    </dsp:sp>
    <dsp:sp modelId="{D1B907F4-0B26-4848-845C-4798302A5E5A}">
      <dsp:nvSpPr>
        <dsp:cNvPr id="0" name=""/>
        <dsp:cNvSpPr/>
      </dsp:nvSpPr>
      <dsp:spPr>
        <a:xfrm>
          <a:off x="345025" y="1476120"/>
          <a:ext cx="4830358" cy="442800"/>
        </a:xfrm>
        <a:prstGeom prst="roundRect">
          <a:avLst/>
        </a:prstGeom>
        <a:solidFill>
          <a:schemeClr val="accent2">
            <a:hueOff val="4652"/>
            <a:satOff val="-156"/>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dirty="0"/>
            <a:t>Data Preprocessing</a:t>
          </a:r>
        </a:p>
      </dsp:txBody>
      <dsp:txXfrm>
        <a:off x="366641" y="1497736"/>
        <a:ext cx="4787126" cy="399568"/>
      </dsp:txXfrm>
    </dsp:sp>
    <dsp:sp modelId="{D1B9CF1F-2C39-4BE0-B554-B08FEAF9A325}">
      <dsp:nvSpPr>
        <dsp:cNvPr id="0" name=""/>
        <dsp:cNvSpPr/>
      </dsp:nvSpPr>
      <dsp:spPr>
        <a:xfrm>
          <a:off x="0" y="3133920"/>
          <a:ext cx="6900512" cy="1606500"/>
        </a:xfrm>
        <a:prstGeom prst="rect">
          <a:avLst/>
        </a:prstGeom>
        <a:solidFill>
          <a:schemeClr val="lt1">
            <a:alpha val="90000"/>
            <a:hueOff val="0"/>
            <a:satOff val="0"/>
            <a:lumOff val="0"/>
            <a:alphaOff val="0"/>
          </a:schemeClr>
        </a:solidFill>
        <a:ln w="12700" cap="flat" cmpd="sng" algn="ctr">
          <a:solidFill>
            <a:schemeClr val="accent2">
              <a:hueOff val="9304"/>
              <a:satOff val="-312"/>
              <a:lumOff val="33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Measures of Similarity</a:t>
          </a:r>
        </a:p>
        <a:p>
          <a:pPr marL="114300" lvl="1" indent="-114300" algn="l" defTabSz="666750">
            <a:lnSpc>
              <a:spcPct val="90000"/>
            </a:lnSpc>
            <a:spcBef>
              <a:spcPct val="0"/>
            </a:spcBef>
            <a:spcAft>
              <a:spcPct val="15000"/>
            </a:spcAft>
            <a:buChar char="•"/>
          </a:pPr>
          <a:r>
            <a:rPr lang="en-US" sz="1500" kern="1200" dirty="0"/>
            <a:t>Measures of Evaluation</a:t>
          </a:r>
        </a:p>
        <a:p>
          <a:pPr marL="114300" lvl="1" indent="-114300" algn="l" defTabSz="666750">
            <a:lnSpc>
              <a:spcPct val="90000"/>
            </a:lnSpc>
            <a:spcBef>
              <a:spcPct val="0"/>
            </a:spcBef>
            <a:spcAft>
              <a:spcPct val="15000"/>
            </a:spcAft>
            <a:buChar char="•"/>
          </a:pPr>
          <a:r>
            <a:rPr lang="en-US" sz="1500" kern="1200" dirty="0"/>
            <a:t>Clustering Algorithms</a:t>
          </a:r>
        </a:p>
        <a:p>
          <a:pPr marL="114300" lvl="1" indent="-114300" algn="l" defTabSz="666750">
            <a:lnSpc>
              <a:spcPct val="90000"/>
            </a:lnSpc>
            <a:spcBef>
              <a:spcPct val="0"/>
            </a:spcBef>
            <a:spcAft>
              <a:spcPct val="15000"/>
            </a:spcAft>
            <a:buChar char="•"/>
          </a:pPr>
          <a:r>
            <a:rPr lang="en-US" sz="1500" kern="1200" dirty="0"/>
            <a:t>Classification</a:t>
          </a:r>
        </a:p>
        <a:p>
          <a:pPr marL="114300" lvl="1" indent="-114300" algn="l" defTabSz="666750">
            <a:lnSpc>
              <a:spcPct val="90000"/>
            </a:lnSpc>
            <a:spcBef>
              <a:spcPct val="0"/>
            </a:spcBef>
            <a:spcAft>
              <a:spcPct val="15000"/>
            </a:spcAft>
            <a:buChar char="•"/>
          </a:pPr>
          <a:r>
            <a:rPr lang="en-US" sz="1500" kern="1200" dirty="0"/>
            <a:t>Pattern Mining: Association Rule Mining</a:t>
          </a:r>
        </a:p>
      </dsp:txBody>
      <dsp:txXfrm>
        <a:off x="0" y="3133920"/>
        <a:ext cx="6900512" cy="1606500"/>
      </dsp:txXfrm>
    </dsp:sp>
    <dsp:sp modelId="{956557DE-571B-4DB9-AF14-1984482DDEDD}">
      <dsp:nvSpPr>
        <dsp:cNvPr id="0" name=""/>
        <dsp:cNvSpPr/>
      </dsp:nvSpPr>
      <dsp:spPr>
        <a:xfrm>
          <a:off x="345025" y="2912520"/>
          <a:ext cx="4830358" cy="442800"/>
        </a:xfrm>
        <a:prstGeom prst="roundRect">
          <a:avLst/>
        </a:prstGeom>
        <a:solidFill>
          <a:schemeClr val="accent2">
            <a:hueOff val="9304"/>
            <a:satOff val="-312"/>
            <a:lumOff val="3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n-US" sz="1500" kern="1200" dirty="0"/>
            <a:t>Data Mining</a:t>
          </a:r>
        </a:p>
      </dsp:txBody>
      <dsp:txXfrm>
        <a:off x="366641" y="2934136"/>
        <a:ext cx="478712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8EAF-D8DB-4422-93F4-AE6B0595003C}">
      <dsp:nvSpPr>
        <dsp:cNvPr id="0" name=""/>
        <dsp:cNvSpPr/>
      </dsp:nvSpPr>
      <dsp:spPr>
        <a:xfrm>
          <a:off x="3710132" y="0"/>
          <a:ext cx="2857500" cy="28575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Clustering</a:t>
          </a:r>
        </a:p>
      </dsp:txBody>
      <dsp:txXfrm>
        <a:off x="4424507" y="1428750"/>
        <a:ext cx="1428750" cy="1428750"/>
      </dsp:txXfrm>
    </dsp:sp>
    <dsp:sp modelId="{FA946EC2-6B62-4940-A47E-E8B3B3247476}">
      <dsp:nvSpPr>
        <dsp:cNvPr id="0" name=""/>
        <dsp:cNvSpPr/>
      </dsp:nvSpPr>
      <dsp:spPr>
        <a:xfrm>
          <a:off x="2281382" y="2857500"/>
          <a:ext cx="2857500" cy="28575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Classification</a:t>
          </a:r>
        </a:p>
      </dsp:txBody>
      <dsp:txXfrm>
        <a:off x="2995757" y="4286250"/>
        <a:ext cx="1428750" cy="1428750"/>
      </dsp:txXfrm>
    </dsp:sp>
    <dsp:sp modelId="{D6618ED8-4518-4E28-96E6-663ABDA1D4B5}">
      <dsp:nvSpPr>
        <dsp:cNvPr id="0" name=""/>
        <dsp:cNvSpPr/>
      </dsp:nvSpPr>
      <dsp:spPr>
        <a:xfrm rot="10800000">
          <a:off x="3710132" y="2857500"/>
          <a:ext cx="2857500" cy="28575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Anomaly Detection</a:t>
          </a:r>
        </a:p>
      </dsp:txBody>
      <dsp:txXfrm rot="10800000">
        <a:off x="4424507" y="2857500"/>
        <a:ext cx="1428750" cy="1428750"/>
      </dsp:txXfrm>
    </dsp:sp>
    <dsp:sp modelId="{14E86FFE-92E3-47E7-A873-EF742D1B8ECB}">
      <dsp:nvSpPr>
        <dsp:cNvPr id="0" name=""/>
        <dsp:cNvSpPr/>
      </dsp:nvSpPr>
      <dsp:spPr>
        <a:xfrm>
          <a:off x="5138882" y="2857500"/>
          <a:ext cx="2857500" cy="28575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Association rule Mining</a:t>
          </a:r>
        </a:p>
      </dsp:txBody>
      <dsp:txXfrm>
        <a:off x="5853257" y="4286250"/>
        <a:ext cx="1428750" cy="1428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8CC8D-71C9-4F60-A360-9D2DAFBAB023}">
      <dsp:nvSpPr>
        <dsp:cNvPr id="0" name=""/>
        <dsp:cNvSpPr/>
      </dsp:nvSpPr>
      <dsp:spPr>
        <a:xfrm>
          <a:off x="828914" y="70802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C9EC22-B19B-4F41-9AF1-1C5B17ED2545}">
      <dsp:nvSpPr>
        <dsp:cNvPr id="0" name=""/>
        <dsp:cNvSpPr/>
      </dsp:nvSpPr>
      <dsp:spPr>
        <a:xfrm>
          <a:off x="333914" y="1935095"/>
          <a:ext cx="1800000" cy="154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Given a collection of records, the goal of classification is to derive a model that can assign a record to a class as accurately as possible </a:t>
          </a:r>
        </a:p>
      </dsp:txBody>
      <dsp:txXfrm>
        <a:off x="333914" y="1935095"/>
        <a:ext cx="1800000" cy="1549687"/>
      </dsp:txXfrm>
    </dsp:sp>
    <dsp:sp modelId="{5AF577B5-816C-4A4C-8831-7C4410A16335}">
      <dsp:nvSpPr>
        <dsp:cNvPr id="0" name=""/>
        <dsp:cNvSpPr/>
      </dsp:nvSpPr>
      <dsp:spPr>
        <a:xfrm>
          <a:off x="2943914" y="70802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4D54A-28F4-4DDE-9026-B723DA845F3B}">
      <dsp:nvSpPr>
        <dsp:cNvPr id="0" name=""/>
        <dsp:cNvSpPr/>
      </dsp:nvSpPr>
      <dsp:spPr>
        <a:xfrm>
          <a:off x="2448914" y="1935095"/>
          <a:ext cx="1800000" cy="154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Here class is often referred to as label, for example a data point is anomaly or not. Here Anomaly and Not anomaly can be two classes </a:t>
          </a:r>
        </a:p>
      </dsp:txBody>
      <dsp:txXfrm>
        <a:off x="2448914" y="1935095"/>
        <a:ext cx="1800000" cy="1549687"/>
      </dsp:txXfrm>
    </dsp:sp>
    <dsp:sp modelId="{F45F7E86-25DC-4FB5-8544-A1B38941AD82}">
      <dsp:nvSpPr>
        <dsp:cNvPr id="0" name=""/>
        <dsp:cNvSpPr/>
      </dsp:nvSpPr>
      <dsp:spPr>
        <a:xfrm>
          <a:off x="5058914" y="70802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69C54-5FED-43AA-A954-5604D1AA1E98}">
      <dsp:nvSpPr>
        <dsp:cNvPr id="0" name=""/>
        <dsp:cNvSpPr/>
      </dsp:nvSpPr>
      <dsp:spPr>
        <a:xfrm>
          <a:off x="4563914" y="1935095"/>
          <a:ext cx="1800000" cy="154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Multi class classifiers are also proposed which deal with classification of an instance as belonging to multiple classes</a:t>
          </a:r>
        </a:p>
      </dsp:txBody>
      <dsp:txXfrm>
        <a:off x="4563914" y="1935095"/>
        <a:ext cx="1800000" cy="1549687"/>
      </dsp:txXfrm>
    </dsp:sp>
    <dsp:sp modelId="{19AFEA0F-28CE-4114-A897-2D07B777F82F}">
      <dsp:nvSpPr>
        <dsp:cNvPr id="0" name=""/>
        <dsp:cNvSpPr/>
      </dsp:nvSpPr>
      <dsp:spPr>
        <a:xfrm>
          <a:off x="7173914" y="70802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5951C-06F6-4E73-BF41-EF20B5499C71}">
      <dsp:nvSpPr>
        <dsp:cNvPr id="0" name=""/>
        <dsp:cNvSpPr/>
      </dsp:nvSpPr>
      <dsp:spPr>
        <a:xfrm>
          <a:off x="6678914" y="1935095"/>
          <a:ext cx="1800000" cy="154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Classification approaches learn a model from training dataset, i.e. pre labelled data with samples of both classes, to identify previously unseen observations in the test set for labelling each instance with a label based on the models prediction</a:t>
          </a:r>
        </a:p>
      </dsp:txBody>
      <dsp:txXfrm>
        <a:off x="6678914" y="1935095"/>
        <a:ext cx="1800000" cy="1549687"/>
      </dsp:txXfrm>
    </dsp:sp>
    <dsp:sp modelId="{480E890A-C683-4B15-9078-45254B67D74F}">
      <dsp:nvSpPr>
        <dsp:cNvPr id="0" name=""/>
        <dsp:cNvSpPr/>
      </dsp:nvSpPr>
      <dsp:spPr>
        <a:xfrm>
          <a:off x="9288914" y="70802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3942A1-5EE4-45A5-B559-7A5461B7AA28}">
      <dsp:nvSpPr>
        <dsp:cNvPr id="0" name=""/>
        <dsp:cNvSpPr/>
      </dsp:nvSpPr>
      <dsp:spPr>
        <a:xfrm>
          <a:off x="8793914" y="1935095"/>
          <a:ext cx="1800000" cy="154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labelled data, which is a set of database tuples with their corresponding class labels, can be divided into: training and test data</a:t>
          </a:r>
        </a:p>
      </dsp:txBody>
      <dsp:txXfrm>
        <a:off x="8793914" y="1935095"/>
        <a:ext cx="1800000" cy="1549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0429-655F-4A17-9F75-FBC11E682BC0}">
      <dsp:nvSpPr>
        <dsp:cNvPr id="0" name=""/>
        <dsp:cNvSpPr/>
      </dsp:nvSpPr>
      <dsp:spPr>
        <a:xfrm>
          <a:off x="1920" y="820451"/>
          <a:ext cx="1001902" cy="50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Flows</a:t>
          </a:r>
        </a:p>
      </dsp:txBody>
      <dsp:txXfrm>
        <a:off x="16592" y="835123"/>
        <a:ext cx="972558" cy="471607"/>
      </dsp:txXfrm>
    </dsp:sp>
    <dsp:sp modelId="{97EED498-2D57-41B7-84A0-9EE84E79B233}">
      <dsp:nvSpPr>
        <dsp:cNvPr id="0" name=""/>
        <dsp:cNvSpPr/>
      </dsp:nvSpPr>
      <dsp:spPr>
        <a:xfrm rot="18289469">
          <a:off x="853314" y="761830"/>
          <a:ext cx="701778" cy="42099"/>
        </a:xfrm>
        <a:custGeom>
          <a:avLst/>
          <a:gdLst/>
          <a:ahLst/>
          <a:cxnLst/>
          <a:rect l="0" t="0" r="0" b="0"/>
          <a:pathLst>
            <a:path>
              <a:moveTo>
                <a:pt x="0" y="21049"/>
              </a:moveTo>
              <a:lnTo>
                <a:pt x="701778" y="21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186659" y="765335"/>
        <a:ext cx="35088" cy="35088"/>
      </dsp:txXfrm>
    </dsp:sp>
    <dsp:sp modelId="{41DD787F-B2E2-4EA8-B542-0AF54274FC6A}">
      <dsp:nvSpPr>
        <dsp:cNvPr id="0" name=""/>
        <dsp:cNvSpPr/>
      </dsp:nvSpPr>
      <dsp:spPr>
        <a:xfrm>
          <a:off x="1404584" y="244357"/>
          <a:ext cx="1001902" cy="50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&lt;10K</a:t>
          </a:r>
        </a:p>
      </dsp:txBody>
      <dsp:txXfrm>
        <a:off x="1419256" y="259029"/>
        <a:ext cx="972558" cy="471607"/>
      </dsp:txXfrm>
    </dsp:sp>
    <dsp:sp modelId="{14442491-B8BE-4832-9462-D9A75B88084F}">
      <dsp:nvSpPr>
        <dsp:cNvPr id="0" name=""/>
        <dsp:cNvSpPr/>
      </dsp:nvSpPr>
      <dsp:spPr>
        <a:xfrm>
          <a:off x="2406486" y="473783"/>
          <a:ext cx="400760" cy="42099"/>
        </a:xfrm>
        <a:custGeom>
          <a:avLst/>
          <a:gdLst/>
          <a:ahLst/>
          <a:cxnLst/>
          <a:rect l="0" t="0" r="0" b="0"/>
          <a:pathLst>
            <a:path>
              <a:moveTo>
                <a:pt x="0" y="21049"/>
              </a:moveTo>
              <a:lnTo>
                <a:pt x="400760" y="21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6848" y="484814"/>
        <a:ext cx="20038" cy="20038"/>
      </dsp:txXfrm>
    </dsp:sp>
    <dsp:sp modelId="{EFF7606D-E70F-4BA7-88E8-F649CA0E6C99}">
      <dsp:nvSpPr>
        <dsp:cNvPr id="0" name=""/>
        <dsp:cNvSpPr/>
      </dsp:nvSpPr>
      <dsp:spPr>
        <a:xfrm>
          <a:off x="2807247" y="244357"/>
          <a:ext cx="1001902" cy="50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a:t>
          </a:r>
        </a:p>
      </dsp:txBody>
      <dsp:txXfrm>
        <a:off x="2821919" y="259029"/>
        <a:ext cx="972558" cy="471607"/>
      </dsp:txXfrm>
    </dsp:sp>
    <dsp:sp modelId="{2486ECB3-D024-4A08-A9F4-0C364E38295F}">
      <dsp:nvSpPr>
        <dsp:cNvPr id="0" name=""/>
        <dsp:cNvSpPr/>
      </dsp:nvSpPr>
      <dsp:spPr>
        <a:xfrm>
          <a:off x="1003823" y="1049877"/>
          <a:ext cx="400760" cy="42099"/>
        </a:xfrm>
        <a:custGeom>
          <a:avLst/>
          <a:gdLst/>
          <a:ahLst/>
          <a:cxnLst/>
          <a:rect l="0" t="0" r="0" b="0"/>
          <a:pathLst>
            <a:path>
              <a:moveTo>
                <a:pt x="0" y="21049"/>
              </a:moveTo>
              <a:lnTo>
                <a:pt x="400760" y="21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194184" y="1060907"/>
        <a:ext cx="20038" cy="20038"/>
      </dsp:txXfrm>
    </dsp:sp>
    <dsp:sp modelId="{7D590ECC-7F19-447D-99B7-BFEBC0A3F731}">
      <dsp:nvSpPr>
        <dsp:cNvPr id="0" name=""/>
        <dsp:cNvSpPr/>
      </dsp:nvSpPr>
      <dsp:spPr>
        <a:xfrm>
          <a:off x="1404584" y="820451"/>
          <a:ext cx="1001902" cy="50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&gt;10K&amp;&lt;30K</a:t>
          </a:r>
        </a:p>
      </dsp:txBody>
      <dsp:txXfrm>
        <a:off x="1419256" y="835123"/>
        <a:ext cx="972558" cy="471607"/>
      </dsp:txXfrm>
    </dsp:sp>
    <dsp:sp modelId="{5090E316-16DA-4BC3-8579-7B68F05BDC93}">
      <dsp:nvSpPr>
        <dsp:cNvPr id="0" name=""/>
        <dsp:cNvSpPr/>
      </dsp:nvSpPr>
      <dsp:spPr>
        <a:xfrm>
          <a:off x="2406486" y="1049877"/>
          <a:ext cx="400760" cy="42099"/>
        </a:xfrm>
        <a:custGeom>
          <a:avLst/>
          <a:gdLst/>
          <a:ahLst/>
          <a:cxnLst/>
          <a:rect l="0" t="0" r="0" b="0"/>
          <a:pathLst>
            <a:path>
              <a:moveTo>
                <a:pt x="0" y="21049"/>
              </a:moveTo>
              <a:lnTo>
                <a:pt x="400760" y="21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6848" y="1060907"/>
        <a:ext cx="20038" cy="20038"/>
      </dsp:txXfrm>
    </dsp:sp>
    <dsp:sp modelId="{FA28CAA3-A68E-45FA-B71B-4F86E219FFB7}">
      <dsp:nvSpPr>
        <dsp:cNvPr id="0" name=""/>
        <dsp:cNvSpPr/>
      </dsp:nvSpPr>
      <dsp:spPr>
        <a:xfrm>
          <a:off x="2807247" y="820451"/>
          <a:ext cx="1001902" cy="50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a:t>
          </a:r>
        </a:p>
      </dsp:txBody>
      <dsp:txXfrm>
        <a:off x="2821919" y="835123"/>
        <a:ext cx="972558" cy="471607"/>
      </dsp:txXfrm>
    </dsp:sp>
    <dsp:sp modelId="{0AA54172-0FC5-47CA-A4EE-3CFA50C9F3E6}">
      <dsp:nvSpPr>
        <dsp:cNvPr id="0" name=""/>
        <dsp:cNvSpPr/>
      </dsp:nvSpPr>
      <dsp:spPr>
        <a:xfrm rot="3310531">
          <a:off x="853314" y="1337924"/>
          <a:ext cx="701778" cy="42099"/>
        </a:xfrm>
        <a:custGeom>
          <a:avLst/>
          <a:gdLst/>
          <a:ahLst/>
          <a:cxnLst/>
          <a:rect l="0" t="0" r="0" b="0"/>
          <a:pathLst>
            <a:path>
              <a:moveTo>
                <a:pt x="0" y="21049"/>
              </a:moveTo>
              <a:lnTo>
                <a:pt x="701778" y="21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186659" y="1341429"/>
        <a:ext cx="35088" cy="35088"/>
      </dsp:txXfrm>
    </dsp:sp>
    <dsp:sp modelId="{2DA86D24-9CD0-4EBF-9597-E2F143ABE2B2}">
      <dsp:nvSpPr>
        <dsp:cNvPr id="0" name=""/>
        <dsp:cNvSpPr/>
      </dsp:nvSpPr>
      <dsp:spPr>
        <a:xfrm>
          <a:off x="1404584" y="1396545"/>
          <a:ext cx="1001902" cy="50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&gt;30K</a:t>
          </a:r>
        </a:p>
      </dsp:txBody>
      <dsp:txXfrm>
        <a:off x="1419256" y="1411217"/>
        <a:ext cx="972558" cy="471607"/>
      </dsp:txXfrm>
    </dsp:sp>
    <dsp:sp modelId="{8BEE7CCF-331F-47C5-920D-46026F7356CC}">
      <dsp:nvSpPr>
        <dsp:cNvPr id="0" name=""/>
        <dsp:cNvSpPr/>
      </dsp:nvSpPr>
      <dsp:spPr>
        <a:xfrm>
          <a:off x="2406486" y="1625971"/>
          <a:ext cx="400760" cy="42099"/>
        </a:xfrm>
        <a:custGeom>
          <a:avLst/>
          <a:gdLst/>
          <a:ahLst/>
          <a:cxnLst/>
          <a:rect l="0" t="0" r="0" b="0"/>
          <a:pathLst>
            <a:path>
              <a:moveTo>
                <a:pt x="0" y="21049"/>
              </a:moveTo>
              <a:lnTo>
                <a:pt x="400760" y="21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6848" y="1637001"/>
        <a:ext cx="20038" cy="20038"/>
      </dsp:txXfrm>
    </dsp:sp>
    <dsp:sp modelId="{FB0A150B-3AA1-4639-860A-2FA01A3C0FB8}">
      <dsp:nvSpPr>
        <dsp:cNvPr id="0" name=""/>
        <dsp:cNvSpPr/>
      </dsp:nvSpPr>
      <dsp:spPr>
        <a:xfrm>
          <a:off x="2807247" y="1396545"/>
          <a:ext cx="1001902" cy="500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Y</a:t>
          </a:r>
        </a:p>
      </dsp:txBody>
      <dsp:txXfrm>
        <a:off x="2821919" y="1411217"/>
        <a:ext cx="972558" cy="4716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96BAA-560C-4936-A516-5127FA22E969}"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85CE2-2508-4E58-9F2F-799273A997CF}" type="slidenum">
              <a:rPr lang="en-US" smtClean="0"/>
              <a:t>‹#›</a:t>
            </a:fld>
            <a:endParaRPr lang="en-US"/>
          </a:p>
        </p:txBody>
      </p:sp>
    </p:spTree>
    <p:extLst>
      <p:ext uri="{BB962C8B-B14F-4D97-AF65-F5344CB8AC3E}">
        <p14:creationId xmlns:p14="http://schemas.microsoft.com/office/powerpoint/2010/main" val="10801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rPr>
              <a:t>Clustering is a crucial part of the learning process and knowledge discovery in data. It helps with the distinction between various types of objects and can be used as an exploratory process and also as a precursor to another mining tasks such as anomaly detection. Clustering can be used to identify a structure that could be preexisting in the data. Once a cluster is discovered then the objects that are seen outside of this structure could be of interest in some scenarios, or in some other cases the cluster itself could be of interest. For example if we cluster objects on the basis of certain attributes then some objects which do not conform to the clustering structure could require further investigation as to the cause of this behavior which puts this object outside of the cluster. Moreover a cluster of objects could be of interest due to their affinity to each other in some attribute values. Thus, clustering not only can act as an independent analytics approach but in many cases can also be seen as a precursor to other approaches such as outlier detection.</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Clustering has been a well-studied problem in the statistical literature and has several well developed algorithms already tried and tested (Kotsiantis et. Al 2004, Jain 2010). Clustering approaches can be roughly divided into several sub classes of algorithms as shown in figure 3.11.  </a:t>
            </a:r>
            <a:r>
              <a:rPr lang="en-US" sz="1800" i="1" dirty="0">
                <a:effectLst/>
                <a:latin typeface="Arial" panose="020B0604020202020204" pitchFamily="34" charset="0"/>
                <a:ea typeface="Calibri" panose="020F0502020204030204" pitchFamily="34" charset="0"/>
              </a:rPr>
              <a:t>Partitioning approaches</a:t>
            </a:r>
            <a:r>
              <a:rPr lang="en-US" sz="1800" dirty="0">
                <a:effectLst/>
                <a:latin typeface="Arial" panose="020B0604020202020204" pitchFamily="34" charset="0"/>
                <a:ea typeface="Calibri" panose="020F0502020204030204" pitchFamily="34" charset="0"/>
              </a:rPr>
              <a:t> divide the data into partitions with optimal partitions being defined based on some heuristics as in the case of K-Means (MacQueen, 1967). Hierarchical algorithms divide the data into a hierarchy starting from all data points into one cluster and dividing up the data points such that each data point is in its own cluster (such as in Divisive analysis, DIANA , Kaufman &amp; Rousseeuw, 1990). Density based approaches divide the data into groups based on density of the data points in a user-defined neighborhood range such as DBSCAN: Density Based Spatial Clustering of Applications with Noise Ester et. Al. 1996).  We focus on a few selected and well used algorithms to illustrate the concepts of clustering across some of these types of approaches.</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6</a:t>
            </a:fld>
            <a:endParaRPr lang="en-US" dirty="0"/>
          </a:p>
        </p:txBody>
      </p:sp>
    </p:spTree>
    <p:extLst>
      <p:ext uri="{BB962C8B-B14F-4D97-AF65-F5344CB8AC3E}">
        <p14:creationId xmlns:p14="http://schemas.microsoft.com/office/powerpoint/2010/main" val="254302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13</a:t>
            </a:fld>
            <a:endParaRPr lang="en-US" dirty="0"/>
          </a:p>
        </p:txBody>
      </p:sp>
    </p:spTree>
    <p:extLst>
      <p:ext uri="{BB962C8B-B14F-4D97-AF65-F5344CB8AC3E}">
        <p14:creationId xmlns:p14="http://schemas.microsoft.com/office/powerpoint/2010/main" val="405766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ahoma" panose="020B0604030504040204" pitchFamily="34" charset="0"/>
              </a:defRPr>
            </a:lvl1pPr>
            <a:lvl2pPr marL="742950" indent="-285750" defTabSz="931863" eaLnBrk="0" hangingPunct="0">
              <a:defRPr>
                <a:solidFill>
                  <a:schemeClr val="tx1"/>
                </a:solidFill>
                <a:latin typeface="Tahoma" panose="020B0604030504040204" pitchFamily="34" charset="0"/>
              </a:defRPr>
            </a:lvl2pPr>
            <a:lvl3pPr marL="1143000" indent="-228600" defTabSz="931863" eaLnBrk="0" hangingPunct="0">
              <a:defRPr>
                <a:solidFill>
                  <a:schemeClr val="tx1"/>
                </a:solidFill>
                <a:latin typeface="Tahoma" panose="020B0604030504040204" pitchFamily="34" charset="0"/>
              </a:defRPr>
            </a:lvl3pPr>
            <a:lvl4pPr marL="1600200" indent="-228600" defTabSz="931863" eaLnBrk="0" hangingPunct="0">
              <a:defRPr>
                <a:solidFill>
                  <a:schemeClr val="tx1"/>
                </a:solidFill>
                <a:latin typeface="Tahoma" panose="020B0604030504040204" pitchFamily="34" charset="0"/>
              </a:defRPr>
            </a:lvl4pPr>
            <a:lvl5pPr marL="2057400" indent="-228600" defTabSz="931863" eaLnBrk="0" hangingPunct="0">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2A3E3BAD-63E8-4D35-ADFB-88421A6FB5A2}" type="slidenum">
              <a:rPr lang="en-US">
                <a:latin typeface="Times New Roman" panose="02020603050405020304" pitchFamily="18" charset="0"/>
              </a:rPr>
              <a:pPr/>
              <a:t>18</a:t>
            </a:fld>
            <a:endParaRPr lang="en-US" dirty="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6125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19</a:t>
            </a:fld>
            <a:endParaRPr lang="en-US" dirty="0"/>
          </a:p>
        </p:txBody>
      </p:sp>
    </p:spTree>
    <p:extLst>
      <p:ext uri="{BB962C8B-B14F-4D97-AF65-F5344CB8AC3E}">
        <p14:creationId xmlns:p14="http://schemas.microsoft.com/office/powerpoint/2010/main" val="359817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2743200" algn="ctr"/>
                <a:tab pos="5486400" algn="r"/>
                <a:tab pos="457200" algn="l"/>
              </a:tabLst>
            </a:pPr>
            <a:r>
              <a:rPr lang="en-US" sz="1200" dirty="0">
                <a:effectLst/>
                <a:latin typeface="Arial" panose="020B0604020202020204" pitchFamily="34" charset="0"/>
                <a:ea typeface="Times New Roman" panose="02020603050405020304" pitchFamily="18" charset="0"/>
              </a:rPr>
              <a:t>min support is .25, and min confidence is 0.6.  </a:t>
            </a:r>
          </a:p>
          <a:p>
            <a:pPr marL="0" marR="0" algn="just">
              <a:spcBef>
                <a:spcPts val="0"/>
              </a:spcBef>
              <a:spcAft>
                <a:spcPts val="0"/>
              </a:spcAft>
              <a:tabLst>
                <a:tab pos="2743200" algn="ctr"/>
                <a:tab pos="5486400" algn="r"/>
                <a:tab pos="457200" algn="l"/>
              </a:tabLst>
            </a:pPr>
            <a:r>
              <a:rPr lang="en-US" sz="1200" dirty="0">
                <a:effectLst/>
                <a:latin typeface="Arial" panose="020B0604020202020204" pitchFamily="34" charset="0"/>
                <a:ea typeface="Times New Roman" panose="02020603050405020304" pitchFamily="18" charset="0"/>
              </a:rPr>
              <a:t>The rule IP1</a:t>
            </a:r>
            <a:r>
              <a:rPr lang="en-US"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Times New Roman" panose="02020603050405020304" pitchFamily="18" charset="0"/>
              </a:rPr>
              <a:t>high has confidence 1 and support .38 and thus a strong rule.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25</a:t>
            </a:fld>
            <a:endParaRPr lang="en-US" dirty="0"/>
          </a:p>
        </p:txBody>
      </p:sp>
    </p:spTree>
    <p:extLst>
      <p:ext uri="{BB962C8B-B14F-4D97-AF65-F5344CB8AC3E}">
        <p14:creationId xmlns:p14="http://schemas.microsoft.com/office/powerpoint/2010/main" val="1777394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EED9-9AB4-B0B1-605A-4BCC3AE37789}"/>
              </a:ext>
            </a:extLst>
          </p:cNvPr>
          <p:cNvSpPr>
            <a:spLocks noGrp="1"/>
          </p:cNvSpPr>
          <p:nvPr>
            <p:ph type="ctrTitle" hasCustomPrompt="1"/>
          </p:nvPr>
        </p:nvSpPr>
        <p:spPr>
          <a:xfrm>
            <a:off x="375803" y="270309"/>
            <a:ext cx="4643005" cy="3049586"/>
          </a:xfrm>
        </p:spPr>
        <p:txBody>
          <a:bodyPr anchor="b">
            <a:noAutofit/>
          </a:bodyPr>
          <a:lstStyle>
            <a:lvl1pPr algn="ctr">
              <a:defRPr sz="4800"/>
            </a:lvl1pPr>
          </a:lstStyle>
          <a:p>
            <a:r>
              <a:rPr lang="en-US" sz="6000" dirty="0"/>
              <a:t>Data analytics for Cyber security</a:t>
            </a:r>
            <a:br>
              <a:rPr lang="en-US" sz="6000" dirty="0"/>
            </a:br>
            <a:r>
              <a:rPr lang="en-US" sz="6000" dirty="0"/>
              <a:t>-Introduction-</a:t>
            </a:r>
            <a:endParaRPr lang="en-US" dirty="0"/>
          </a:p>
        </p:txBody>
      </p:sp>
      <p:sp>
        <p:nvSpPr>
          <p:cNvPr id="3" name="Subtitle 2">
            <a:extLst>
              <a:ext uri="{FF2B5EF4-FFF2-40B4-BE49-F238E27FC236}">
                <a16:creationId xmlns:a16="http://schemas.microsoft.com/office/drawing/2014/main" id="{615C149A-12DD-E015-32B3-6C3AA7206F43}"/>
              </a:ext>
            </a:extLst>
          </p:cNvPr>
          <p:cNvSpPr>
            <a:spLocks noGrp="1"/>
          </p:cNvSpPr>
          <p:nvPr>
            <p:ph type="subTitle" idx="1" hasCustomPrompt="1"/>
          </p:nvPr>
        </p:nvSpPr>
        <p:spPr>
          <a:xfrm>
            <a:off x="375802" y="3685164"/>
            <a:ext cx="4643005" cy="16713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Vandana P. Janeja</a:t>
            </a:r>
          </a:p>
          <a:p>
            <a:endParaRPr lang="en-US" dirty="0"/>
          </a:p>
          <a:p>
            <a:r>
              <a:rPr lang="en-US" dirty="0"/>
              <a:t>©2022 Janeja.  All rights reserved.</a:t>
            </a:r>
          </a:p>
        </p:txBody>
      </p:sp>
      <p:sp>
        <p:nvSpPr>
          <p:cNvPr id="4" name="Date Placeholder 3">
            <a:extLst>
              <a:ext uri="{FF2B5EF4-FFF2-40B4-BE49-F238E27FC236}">
                <a16:creationId xmlns:a16="http://schemas.microsoft.com/office/drawing/2014/main" id="{2E58B3F6-D3C2-D499-F851-38B4BFD534CA}"/>
              </a:ext>
            </a:extLst>
          </p:cNvPr>
          <p:cNvSpPr>
            <a:spLocks noGrp="1"/>
          </p:cNvSpPr>
          <p:nvPr>
            <p:ph type="dt" sz="half" idx="10"/>
          </p:nvPr>
        </p:nvSpPr>
        <p:spPr>
          <a:xfrm>
            <a:off x="0" y="6469207"/>
            <a:ext cx="924791" cy="365125"/>
          </a:xfrm>
        </p:spPr>
        <p:txBody>
          <a:bodyPr/>
          <a:lstStyle/>
          <a:p>
            <a:fld id="{C6222A3D-9D85-40C7-8805-C206F70C62CC}" type="datetime1">
              <a:rPr lang="en-US" smtClean="0"/>
              <a:t>9/25/2022</a:t>
            </a:fld>
            <a:endParaRPr lang="en-US"/>
          </a:p>
        </p:txBody>
      </p:sp>
      <p:sp>
        <p:nvSpPr>
          <p:cNvPr id="6" name="Slide Number Placeholder 5">
            <a:extLst>
              <a:ext uri="{FF2B5EF4-FFF2-40B4-BE49-F238E27FC236}">
                <a16:creationId xmlns:a16="http://schemas.microsoft.com/office/drawing/2014/main" id="{DABA8B10-306A-9034-30FB-03561488BDDA}"/>
              </a:ext>
            </a:extLst>
          </p:cNvPr>
          <p:cNvSpPr>
            <a:spLocks noGrp="1"/>
          </p:cNvSpPr>
          <p:nvPr>
            <p:ph type="sldNum" sz="quarter" idx="12"/>
          </p:nvPr>
        </p:nvSpPr>
        <p:spPr/>
        <p:txBody>
          <a:bodyPr/>
          <a:lstStyle/>
          <a:p>
            <a:fld id="{50959DF8-9FE2-48CA-BFAA-9B8F46F0702B}" type="slidenum">
              <a:rPr lang="en-US" smtClean="0"/>
              <a:t>‹#›</a:t>
            </a:fld>
            <a:endParaRPr lang="en-US"/>
          </a:p>
        </p:txBody>
      </p:sp>
      <p:pic>
        <p:nvPicPr>
          <p:cNvPr id="9" name="Picture 8" descr="A picture containing text, green&#10;&#10;Description automatically generated">
            <a:extLst>
              <a:ext uri="{FF2B5EF4-FFF2-40B4-BE49-F238E27FC236}">
                <a16:creationId xmlns:a16="http://schemas.microsoft.com/office/drawing/2014/main" id="{3BDA6AFF-6B2F-1261-3DB0-22DCF7CD8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 b="9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Footer Placeholder 4">
            <a:extLst>
              <a:ext uri="{FF2B5EF4-FFF2-40B4-BE49-F238E27FC236}">
                <a16:creationId xmlns:a16="http://schemas.microsoft.com/office/drawing/2014/main" id="{FFC68E93-F13F-8210-4CE8-63624C28291A}"/>
              </a:ext>
            </a:extLst>
          </p:cNvPr>
          <p:cNvSpPr>
            <a:spLocks noGrp="1"/>
          </p:cNvSpPr>
          <p:nvPr>
            <p:ph type="ftr" sz="quarter" idx="3"/>
          </p:nvPr>
        </p:nvSpPr>
        <p:spPr>
          <a:xfrm>
            <a:off x="1380260" y="6492875"/>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90540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7706-CE01-15AB-2A13-74081911F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834C-CE98-D128-88D6-0359224F9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30442-8583-2FF7-E81F-F84F85451CC5}"/>
              </a:ext>
            </a:extLst>
          </p:cNvPr>
          <p:cNvSpPr>
            <a:spLocks noGrp="1"/>
          </p:cNvSpPr>
          <p:nvPr>
            <p:ph type="dt" sz="half" idx="10"/>
          </p:nvPr>
        </p:nvSpPr>
        <p:spPr/>
        <p:txBody>
          <a:bodyPr/>
          <a:lstStyle/>
          <a:p>
            <a:fld id="{93BE62A9-DA8C-4DFC-9563-63E82A112F69}" type="datetime1">
              <a:rPr lang="en-US" smtClean="0"/>
              <a:t>9/25/2022</a:t>
            </a:fld>
            <a:endParaRPr lang="en-US"/>
          </a:p>
        </p:txBody>
      </p:sp>
      <p:sp>
        <p:nvSpPr>
          <p:cNvPr id="5" name="Footer Placeholder 4">
            <a:extLst>
              <a:ext uri="{FF2B5EF4-FFF2-40B4-BE49-F238E27FC236}">
                <a16:creationId xmlns:a16="http://schemas.microsoft.com/office/drawing/2014/main" id="{0D510AD4-61FF-18E4-5DE6-D3C8BD510C74}"/>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D6261FD5-1D42-D23C-0F81-C3DBC9161C37}"/>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926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41A42-9F62-720E-8FD0-4BAADCF4A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BB67C-8540-8BF8-9F34-8A014E3E7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BD03D-56A3-F7CF-5E3C-DFCFBA4EE2FE}"/>
              </a:ext>
            </a:extLst>
          </p:cNvPr>
          <p:cNvSpPr>
            <a:spLocks noGrp="1"/>
          </p:cNvSpPr>
          <p:nvPr>
            <p:ph type="dt" sz="half" idx="10"/>
          </p:nvPr>
        </p:nvSpPr>
        <p:spPr/>
        <p:txBody>
          <a:bodyPr/>
          <a:lstStyle/>
          <a:p>
            <a:fld id="{C8927E38-3486-4B6D-9E79-9372D3A7B50F}" type="datetime1">
              <a:rPr lang="en-US" smtClean="0"/>
              <a:t>9/25/2022</a:t>
            </a:fld>
            <a:endParaRPr lang="en-US"/>
          </a:p>
        </p:txBody>
      </p:sp>
      <p:sp>
        <p:nvSpPr>
          <p:cNvPr id="5" name="Footer Placeholder 4">
            <a:extLst>
              <a:ext uri="{FF2B5EF4-FFF2-40B4-BE49-F238E27FC236}">
                <a16:creationId xmlns:a16="http://schemas.microsoft.com/office/drawing/2014/main" id="{D949F5CA-9245-468B-CA05-B438627805BA}"/>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B64BA501-7213-CEFF-1E72-FE639D8DFF1B}"/>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108263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CD00-9E0C-2248-2202-1A8A6599201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8572D-3D33-3AF7-CD69-125EA51BC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7C7A1-0DAE-DC27-ADF0-9C0552B388DD}"/>
              </a:ext>
            </a:extLst>
          </p:cNvPr>
          <p:cNvSpPr>
            <a:spLocks noGrp="1"/>
          </p:cNvSpPr>
          <p:nvPr>
            <p:ph type="dt" sz="half" idx="10"/>
          </p:nvPr>
        </p:nvSpPr>
        <p:spPr/>
        <p:txBody>
          <a:bodyPr/>
          <a:lstStyle/>
          <a:p>
            <a:fld id="{41BD0284-4A0E-4C1F-8DD8-034E525548CE}" type="datetime1">
              <a:rPr lang="en-US" smtClean="0"/>
              <a:t>9/25/2022</a:t>
            </a:fld>
            <a:endParaRPr lang="en-US"/>
          </a:p>
        </p:txBody>
      </p:sp>
      <p:sp>
        <p:nvSpPr>
          <p:cNvPr id="6" name="Slide Number Placeholder 5">
            <a:extLst>
              <a:ext uri="{FF2B5EF4-FFF2-40B4-BE49-F238E27FC236}">
                <a16:creationId xmlns:a16="http://schemas.microsoft.com/office/drawing/2014/main" id="{AE106C2C-049F-558F-49BA-A5DC25E5F5CD}"/>
              </a:ext>
            </a:extLst>
          </p:cNvPr>
          <p:cNvSpPr>
            <a:spLocks noGrp="1"/>
          </p:cNvSpPr>
          <p:nvPr>
            <p:ph type="sldNum" sz="quarter" idx="12"/>
          </p:nvPr>
        </p:nvSpPr>
        <p:spPr/>
        <p:txBody>
          <a:bodyPr/>
          <a:lstStyle/>
          <a:p>
            <a:fld id="{50959DF8-9FE2-48CA-BFAA-9B8F46F0702B}" type="slidenum">
              <a:rPr lang="en-US" smtClean="0"/>
              <a:t>‹#›</a:t>
            </a:fld>
            <a:endParaRPr lang="en-US"/>
          </a:p>
        </p:txBody>
      </p:sp>
      <p:sp>
        <p:nvSpPr>
          <p:cNvPr id="7" name="Footer Placeholder 4">
            <a:extLst>
              <a:ext uri="{FF2B5EF4-FFF2-40B4-BE49-F238E27FC236}">
                <a16:creationId xmlns:a16="http://schemas.microsoft.com/office/drawing/2014/main" id="{2B75DCE0-DAB9-29C3-F547-A5BD35E826DB}"/>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69372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3AA1-D1FD-FD43-17ED-21B949CC3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754A-EFF1-7462-278A-BC350874D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93356-E7C2-4117-0238-7851E1A658FF}"/>
              </a:ext>
            </a:extLst>
          </p:cNvPr>
          <p:cNvSpPr>
            <a:spLocks noGrp="1"/>
          </p:cNvSpPr>
          <p:nvPr>
            <p:ph type="dt" sz="half" idx="10"/>
          </p:nvPr>
        </p:nvSpPr>
        <p:spPr/>
        <p:txBody>
          <a:bodyPr/>
          <a:lstStyle/>
          <a:p>
            <a:fld id="{DAAEBB71-2490-48F9-ACC8-20D849C92A32}" type="datetime1">
              <a:rPr lang="en-US" smtClean="0"/>
              <a:t>9/25/2022</a:t>
            </a:fld>
            <a:endParaRPr lang="en-US"/>
          </a:p>
        </p:txBody>
      </p:sp>
      <p:sp>
        <p:nvSpPr>
          <p:cNvPr id="5" name="Footer Placeholder 4">
            <a:extLst>
              <a:ext uri="{FF2B5EF4-FFF2-40B4-BE49-F238E27FC236}">
                <a16:creationId xmlns:a16="http://schemas.microsoft.com/office/drawing/2014/main" id="{E17E4D33-B67F-0297-04B1-80A868BABBD1}"/>
              </a:ext>
            </a:extLst>
          </p:cNvPr>
          <p:cNvSpPr>
            <a:spLocks noGrp="1"/>
          </p:cNvSpPr>
          <p:nvPr>
            <p:ph type="ftr" sz="quarter" idx="11"/>
          </p:nvPr>
        </p:nvSpPr>
        <p:spPr>
          <a:xfrm>
            <a:off x="3894859" y="6356350"/>
            <a:ext cx="4402282" cy="365125"/>
          </a:xfrm>
        </p:spPr>
        <p:txBody>
          <a:bodyPr/>
          <a:lstStyle/>
          <a:p>
            <a:r>
              <a:rPr lang="en-US"/>
              <a:t>Data Analytics for Cybersecurity, ©2022 Janeja  All rights reserved.</a:t>
            </a:r>
            <a:endParaRPr lang="en-US" dirty="0"/>
          </a:p>
        </p:txBody>
      </p:sp>
      <p:sp>
        <p:nvSpPr>
          <p:cNvPr id="6" name="Slide Number Placeholder 5">
            <a:extLst>
              <a:ext uri="{FF2B5EF4-FFF2-40B4-BE49-F238E27FC236}">
                <a16:creationId xmlns:a16="http://schemas.microsoft.com/office/drawing/2014/main" id="{317AA5BE-ECA9-D3D6-7650-FD3B5353C935}"/>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10569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793-80E1-C7A2-8319-4AB454027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67E79-F55B-0E60-AF5B-C9CEB4743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9BE76-CB18-9416-6C63-76DFC95E3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36FEE-39C3-FBB3-247F-412144098BD9}"/>
              </a:ext>
            </a:extLst>
          </p:cNvPr>
          <p:cNvSpPr>
            <a:spLocks noGrp="1"/>
          </p:cNvSpPr>
          <p:nvPr>
            <p:ph type="dt" sz="half" idx="10"/>
          </p:nvPr>
        </p:nvSpPr>
        <p:spPr/>
        <p:txBody>
          <a:bodyPr/>
          <a:lstStyle/>
          <a:p>
            <a:fld id="{030210F9-0563-489E-9889-27D6DE006085}" type="datetime1">
              <a:rPr lang="en-US" smtClean="0"/>
              <a:t>9/25/2022</a:t>
            </a:fld>
            <a:endParaRPr lang="en-US"/>
          </a:p>
        </p:txBody>
      </p:sp>
      <p:sp>
        <p:nvSpPr>
          <p:cNvPr id="6" name="Footer Placeholder 5">
            <a:extLst>
              <a:ext uri="{FF2B5EF4-FFF2-40B4-BE49-F238E27FC236}">
                <a16:creationId xmlns:a16="http://schemas.microsoft.com/office/drawing/2014/main" id="{957BCFD7-D0D0-171D-2A86-E1B8E7DF91F6}"/>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C3DFE67D-3819-EAA4-3BF5-A9236F3B92DE}"/>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93055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4BC-87C4-2081-C53C-F5F6294DE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3CA9C-5EEC-B1B1-9415-C0CF29C46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B4872-B91F-459A-06E1-1428F2305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7B4902-5D8F-D982-F857-3FE7296D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F8AE5-B7D0-6B8A-AC4C-C54694BED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C6D3D-14D1-618F-52B4-508F0C6582E9}"/>
              </a:ext>
            </a:extLst>
          </p:cNvPr>
          <p:cNvSpPr>
            <a:spLocks noGrp="1"/>
          </p:cNvSpPr>
          <p:nvPr>
            <p:ph type="dt" sz="half" idx="10"/>
          </p:nvPr>
        </p:nvSpPr>
        <p:spPr/>
        <p:txBody>
          <a:bodyPr/>
          <a:lstStyle/>
          <a:p>
            <a:fld id="{2DBBD2ED-14A5-4911-9E41-9858416BA9DE}" type="datetime1">
              <a:rPr lang="en-US" smtClean="0"/>
              <a:t>9/25/2022</a:t>
            </a:fld>
            <a:endParaRPr lang="en-US"/>
          </a:p>
        </p:txBody>
      </p:sp>
      <p:sp>
        <p:nvSpPr>
          <p:cNvPr id="8" name="Footer Placeholder 7">
            <a:extLst>
              <a:ext uri="{FF2B5EF4-FFF2-40B4-BE49-F238E27FC236}">
                <a16:creationId xmlns:a16="http://schemas.microsoft.com/office/drawing/2014/main" id="{EBB915B8-00CD-5EF9-304B-C9FEAF21FB66}"/>
              </a:ext>
            </a:extLst>
          </p:cNvPr>
          <p:cNvSpPr>
            <a:spLocks noGrp="1"/>
          </p:cNvSpPr>
          <p:nvPr>
            <p:ph type="ftr" sz="quarter" idx="11"/>
          </p:nvPr>
        </p:nvSpPr>
        <p:spPr/>
        <p:txBody>
          <a:bodyPr/>
          <a:lstStyle/>
          <a:p>
            <a:r>
              <a:rPr lang="en-US" dirty="0"/>
              <a:t>Data Analytics for Cybersecurity, ©2022 Janeja  All rights reserved.</a:t>
            </a:r>
          </a:p>
        </p:txBody>
      </p:sp>
      <p:sp>
        <p:nvSpPr>
          <p:cNvPr id="9" name="Slide Number Placeholder 8">
            <a:extLst>
              <a:ext uri="{FF2B5EF4-FFF2-40B4-BE49-F238E27FC236}">
                <a16:creationId xmlns:a16="http://schemas.microsoft.com/office/drawing/2014/main" id="{772F0C9B-1A24-F17A-21D4-8740FCCAE4A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07063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94CD-44E7-943B-FE7E-86A5AFF17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17245-BD69-8773-37A9-EF98FBB75812}"/>
              </a:ext>
            </a:extLst>
          </p:cNvPr>
          <p:cNvSpPr>
            <a:spLocks noGrp="1"/>
          </p:cNvSpPr>
          <p:nvPr>
            <p:ph type="dt" sz="half" idx="10"/>
          </p:nvPr>
        </p:nvSpPr>
        <p:spPr/>
        <p:txBody>
          <a:bodyPr/>
          <a:lstStyle/>
          <a:p>
            <a:fld id="{FD8B894F-4D15-41A3-AE0E-D53B5FFCA23C}" type="datetime1">
              <a:rPr lang="en-US" smtClean="0"/>
              <a:t>9/25/2022</a:t>
            </a:fld>
            <a:endParaRPr lang="en-US"/>
          </a:p>
        </p:txBody>
      </p:sp>
      <p:sp>
        <p:nvSpPr>
          <p:cNvPr id="4" name="Footer Placeholder 3">
            <a:extLst>
              <a:ext uri="{FF2B5EF4-FFF2-40B4-BE49-F238E27FC236}">
                <a16:creationId xmlns:a16="http://schemas.microsoft.com/office/drawing/2014/main" id="{70815B97-3E22-AA5A-EA8F-6788C0B55051}"/>
              </a:ext>
            </a:extLst>
          </p:cNvPr>
          <p:cNvSpPr>
            <a:spLocks noGrp="1"/>
          </p:cNvSpPr>
          <p:nvPr>
            <p:ph type="ftr" sz="quarter" idx="11"/>
          </p:nvPr>
        </p:nvSpPr>
        <p:spPr/>
        <p:txBody>
          <a:bodyPr/>
          <a:lstStyle/>
          <a:p>
            <a:r>
              <a:rPr lang="en-US" dirty="0"/>
              <a:t>Data Analytics for Cybersecurity, ©2022 Janeja  All rights reserved.</a:t>
            </a:r>
          </a:p>
        </p:txBody>
      </p:sp>
      <p:sp>
        <p:nvSpPr>
          <p:cNvPr id="5" name="Slide Number Placeholder 4">
            <a:extLst>
              <a:ext uri="{FF2B5EF4-FFF2-40B4-BE49-F238E27FC236}">
                <a16:creationId xmlns:a16="http://schemas.microsoft.com/office/drawing/2014/main" id="{5AC47BB4-A9D5-FF8E-3188-47760302DB9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0793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F36D-1AF2-215A-6922-480C001F0AA8}"/>
              </a:ext>
            </a:extLst>
          </p:cNvPr>
          <p:cNvSpPr>
            <a:spLocks noGrp="1"/>
          </p:cNvSpPr>
          <p:nvPr>
            <p:ph type="dt" sz="half" idx="10"/>
          </p:nvPr>
        </p:nvSpPr>
        <p:spPr/>
        <p:txBody>
          <a:bodyPr/>
          <a:lstStyle/>
          <a:p>
            <a:fld id="{27E3DCB5-4375-47C1-9D4B-48DD9AC97D65}" type="datetime1">
              <a:rPr lang="en-US" smtClean="0"/>
              <a:t>9/25/2022</a:t>
            </a:fld>
            <a:endParaRPr lang="en-US"/>
          </a:p>
        </p:txBody>
      </p:sp>
      <p:sp>
        <p:nvSpPr>
          <p:cNvPr id="3" name="Footer Placeholder 2">
            <a:extLst>
              <a:ext uri="{FF2B5EF4-FFF2-40B4-BE49-F238E27FC236}">
                <a16:creationId xmlns:a16="http://schemas.microsoft.com/office/drawing/2014/main" id="{A5279FE7-FA53-7D58-AD40-A7DC66AFC2EE}"/>
              </a:ext>
            </a:extLst>
          </p:cNvPr>
          <p:cNvSpPr>
            <a:spLocks noGrp="1"/>
          </p:cNvSpPr>
          <p:nvPr>
            <p:ph type="ftr" sz="quarter" idx="11"/>
          </p:nvPr>
        </p:nvSpPr>
        <p:spPr/>
        <p:txBody>
          <a:bodyPr/>
          <a:lstStyle/>
          <a:p>
            <a:r>
              <a:rPr lang="en-US" dirty="0"/>
              <a:t>Data Analytics for Cybersecurity, ©2022 Janeja  All rights reserved.</a:t>
            </a:r>
          </a:p>
        </p:txBody>
      </p:sp>
      <p:sp>
        <p:nvSpPr>
          <p:cNvPr id="4" name="Slide Number Placeholder 3">
            <a:extLst>
              <a:ext uri="{FF2B5EF4-FFF2-40B4-BE49-F238E27FC236}">
                <a16:creationId xmlns:a16="http://schemas.microsoft.com/office/drawing/2014/main" id="{B1E4A780-C789-0466-F85A-29A2DD7830BA}"/>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368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EF3B-C1E3-E131-F6CB-B6C816858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D6A66-702A-D4AE-2EBE-72899C079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3CAAC-8539-FF72-6021-49355A425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5520E-1D62-0CF8-33A3-774043BCD9AE}"/>
              </a:ext>
            </a:extLst>
          </p:cNvPr>
          <p:cNvSpPr>
            <a:spLocks noGrp="1"/>
          </p:cNvSpPr>
          <p:nvPr>
            <p:ph type="dt" sz="half" idx="10"/>
          </p:nvPr>
        </p:nvSpPr>
        <p:spPr/>
        <p:txBody>
          <a:bodyPr/>
          <a:lstStyle/>
          <a:p>
            <a:fld id="{3CE28BE4-7725-4786-B491-0CCF52A4C2CB}" type="datetime1">
              <a:rPr lang="en-US" smtClean="0"/>
              <a:t>9/25/2022</a:t>
            </a:fld>
            <a:endParaRPr lang="en-US"/>
          </a:p>
        </p:txBody>
      </p:sp>
      <p:sp>
        <p:nvSpPr>
          <p:cNvPr id="6" name="Footer Placeholder 5">
            <a:extLst>
              <a:ext uri="{FF2B5EF4-FFF2-40B4-BE49-F238E27FC236}">
                <a16:creationId xmlns:a16="http://schemas.microsoft.com/office/drawing/2014/main" id="{81E6DDB2-0658-44D7-37A6-6FF492E0640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F81F5DCB-7E34-5B76-5DD9-4FC2E57B90AD}"/>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4892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7A33-9EA1-AAE1-9627-9EE4EFB77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AF889-33F1-6F6D-A485-E5746F2B0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AEC30F-529B-07E5-0765-7DA88A84C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ED4FE-B14D-D54F-42D4-3156634F425B}"/>
              </a:ext>
            </a:extLst>
          </p:cNvPr>
          <p:cNvSpPr>
            <a:spLocks noGrp="1"/>
          </p:cNvSpPr>
          <p:nvPr>
            <p:ph type="dt" sz="half" idx="10"/>
          </p:nvPr>
        </p:nvSpPr>
        <p:spPr/>
        <p:txBody>
          <a:bodyPr/>
          <a:lstStyle/>
          <a:p>
            <a:fld id="{5E5641A9-4869-49E9-8699-F249EEE44766}" type="datetime1">
              <a:rPr lang="en-US" smtClean="0"/>
              <a:t>9/25/2022</a:t>
            </a:fld>
            <a:endParaRPr lang="en-US"/>
          </a:p>
        </p:txBody>
      </p:sp>
      <p:sp>
        <p:nvSpPr>
          <p:cNvPr id="6" name="Footer Placeholder 5">
            <a:extLst>
              <a:ext uri="{FF2B5EF4-FFF2-40B4-BE49-F238E27FC236}">
                <a16:creationId xmlns:a16="http://schemas.microsoft.com/office/drawing/2014/main" id="{4DF2B259-4458-341C-EF83-74F8C9C1656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E92F5402-F278-8019-0A62-B6FE3550EE59}"/>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3509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F2E39-9F0C-30FC-3D62-7950A0D61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EDE99-29A6-0C20-5FFE-94277DF9D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AC29-25AE-88A4-2168-0B121919F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45B03-6DBB-4365-BCB7-39752214FD47}" type="datetime1">
              <a:rPr lang="en-US" smtClean="0"/>
              <a:t>9/25/2022</a:t>
            </a:fld>
            <a:endParaRPr lang="en-US"/>
          </a:p>
        </p:txBody>
      </p:sp>
      <p:sp>
        <p:nvSpPr>
          <p:cNvPr id="5" name="Footer Placeholder 4">
            <a:extLst>
              <a:ext uri="{FF2B5EF4-FFF2-40B4-BE49-F238E27FC236}">
                <a16:creationId xmlns:a16="http://schemas.microsoft.com/office/drawing/2014/main" id="{D0A491A8-F200-3031-5CFC-A9D2AFB0E553}"/>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81513252-5A32-5C1C-18AC-B5FDD6D13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59DF8-9FE2-48CA-BFAA-9B8F46F0702B}" type="slidenum">
              <a:rPr lang="en-US" smtClean="0"/>
              <a:t>‹#›</a:t>
            </a:fld>
            <a:endParaRPr lang="en-US"/>
          </a:p>
        </p:txBody>
      </p:sp>
    </p:spTree>
    <p:extLst>
      <p:ext uri="{BB962C8B-B14F-4D97-AF65-F5344CB8AC3E}">
        <p14:creationId xmlns:p14="http://schemas.microsoft.com/office/powerpoint/2010/main" val="19215565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22.emf"/><Relationship Id="rId7" Type="http://schemas.openxmlformats.org/officeDocument/2006/relationships/image" Target="../media/image26.emf"/><Relationship Id="rId12" Type="http://schemas.microsoft.com/office/2007/relationships/diagramDrawing" Target="../diagrams/drawing4.xml"/><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diagramColors" Target="../diagrams/colors4.xml"/><Relationship Id="rId5" Type="http://schemas.openxmlformats.org/officeDocument/2006/relationships/image" Target="../media/image24.emf"/><Relationship Id="rId10" Type="http://schemas.openxmlformats.org/officeDocument/2006/relationships/diagramQuickStyle" Target="../diagrams/quickStyle4.xml"/><Relationship Id="rId4" Type="http://schemas.openxmlformats.org/officeDocument/2006/relationships/image" Target="../media/image23.emf"/><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1.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4.bin"/><Relationship Id="rId14" Type="http://schemas.openxmlformats.org/officeDocument/2006/relationships/image" Target="../media/image32.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Peter_J._Rousseeu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AF3-961E-17C7-DA27-EDD150964E96}"/>
              </a:ext>
            </a:extLst>
          </p:cNvPr>
          <p:cNvSpPr>
            <a:spLocks noGrp="1"/>
          </p:cNvSpPr>
          <p:nvPr>
            <p:ph type="ctrTitle"/>
          </p:nvPr>
        </p:nvSpPr>
        <p:spPr/>
        <p:txBody>
          <a:bodyPr/>
          <a:lstStyle/>
          <a:p>
            <a:r>
              <a:rPr lang="en-US" sz="4400" dirty="0"/>
              <a:t>Data analytics for Cyber security</a:t>
            </a:r>
            <a:br>
              <a:rPr lang="en-US" sz="4400" dirty="0"/>
            </a:br>
            <a:br>
              <a:rPr lang="en-US" sz="4400" dirty="0"/>
            </a:br>
            <a:r>
              <a:rPr lang="en-US" sz="4400" dirty="0"/>
              <a:t>-Introduction to Data Mining-</a:t>
            </a:r>
          </a:p>
        </p:txBody>
      </p:sp>
      <p:sp>
        <p:nvSpPr>
          <p:cNvPr id="3" name="Subtitle 2">
            <a:extLst>
              <a:ext uri="{FF2B5EF4-FFF2-40B4-BE49-F238E27FC236}">
                <a16:creationId xmlns:a16="http://schemas.microsoft.com/office/drawing/2014/main" id="{19A3CC06-D0E6-B298-E854-2E9ECC44FD45}"/>
              </a:ext>
            </a:extLst>
          </p:cNvPr>
          <p:cNvSpPr>
            <a:spLocks noGrp="1"/>
          </p:cNvSpPr>
          <p:nvPr>
            <p:ph type="subTitle" idx="1"/>
          </p:nvPr>
        </p:nvSpPr>
        <p:spPr/>
        <p:txBody>
          <a:bodyPr>
            <a:normAutofit lnSpcReduction="10000"/>
          </a:bodyPr>
          <a:lstStyle/>
          <a:p>
            <a:r>
              <a:rPr lang="en-US" dirty="0"/>
              <a:t>Vandana P. Janeja</a:t>
            </a:r>
          </a:p>
          <a:p>
            <a:endParaRPr lang="en-US" dirty="0"/>
          </a:p>
          <a:p>
            <a:endParaRPr lang="en-US" dirty="0"/>
          </a:p>
          <a:p>
            <a:r>
              <a:rPr lang="en-US" dirty="0"/>
              <a:t>©2022 Janeja.  All rights reserved.</a:t>
            </a:r>
          </a:p>
          <a:p>
            <a:endParaRPr lang="en-US" dirty="0"/>
          </a:p>
        </p:txBody>
      </p:sp>
    </p:spTree>
    <p:extLst>
      <p:ext uri="{BB962C8B-B14F-4D97-AF65-F5344CB8AC3E}">
        <p14:creationId xmlns:p14="http://schemas.microsoft.com/office/powerpoint/2010/main" val="260213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Line 9"/>
          <p:cNvCxnSpPr/>
          <p:nvPr/>
        </p:nvCxnSpPr>
        <p:spPr bwMode="auto">
          <a:xfrm>
            <a:off x="4781550" y="1638300"/>
            <a:ext cx="114300" cy="2286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6" name="Oval 5"/>
          <p:cNvSpPr>
            <a:spLocks noChangeArrowheads="1"/>
          </p:cNvSpPr>
          <p:nvPr/>
        </p:nvSpPr>
        <p:spPr bwMode="auto">
          <a:xfrm>
            <a:off x="2724150" y="952500"/>
            <a:ext cx="800100" cy="800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 name="Oval 6"/>
          <p:cNvSpPr>
            <a:spLocks noChangeArrowheads="1"/>
          </p:cNvSpPr>
          <p:nvPr/>
        </p:nvSpPr>
        <p:spPr bwMode="auto">
          <a:xfrm>
            <a:off x="2724150" y="1409700"/>
            <a:ext cx="800100" cy="800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 name="Oval 7"/>
          <p:cNvSpPr>
            <a:spLocks noChangeArrowheads="1"/>
          </p:cNvSpPr>
          <p:nvPr/>
        </p:nvSpPr>
        <p:spPr bwMode="auto">
          <a:xfrm>
            <a:off x="3181350" y="1066800"/>
            <a:ext cx="800100" cy="800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 name="Oval 8"/>
          <p:cNvSpPr>
            <a:spLocks noChangeArrowheads="1"/>
          </p:cNvSpPr>
          <p:nvPr/>
        </p:nvSpPr>
        <p:spPr bwMode="auto">
          <a:xfrm>
            <a:off x="4095750" y="952500"/>
            <a:ext cx="800100" cy="800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0" name="Oval 9"/>
          <p:cNvSpPr>
            <a:spLocks noChangeArrowheads="1"/>
          </p:cNvSpPr>
          <p:nvPr/>
        </p:nvSpPr>
        <p:spPr bwMode="auto">
          <a:xfrm>
            <a:off x="4438650" y="1295400"/>
            <a:ext cx="800100" cy="8001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11" name="Line 16"/>
          <p:cNvCxnSpPr/>
          <p:nvPr/>
        </p:nvCxnSpPr>
        <p:spPr bwMode="auto">
          <a:xfrm flipV="1">
            <a:off x="3067050" y="1409700"/>
            <a:ext cx="0" cy="4572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2" name="Line 17"/>
          <p:cNvCxnSpPr/>
          <p:nvPr/>
        </p:nvCxnSpPr>
        <p:spPr bwMode="auto">
          <a:xfrm flipV="1">
            <a:off x="3295650" y="1409700"/>
            <a:ext cx="342900" cy="34290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3" name="Line 18"/>
          <p:cNvCxnSpPr/>
          <p:nvPr/>
        </p:nvCxnSpPr>
        <p:spPr bwMode="auto">
          <a:xfrm>
            <a:off x="3638550" y="1409700"/>
            <a:ext cx="0" cy="45720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4" name="Line 19"/>
          <p:cNvCxnSpPr/>
          <p:nvPr/>
        </p:nvCxnSpPr>
        <p:spPr bwMode="auto">
          <a:xfrm flipV="1">
            <a:off x="4210050" y="1409700"/>
            <a:ext cx="342900" cy="2286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cxnSp>
      <p:cxnSp>
        <p:nvCxnSpPr>
          <p:cNvPr id="15" name="Line 20"/>
          <p:cNvCxnSpPr/>
          <p:nvPr/>
        </p:nvCxnSpPr>
        <p:spPr bwMode="auto">
          <a:xfrm>
            <a:off x="4552950" y="1409700"/>
            <a:ext cx="2286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 name="Text Box 21"/>
          <p:cNvSpPr txBox="1">
            <a:spLocks noChangeArrowheads="1"/>
          </p:cNvSpPr>
          <p:nvPr/>
        </p:nvSpPr>
        <p:spPr bwMode="auto">
          <a:xfrm>
            <a:off x="2838450" y="11811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p1</a:t>
            </a:r>
          </a:p>
        </p:txBody>
      </p:sp>
      <p:sp>
        <p:nvSpPr>
          <p:cNvPr id="17" name="Text Box 22"/>
          <p:cNvSpPr txBox="1">
            <a:spLocks noChangeArrowheads="1"/>
          </p:cNvSpPr>
          <p:nvPr/>
        </p:nvSpPr>
        <p:spPr bwMode="auto">
          <a:xfrm>
            <a:off x="2952750" y="18669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p2</a:t>
            </a:r>
          </a:p>
        </p:txBody>
      </p:sp>
      <p:sp>
        <p:nvSpPr>
          <p:cNvPr id="18" name="Text Box 23"/>
          <p:cNvSpPr txBox="1">
            <a:spLocks noChangeArrowheads="1"/>
          </p:cNvSpPr>
          <p:nvPr/>
        </p:nvSpPr>
        <p:spPr bwMode="auto">
          <a:xfrm>
            <a:off x="3638550" y="11811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p4</a:t>
            </a:r>
          </a:p>
        </p:txBody>
      </p:sp>
      <p:sp>
        <p:nvSpPr>
          <p:cNvPr id="19" name="Text Box 24"/>
          <p:cNvSpPr txBox="1">
            <a:spLocks noChangeArrowheads="1"/>
          </p:cNvSpPr>
          <p:nvPr/>
        </p:nvSpPr>
        <p:spPr bwMode="auto">
          <a:xfrm>
            <a:off x="4324350" y="10668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p6</a:t>
            </a:r>
          </a:p>
        </p:txBody>
      </p:sp>
      <p:sp>
        <p:nvSpPr>
          <p:cNvPr id="20" name="Text Box 25"/>
          <p:cNvSpPr txBox="1">
            <a:spLocks noChangeArrowheads="1"/>
          </p:cNvSpPr>
          <p:nvPr/>
        </p:nvSpPr>
        <p:spPr bwMode="auto">
          <a:xfrm>
            <a:off x="3638550" y="18669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p5</a:t>
            </a:r>
          </a:p>
        </p:txBody>
      </p:sp>
      <p:sp>
        <p:nvSpPr>
          <p:cNvPr id="21" name="Text Box 26"/>
          <p:cNvSpPr txBox="1">
            <a:spLocks noChangeArrowheads="1"/>
          </p:cNvSpPr>
          <p:nvPr/>
        </p:nvSpPr>
        <p:spPr bwMode="auto">
          <a:xfrm>
            <a:off x="3181350" y="17526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p3</a:t>
            </a:r>
          </a:p>
        </p:txBody>
      </p:sp>
      <p:sp>
        <p:nvSpPr>
          <p:cNvPr id="22" name="Text Box 27"/>
          <p:cNvSpPr txBox="1">
            <a:spLocks noChangeArrowheads="1"/>
          </p:cNvSpPr>
          <p:nvPr/>
        </p:nvSpPr>
        <p:spPr bwMode="auto">
          <a:xfrm>
            <a:off x="4667250" y="18669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p9</a:t>
            </a:r>
          </a:p>
        </p:txBody>
      </p:sp>
      <p:sp>
        <p:nvSpPr>
          <p:cNvPr id="23" name="Text Box 28"/>
          <p:cNvSpPr txBox="1">
            <a:spLocks noChangeArrowheads="1"/>
          </p:cNvSpPr>
          <p:nvPr/>
        </p:nvSpPr>
        <p:spPr bwMode="auto">
          <a:xfrm>
            <a:off x="4781550" y="1486535"/>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p7</a:t>
            </a:r>
          </a:p>
        </p:txBody>
      </p:sp>
      <p:sp>
        <p:nvSpPr>
          <p:cNvPr id="24" name="Text Box 29"/>
          <p:cNvSpPr txBox="1">
            <a:spLocks noChangeArrowheads="1"/>
          </p:cNvSpPr>
          <p:nvPr/>
        </p:nvSpPr>
        <p:spPr bwMode="auto">
          <a:xfrm>
            <a:off x="4095750" y="16383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p8</a:t>
            </a:r>
          </a:p>
        </p:txBody>
      </p:sp>
      <p:sp>
        <p:nvSpPr>
          <p:cNvPr id="25" name="Text Box 30"/>
          <p:cNvSpPr txBox="1">
            <a:spLocks noChangeArrowheads="1"/>
          </p:cNvSpPr>
          <p:nvPr/>
        </p:nvSpPr>
        <p:spPr bwMode="auto">
          <a:xfrm>
            <a:off x="3838575" y="736509"/>
            <a:ext cx="485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100" dirty="0">
                <a:latin typeface="Calibri"/>
                <a:ea typeface="Calibri"/>
                <a:cs typeface="Times New Roman"/>
              </a:rPr>
              <a:t>p10</a:t>
            </a:r>
          </a:p>
        </p:txBody>
      </p:sp>
      <p:sp>
        <p:nvSpPr>
          <p:cNvPr id="26" name="Rectangle 25"/>
          <p:cNvSpPr/>
          <p:nvPr/>
        </p:nvSpPr>
        <p:spPr>
          <a:xfrm>
            <a:off x="5943600" y="158741"/>
            <a:ext cx="4572000" cy="3693319"/>
          </a:xfrm>
          <a:prstGeom prst="rect">
            <a:avLst/>
          </a:prstGeom>
        </p:spPr>
        <p:txBody>
          <a:bodyPr>
            <a:spAutoFit/>
          </a:bodyPr>
          <a:lstStyle/>
          <a:p>
            <a:r>
              <a:rPr lang="en-US" dirty="0"/>
              <a:t>Example: MinPts=3, </a:t>
            </a:r>
            <a:r>
              <a:rPr lang="en-US" dirty="0">
                <a:sym typeface="Symbol"/>
              </a:rPr>
              <a:t></a:t>
            </a:r>
            <a:r>
              <a:rPr lang="en-US" dirty="0"/>
              <a:t>=1 </a:t>
            </a:r>
          </a:p>
          <a:p>
            <a:r>
              <a:rPr lang="en-US" dirty="0"/>
              <a:t>Core Points: p2, p4, p6, and p7</a:t>
            </a:r>
          </a:p>
          <a:p>
            <a:r>
              <a:rPr lang="en-US" dirty="0"/>
              <a:t>p1 is Directly Density reachable from p2</a:t>
            </a:r>
          </a:p>
          <a:p>
            <a:r>
              <a:rPr lang="en-US" dirty="0"/>
              <a:t>p3 is Directly Density reachable from p4</a:t>
            </a:r>
          </a:p>
          <a:p>
            <a:r>
              <a:rPr lang="en-US" dirty="0"/>
              <a:t>p5 is Directly Density reachable from p6</a:t>
            </a:r>
          </a:p>
          <a:p>
            <a:r>
              <a:rPr lang="en-US" dirty="0"/>
              <a:t>p6 is Directly Density reachable from p7</a:t>
            </a:r>
          </a:p>
          <a:p>
            <a:r>
              <a:rPr lang="en-US" dirty="0"/>
              <a:t> </a:t>
            </a:r>
          </a:p>
          <a:p>
            <a:r>
              <a:rPr lang="en-US" dirty="0"/>
              <a:t>p8 is indirectly density reachable from p7 as p8 DDR from p6 and p6 DDR from p7 so by transitivity p8 indirectly density reachable from p7.</a:t>
            </a:r>
          </a:p>
          <a:p>
            <a:r>
              <a:rPr lang="en-US" dirty="0"/>
              <a:t>p1, p3, p5 are all Density connected points.</a:t>
            </a:r>
          </a:p>
          <a:p>
            <a:r>
              <a:rPr lang="en-US" dirty="0"/>
              <a:t>p10 is outlier</a:t>
            </a:r>
          </a:p>
        </p:txBody>
      </p:sp>
      <p:sp>
        <p:nvSpPr>
          <p:cNvPr id="27" name="TextBox 26"/>
          <p:cNvSpPr txBox="1"/>
          <p:nvPr/>
        </p:nvSpPr>
        <p:spPr>
          <a:xfrm>
            <a:off x="2286000" y="2743200"/>
            <a:ext cx="489236" cy="369332"/>
          </a:xfrm>
          <a:prstGeom prst="rect">
            <a:avLst/>
          </a:prstGeom>
          <a:noFill/>
        </p:spPr>
        <p:txBody>
          <a:bodyPr wrap="none" rtlCol="0">
            <a:spAutoFit/>
          </a:bodyPr>
          <a:lstStyle/>
          <a:p>
            <a:r>
              <a:rPr lang="en-US" dirty="0"/>
              <a:t>(a) </a:t>
            </a:r>
          </a:p>
        </p:txBody>
      </p:sp>
      <p:sp>
        <p:nvSpPr>
          <p:cNvPr id="28" name="TextBox 27"/>
          <p:cNvSpPr txBox="1"/>
          <p:nvPr/>
        </p:nvSpPr>
        <p:spPr>
          <a:xfrm>
            <a:off x="9144000" y="158740"/>
            <a:ext cx="500458" cy="369332"/>
          </a:xfrm>
          <a:prstGeom prst="rect">
            <a:avLst/>
          </a:prstGeom>
          <a:noFill/>
        </p:spPr>
        <p:txBody>
          <a:bodyPr wrap="none" rtlCol="0">
            <a:spAutoFit/>
          </a:bodyPr>
          <a:lstStyle/>
          <a:p>
            <a:r>
              <a:rPr lang="en-US" dirty="0"/>
              <a:t>(b) </a:t>
            </a:r>
          </a:p>
        </p:txBody>
      </p:sp>
      <p:sp>
        <p:nvSpPr>
          <p:cNvPr id="30" name="Oval 29"/>
          <p:cNvSpPr/>
          <p:nvPr/>
        </p:nvSpPr>
        <p:spPr>
          <a:xfrm>
            <a:off x="3962400" y="701680"/>
            <a:ext cx="57150" cy="6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A0B7052-3D56-D305-95CC-FCCC493CE5A4}"/>
              </a:ext>
            </a:extLst>
          </p:cNvPr>
          <p:cNvSpPr txBox="1"/>
          <p:nvPr/>
        </p:nvSpPr>
        <p:spPr>
          <a:xfrm>
            <a:off x="246698" y="4525251"/>
            <a:ext cx="6097904" cy="1200329"/>
          </a:xfrm>
          <a:prstGeom prst="rect">
            <a:avLst/>
          </a:prstGeom>
          <a:noFill/>
        </p:spPr>
        <p:txBody>
          <a:bodyPr wrap="square">
            <a:spAutoFit/>
          </a:bodyPr>
          <a:lstStyle/>
          <a:p>
            <a:r>
              <a:rPr lang="en-US" dirty="0"/>
              <a:t>The DBSCAN algorithm begins by identifying core points and forming clusters through directly density reachable points from this core point. It then merges the cluster with such points. The process terminates when no new point can be added. </a:t>
            </a:r>
          </a:p>
        </p:txBody>
      </p:sp>
      <p:sp>
        <p:nvSpPr>
          <p:cNvPr id="32" name="Title 31">
            <a:extLst>
              <a:ext uri="{FF2B5EF4-FFF2-40B4-BE49-F238E27FC236}">
                <a16:creationId xmlns:a16="http://schemas.microsoft.com/office/drawing/2014/main" id="{BFD3D639-E38A-E0A8-4E14-EB9A7C29F2CB}"/>
              </a:ext>
            </a:extLst>
          </p:cNvPr>
          <p:cNvSpPr>
            <a:spLocks noGrp="1"/>
          </p:cNvSpPr>
          <p:nvPr>
            <p:ph type="title"/>
          </p:nvPr>
        </p:nvSpPr>
        <p:spPr>
          <a:xfrm>
            <a:off x="-32472" y="-15328"/>
            <a:ext cx="3056659" cy="656688"/>
          </a:xfrm>
        </p:spPr>
        <p:txBody>
          <a:bodyPr>
            <a:normAutofit fontScale="90000"/>
          </a:bodyPr>
          <a:lstStyle/>
          <a:p>
            <a:r>
              <a:rPr lang="en-US" dirty="0"/>
              <a:t>DBSCAN</a:t>
            </a:r>
          </a:p>
        </p:txBody>
      </p:sp>
      <p:sp>
        <p:nvSpPr>
          <p:cNvPr id="5" name="Date Placeholder 1">
            <a:extLst>
              <a:ext uri="{FF2B5EF4-FFF2-40B4-BE49-F238E27FC236}">
                <a16:creationId xmlns:a16="http://schemas.microsoft.com/office/drawing/2014/main" id="{A4FC7540-ABF7-F381-AB11-88DE7267BA48}"/>
              </a:ext>
            </a:extLst>
          </p:cNvPr>
          <p:cNvSpPr>
            <a:spLocks noGrp="1"/>
          </p:cNvSpPr>
          <p:nvPr>
            <p:ph type="dt" sz="half" idx="10"/>
          </p:nvPr>
        </p:nvSpPr>
        <p:spPr/>
        <p:txBody>
          <a:bodyPr/>
          <a:lstStyle/>
          <a:p>
            <a:fld id="{27E3DCB5-4375-47C1-9D4B-48DD9AC97D65}" type="datetime1">
              <a:rPr lang="en-US" sz="900" smtClean="0"/>
              <a:t>9/25/2022</a:t>
            </a:fld>
            <a:endParaRPr lang="en-US" sz="900" dirty="0"/>
          </a:p>
        </p:txBody>
      </p:sp>
      <p:sp>
        <p:nvSpPr>
          <p:cNvPr id="29" name="Slide Number Placeholder 3">
            <a:extLst>
              <a:ext uri="{FF2B5EF4-FFF2-40B4-BE49-F238E27FC236}">
                <a16:creationId xmlns:a16="http://schemas.microsoft.com/office/drawing/2014/main" id="{7C279B7E-09E4-B590-8A82-5585ABB1FB8C}"/>
              </a:ext>
            </a:extLst>
          </p:cNvPr>
          <p:cNvSpPr>
            <a:spLocks noGrp="1"/>
          </p:cNvSpPr>
          <p:nvPr>
            <p:ph type="sldNum" sz="quarter" idx="12"/>
          </p:nvPr>
        </p:nvSpPr>
        <p:spPr/>
        <p:txBody>
          <a:bodyPr/>
          <a:lstStyle/>
          <a:p>
            <a:fld id="{50959DF8-9FE2-48CA-BFAA-9B8F46F0702B}" type="slidenum">
              <a:rPr lang="en-US" sz="900" smtClean="0"/>
              <a:t>10</a:t>
            </a:fld>
            <a:endParaRPr lang="en-US" sz="900" dirty="0"/>
          </a:p>
        </p:txBody>
      </p:sp>
      <p:sp>
        <p:nvSpPr>
          <p:cNvPr id="31" name="Footer Placeholder 2">
            <a:extLst>
              <a:ext uri="{FF2B5EF4-FFF2-40B4-BE49-F238E27FC236}">
                <a16:creationId xmlns:a16="http://schemas.microsoft.com/office/drawing/2014/main" id="{1C8E0277-34C0-C17A-B0AD-2BE2CFA5C2D4}"/>
              </a:ext>
            </a:extLst>
          </p:cNvPr>
          <p:cNvSpPr txBox="1">
            <a:spLocks/>
          </p:cNvSpPr>
          <p:nvPr/>
        </p:nvSpPr>
        <p:spPr>
          <a:xfrm>
            <a:off x="3894859" y="6356350"/>
            <a:ext cx="44022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tx1">
                    <a:tint val="75000"/>
                  </a:schemeClr>
                </a:solidFill>
              </a:rPr>
              <a:t>Data Analytics for Cybersecurity, ©2022 Janeja  All rights reserved.</a:t>
            </a:r>
          </a:p>
        </p:txBody>
      </p:sp>
    </p:spTree>
    <p:extLst>
      <p:ext uri="{BB962C8B-B14F-4D97-AF65-F5344CB8AC3E}">
        <p14:creationId xmlns:p14="http://schemas.microsoft.com/office/powerpoint/2010/main" val="413167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BC75508-F0B6-96E1-FB57-2C88C01810CC}"/>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8000" kern="1200" dirty="0">
                <a:solidFill>
                  <a:srgbClr val="FFFFFF"/>
                </a:solidFill>
                <a:latin typeface="+mj-lt"/>
                <a:ea typeface="+mj-ea"/>
                <a:cs typeface="+mj-cs"/>
              </a:rPr>
              <a:t>Data Mining methods: Classification</a:t>
            </a:r>
          </a:p>
        </p:txBody>
      </p:sp>
      <p:sp>
        <p:nvSpPr>
          <p:cNvPr id="4" name="Date Placeholder 3">
            <a:extLst>
              <a:ext uri="{FF2B5EF4-FFF2-40B4-BE49-F238E27FC236}">
                <a16:creationId xmlns:a16="http://schemas.microsoft.com/office/drawing/2014/main" id="{B6B824BC-1B94-88EB-4C1C-9302F300DD6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1BD0284-4A0E-4C1F-8DD8-034E525548CE}" type="datetime1">
              <a:rPr lang="en-US" smtClean="0"/>
              <a:pPr>
                <a:spcAft>
                  <a:spcPts val="600"/>
                </a:spcAft>
              </a:pPr>
              <a:t>9/25/2022</a:t>
            </a:fld>
            <a:endParaRPr lang="en-US" dirty="0"/>
          </a:p>
        </p:txBody>
      </p:sp>
      <p:sp>
        <p:nvSpPr>
          <p:cNvPr id="6" name="Footer Placeholder 5">
            <a:extLst>
              <a:ext uri="{FF2B5EF4-FFF2-40B4-BE49-F238E27FC236}">
                <a16:creationId xmlns:a16="http://schemas.microsoft.com/office/drawing/2014/main" id="{DD4E68F1-8243-6174-4385-B4200AF9184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dirty="0">
                <a:solidFill>
                  <a:schemeClr val="tx1">
                    <a:tint val="75000"/>
                  </a:schemeClr>
                </a:solidFill>
                <a:latin typeface="+mn-lt"/>
                <a:ea typeface="+mn-ea"/>
                <a:cs typeface="+mn-cs"/>
              </a:rPr>
              <a:t>Data Analytics for Cybersecurity, ©2022 Janeja  All rights reserved.</a:t>
            </a:r>
          </a:p>
        </p:txBody>
      </p:sp>
      <p:sp>
        <p:nvSpPr>
          <p:cNvPr id="5" name="Slide Number Placeholder 4">
            <a:extLst>
              <a:ext uri="{FF2B5EF4-FFF2-40B4-BE49-F238E27FC236}">
                <a16:creationId xmlns:a16="http://schemas.microsoft.com/office/drawing/2014/main" id="{0DE28D11-89A9-9981-6F3B-860A700459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0959DF8-9FE2-48CA-BFAA-9B8F46F0702B}" type="slidenum">
              <a:rPr lang="en-US" smtClean="0"/>
              <a:pPr>
                <a:spcAft>
                  <a:spcPts val="600"/>
                </a:spcAft>
              </a:pPr>
              <a:t>11</a:t>
            </a:fld>
            <a:endParaRPr lang="en-US" dirty="0"/>
          </a:p>
        </p:txBody>
      </p:sp>
    </p:spTree>
    <p:extLst>
      <p:ext uri="{BB962C8B-B14F-4D97-AF65-F5344CB8AC3E}">
        <p14:creationId xmlns:p14="http://schemas.microsoft.com/office/powerpoint/2010/main" val="37180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424718-73E1-2330-AE8A-115C10A68000}"/>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Classification process</a:t>
            </a:r>
          </a:p>
        </p:txBody>
      </p:sp>
      <p:sp>
        <p:nvSpPr>
          <p:cNvPr id="6" name="Footer Placeholder 5">
            <a:extLst>
              <a:ext uri="{FF2B5EF4-FFF2-40B4-BE49-F238E27FC236}">
                <a16:creationId xmlns:a16="http://schemas.microsoft.com/office/drawing/2014/main" id="{5E22D6D6-4085-7503-BCF3-AFDC189FA9FE}"/>
              </a:ext>
            </a:extLst>
          </p:cNvPr>
          <p:cNvSpPr>
            <a:spLocks noGrp="1"/>
          </p:cNvSpPr>
          <p:nvPr>
            <p:ph type="ftr" sz="quarter" idx="3"/>
          </p:nvPr>
        </p:nvSpPr>
        <p:spPr>
          <a:xfrm>
            <a:off x="4855464" y="6438692"/>
            <a:ext cx="4114800" cy="365125"/>
          </a:xfrm>
        </p:spPr>
        <p:txBody>
          <a:bodyPr>
            <a:normAutofit/>
          </a:bodyPr>
          <a:lstStyle/>
          <a:p>
            <a:pPr algn="l">
              <a:spcAft>
                <a:spcPts val="600"/>
              </a:spcAft>
            </a:pPr>
            <a:r>
              <a:rPr lang="en-US" sz="1100" dirty="0">
                <a:solidFill>
                  <a:schemeClr val="bg1">
                    <a:lumMod val="75000"/>
                  </a:schemeClr>
                </a:solidFill>
              </a:rPr>
              <a:t>Data Analytics for Cybersecurity, ©2022 Janeja  All rights reserved.</a:t>
            </a:r>
          </a:p>
        </p:txBody>
      </p:sp>
      <p:sp>
        <p:nvSpPr>
          <p:cNvPr id="4" name="Date Placeholder 3">
            <a:extLst>
              <a:ext uri="{FF2B5EF4-FFF2-40B4-BE49-F238E27FC236}">
                <a16:creationId xmlns:a16="http://schemas.microsoft.com/office/drawing/2014/main" id="{3DB332B1-7890-397A-4A28-B6F47A1CEBE9}"/>
              </a:ext>
            </a:extLst>
          </p:cNvPr>
          <p:cNvSpPr>
            <a:spLocks noGrp="1"/>
          </p:cNvSpPr>
          <p:nvPr>
            <p:ph type="dt" sz="half" idx="10"/>
          </p:nvPr>
        </p:nvSpPr>
        <p:spPr>
          <a:xfrm>
            <a:off x="-39624" y="6496043"/>
            <a:ext cx="2743200" cy="365125"/>
          </a:xfrm>
        </p:spPr>
        <p:txBody>
          <a:bodyPr>
            <a:normAutofit/>
          </a:bodyPr>
          <a:lstStyle/>
          <a:p>
            <a:pPr algn="r">
              <a:spcAft>
                <a:spcPts val="600"/>
              </a:spcAft>
            </a:pPr>
            <a:fld id="{41BD0284-4A0E-4C1F-8DD8-034E525548CE}"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5DAD75A-C5C4-4C0C-6F01-5F9883EEAE21}"/>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12</a:t>
            </a:fld>
            <a:endParaRPr lang="en-US" sz="1100" dirty="0">
              <a:solidFill>
                <a:schemeClr val="tx1">
                  <a:lumMod val="50000"/>
                  <a:lumOff val="50000"/>
                </a:schemeClr>
              </a:solidFill>
            </a:endParaRPr>
          </a:p>
        </p:txBody>
      </p:sp>
      <p:graphicFrame>
        <p:nvGraphicFramePr>
          <p:cNvPr id="9" name="Content Placeholder 2">
            <a:extLst>
              <a:ext uri="{FF2B5EF4-FFF2-40B4-BE49-F238E27FC236}">
                <a16:creationId xmlns:a16="http://schemas.microsoft.com/office/drawing/2014/main" id="{F0DECA5E-C9F8-E2BC-E414-86F692F072F5}"/>
              </a:ext>
            </a:extLst>
          </p:cNvPr>
          <p:cNvGraphicFramePr>
            <a:graphicFrameLocks noGrp="1"/>
          </p:cNvGraphicFramePr>
          <p:nvPr>
            <p:ph idx="1"/>
            <p:extLst>
              <p:ext uri="{D42A27DB-BD31-4B8C-83A1-F6EECF244321}">
                <p14:modId xmlns:p14="http://schemas.microsoft.com/office/powerpoint/2010/main" val="56343175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13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2454787" y="737317"/>
            <a:ext cx="1752600" cy="990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Labelled Data</a:t>
            </a:r>
          </a:p>
        </p:txBody>
      </p:sp>
      <p:sp>
        <p:nvSpPr>
          <p:cNvPr id="3" name="Cube 2"/>
          <p:cNvSpPr/>
          <p:nvPr/>
        </p:nvSpPr>
        <p:spPr>
          <a:xfrm>
            <a:off x="269401" y="1727917"/>
            <a:ext cx="1371600" cy="990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Data</a:t>
            </a:r>
          </a:p>
        </p:txBody>
      </p:sp>
      <p:sp>
        <p:nvSpPr>
          <p:cNvPr id="4" name="Cube 3"/>
          <p:cNvSpPr/>
          <p:nvPr/>
        </p:nvSpPr>
        <p:spPr>
          <a:xfrm>
            <a:off x="3198662" y="2947117"/>
            <a:ext cx="1295400" cy="1066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Data</a:t>
            </a:r>
          </a:p>
        </p:txBody>
      </p:sp>
      <p:sp>
        <p:nvSpPr>
          <p:cNvPr id="5" name="Flowchart: Multidocument 4"/>
          <p:cNvSpPr/>
          <p:nvPr/>
        </p:nvSpPr>
        <p:spPr>
          <a:xfrm>
            <a:off x="421801" y="3404317"/>
            <a:ext cx="1524000" cy="8382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Generation</a:t>
            </a:r>
          </a:p>
        </p:txBody>
      </p:sp>
      <p:cxnSp>
        <p:nvCxnSpPr>
          <p:cNvPr id="7" name="Straight Arrow Connector 6"/>
          <p:cNvCxnSpPr>
            <a:endCxn id="13" idx="0"/>
          </p:cNvCxnSpPr>
          <p:nvPr/>
        </p:nvCxnSpPr>
        <p:spPr>
          <a:xfrm>
            <a:off x="1298101" y="2718518"/>
            <a:ext cx="0" cy="18717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64801" y="1727917"/>
            <a:ext cx="1257300" cy="4953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3"/>
          </p:cNvCxnSpPr>
          <p:nvPr/>
        </p:nvCxnSpPr>
        <p:spPr>
          <a:xfrm>
            <a:off x="3331087" y="1727917"/>
            <a:ext cx="138714" cy="1219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Frame 12"/>
          <p:cNvSpPr/>
          <p:nvPr/>
        </p:nvSpPr>
        <p:spPr>
          <a:xfrm>
            <a:off x="498001" y="2905688"/>
            <a:ext cx="1600200" cy="304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Classification</a:t>
            </a:r>
          </a:p>
        </p:txBody>
      </p:sp>
      <p:cxnSp>
        <p:nvCxnSpPr>
          <p:cNvPr id="18" name="Straight Arrow Connector 17"/>
          <p:cNvCxnSpPr>
            <a:stCxn id="13" idx="2"/>
            <a:endCxn id="5" idx="0"/>
          </p:cNvCxnSpPr>
          <p:nvPr/>
        </p:nvCxnSpPr>
        <p:spPr>
          <a:xfrm flipH="1">
            <a:off x="1288647" y="3210489"/>
            <a:ext cx="9454" cy="19382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4" idx="2"/>
          </p:cNvCxnSpPr>
          <p:nvPr/>
        </p:nvCxnSpPr>
        <p:spPr>
          <a:xfrm>
            <a:off x="1945802" y="3613867"/>
            <a:ext cx="125286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222401" y="3099517"/>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Accuracy Metrics</a:t>
            </a:r>
          </a:p>
        </p:txBody>
      </p:sp>
      <p:cxnSp>
        <p:nvCxnSpPr>
          <p:cNvPr id="23" name="Straight Arrow Connector 22"/>
          <p:cNvCxnSpPr>
            <a:endCxn id="21" idx="1"/>
          </p:cNvCxnSpPr>
          <p:nvPr/>
        </p:nvCxnSpPr>
        <p:spPr>
          <a:xfrm>
            <a:off x="4494063" y="3404317"/>
            <a:ext cx="72833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1"/>
          </p:cNvCxnSpPr>
          <p:nvPr/>
        </p:nvCxnSpPr>
        <p:spPr>
          <a:xfrm>
            <a:off x="1183801" y="4169647"/>
            <a:ext cx="0" cy="72057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574201" y="4890217"/>
            <a:ext cx="12192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Expert systems</a:t>
            </a:r>
          </a:p>
        </p:txBody>
      </p:sp>
      <p:sp>
        <p:nvSpPr>
          <p:cNvPr id="30" name="Frame 29"/>
          <p:cNvSpPr/>
          <p:nvPr/>
        </p:nvSpPr>
        <p:spPr>
          <a:xfrm>
            <a:off x="2724077" y="5077018"/>
            <a:ext cx="2498324"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Real time Prediction</a:t>
            </a:r>
          </a:p>
        </p:txBody>
      </p:sp>
      <p:cxnSp>
        <p:nvCxnSpPr>
          <p:cNvPr id="33" name="Straight Arrow Connector 32"/>
          <p:cNvCxnSpPr/>
          <p:nvPr/>
        </p:nvCxnSpPr>
        <p:spPr>
          <a:xfrm>
            <a:off x="1793401" y="5199085"/>
            <a:ext cx="93067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9DA906D-21F3-F344-9C70-1C1D9F7DA10B}"/>
              </a:ext>
            </a:extLst>
          </p:cNvPr>
          <p:cNvSpPr>
            <a:spLocks noGrp="1"/>
          </p:cNvSpPr>
          <p:nvPr>
            <p:ph type="title"/>
          </p:nvPr>
        </p:nvSpPr>
        <p:spPr>
          <a:xfrm>
            <a:off x="95250" y="36382"/>
            <a:ext cx="10515600" cy="507106"/>
          </a:xfrm>
        </p:spPr>
        <p:txBody>
          <a:bodyPr>
            <a:normAutofit fontScale="90000"/>
          </a:bodyPr>
          <a:lstStyle/>
          <a:p>
            <a:r>
              <a:rPr lang="en-US" dirty="0"/>
              <a:t>Classification process</a:t>
            </a:r>
          </a:p>
        </p:txBody>
      </p:sp>
      <p:sp>
        <p:nvSpPr>
          <p:cNvPr id="15" name="Content Placeholder 14">
            <a:extLst>
              <a:ext uri="{FF2B5EF4-FFF2-40B4-BE49-F238E27FC236}">
                <a16:creationId xmlns:a16="http://schemas.microsoft.com/office/drawing/2014/main" id="{9D673098-CFC5-E5AD-801F-3DC4D692B37F}"/>
              </a:ext>
            </a:extLst>
          </p:cNvPr>
          <p:cNvSpPr>
            <a:spLocks noGrp="1"/>
          </p:cNvSpPr>
          <p:nvPr>
            <p:ph idx="1"/>
          </p:nvPr>
        </p:nvSpPr>
        <p:spPr>
          <a:xfrm>
            <a:off x="7052900" y="737316"/>
            <a:ext cx="4884939" cy="5777784"/>
          </a:xfrm>
        </p:spPr>
        <p:txBody>
          <a:bodyPr>
            <a:normAutofit lnSpcReduction="10000"/>
          </a:bodyPr>
          <a:lstStyle/>
          <a:p>
            <a:r>
              <a:rPr lang="en-US" sz="1600" dirty="0">
                <a:effectLst/>
                <a:latin typeface="Arial" panose="020B0604020202020204" pitchFamily="34" charset="0"/>
                <a:ea typeface="Calibri" panose="020F0502020204030204" pitchFamily="34" charset="0"/>
                <a:cs typeface="Times New Roman" panose="02020603050405020304" pitchFamily="18" charset="0"/>
              </a:rPr>
              <a:t>In the training phase, a classification algorithm builds a classifier (set of rules) that learns from a training set</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This classification model includes some descriptions (rules) for each class using features or attributes in the data</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This model is used to determine the class to which a test data instance belongs</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In the testing phase, a set of data tuples that are not overlapping with the training tuples are selected. Each test tuple is compared with the classification rules to determine its class</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The labels of the test tuples are reported along with percentage of correctly classified labels to evaluate the accuracy of the model in previously unseen (labels in the) data</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As the model accuracy is evaluated and rules are perfected for labelling previously unseen instances, these rules can be used for future predictions </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One way to do that is to maintain a knowledge base or expert system with these discovered rules and as incoming data is observed to match these rules the labels for them are predicted.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600" dirty="0"/>
          </a:p>
        </p:txBody>
      </p:sp>
      <p:sp>
        <p:nvSpPr>
          <p:cNvPr id="16" name="Date Placeholder 1">
            <a:extLst>
              <a:ext uri="{FF2B5EF4-FFF2-40B4-BE49-F238E27FC236}">
                <a16:creationId xmlns:a16="http://schemas.microsoft.com/office/drawing/2014/main" id="{737410F0-4E92-6AE1-681C-4DC6ABFDAD1C}"/>
              </a:ext>
            </a:extLst>
          </p:cNvPr>
          <p:cNvSpPr>
            <a:spLocks noGrp="1"/>
          </p:cNvSpPr>
          <p:nvPr>
            <p:ph type="dt" sz="half" idx="10"/>
          </p:nvPr>
        </p:nvSpPr>
        <p:spPr>
          <a:xfrm>
            <a:off x="838200" y="6356350"/>
            <a:ext cx="2743200" cy="365125"/>
          </a:xfrm>
        </p:spPr>
        <p:txBody>
          <a:bodyPr/>
          <a:lstStyle/>
          <a:p>
            <a:fld id="{27E3DCB5-4375-47C1-9D4B-48DD9AC97D65}" type="datetime1">
              <a:rPr lang="en-US" sz="900" smtClean="0"/>
              <a:t>9/25/2022</a:t>
            </a:fld>
            <a:endParaRPr lang="en-US" sz="900" dirty="0"/>
          </a:p>
        </p:txBody>
      </p:sp>
      <p:sp>
        <p:nvSpPr>
          <p:cNvPr id="17" name="Slide Number Placeholder 3">
            <a:extLst>
              <a:ext uri="{FF2B5EF4-FFF2-40B4-BE49-F238E27FC236}">
                <a16:creationId xmlns:a16="http://schemas.microsoft.com/office/drawing/2014/main" id="{22F0665D-7355-E185-CA89-A31236A94814}"/>
              </a:ext>
            </a:extLst>
          </p:cNvPr>
          <p:cNvSpPr>
            <a:spLocks noGrp="1"/>
          </p:cNvSpPr>
          <p:nvPr>
            <p:ph type="sldNum" sz="quarter" idx="12"/>
          </p:nvPr>
        </p:nvSpPr>
        <p:spPr>
          <a:xfrm>
            <a:off x="8610600" y="6356350"/>
            <a:ext cx="2743200" cy="365125"/>
          </a:xfrm>
        </p:spPr>
        <p:txBody>
          <a:bodyPr/>
          <a:lstStyle/>
          <a:p>
            <a:fld id="{50959DF8-9FE2-48CA-BFAA-9B8F46F0702B}" type="slidenum">
              <a:rPr lang="en-US" sz="900" smtClean="0"/>
              <a:t>13</a:t>
            </a:fld>
            <a:endParaRPr lang="en-US" sz="900" dirty="0"/>
          </a:p>
        </p:txBody>
      </p:sp>
      <p:sp>
        <p:nvSpPr>
          <p:cNvPr id="19" name="Footer Placeholder 2">
            <a:extLst>
              <a:ext uri="{FF2B5EF4-FFF2-40B4-BE49-F238E27FC236}">
                <a16:creationId xmlns:a16="http://schemas.microsoft.com/office/drawing/2014/main" id="{479EF182-6EA4-831E-959E-801227C971D8}"/>
              </a:ext>
            </a:extLst>
          </p:cNvPr>
          <p:cNvSpPr txBox="1">
            <a:spLocks/>
          </p:cNvSpPr>
          <p:nvPr/>
        </p:nvSpPr>
        <p:spPr>
          <a:xfrm>
            <a:off x="3894859" y="6356350"/>
            <a:ext cx="440228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tx1">
                    <a:tint val="75000"/>
                  </a:schemeClr>
                </a:solidFill>
              </a:rPr>
              <a:t>Data Analytics for Cybersecurity, ©2022 Janeja  All rights reserved.</a:t>
            </a:r>
          </a:p>
        </p:txBody>
      </p:sp>
    </p:spTree>
    <p:extLst>
      <p:ext uri="{BB962C8B-B14F-4D97-AF65-F5344CB8AC3E}">
        <p14:creationId xmlns:p14="http://schemas.microsoft.com/office/powerpoint/2010/main" val="150551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35CA1BC-1DB2-82B5-89FF-8309C70DC06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Data Mining methods: Classification</a:t>
            </a:r>
          </a:p>
        </p:txBody>
      </p:sp>
      <p:sp>
        <p:nvSpPr>
          <p:cNvPr id="4" name="Footer Placeholder 3">
            <a:extLst>
              <a:ext uri="{FF2B5EF4-FFF2-40B4-BE49-F238E27FC236}">
                <a16:creationId xmlns:a16="http://schemas.microsoft.com/office/drawing/2014/main" id="{FC060DE1-2F70-67B1-3744-6D7F5C78F218}"/>
              </a:ext>
            </a:extLst>
          </p:cNvPr>
          <p:cNvSpPr>
            <a:spLocks noGrp="1"/>
          </p:cNvSpPr>
          <p:nvPr>
            <p:ph type="ftr" sz="quarter" idx="3"/>
          </p:nvPr>
        </p:nvSpPr>
        <p:spPr>
          <a:xfrm>
            <a:off x="4607799" y="6492875"/>
            <a:ext cx="4114800" cy="365125"/>
          </a:xfrm>
        </p:spPr>
        <p:txBody>
          <a:bodyPr>
            <a:normAutofit/>
          </a:bodyPr>
          <a:lstStyle/>
          <a:p>
            <a:pPr algn="l">
              <a:spcAft>
                <a:spcPts val="600"/>
              </a:spcAft>
            </a:pPr>
            <a:r>
              <a:rPr lang="en-US" sz="1100" dirty="0">
                <a:solidFill>
                  <a:schemeClr val="bg1">
                    <a:lumMod val="75000"/>
                  </a:schemeClr>
                </a:solidFill>
              </a:rPr>
              <a:t>Data Analytics for Cybersecurity, ©2022 Janeja  All rights reserved.</a:t>
            </a:r>
          </a:p>
        </p:txBody>
      </p:sp>
      <p:sp>
        <p:nvSpPr>
          <p:cNvPr id="7" name="Content Placeholder 6">
            <a:extLst>
              <a:ext uri="{FF2B5EF4-FFF2-40B4-BE49-F238E27FC236}">
                <a16:creationId xmlns:a16="http://schemas.microsoft.com/office/drawing/2014/main" id="{7BE76D51-2441-92BE-0351-B10AFBA853D1}"/>
              </a:ext>
            </a:extLst>
          </p:cNvPr>
          <p:cNvSpPr>
            <a:spLocks noGrp="1"/>
          </p:cNvSpPr>
          <p:nvPr>
            <p:ph idx="1"/>
          </p:nvPr>
        </p:nvSpPr>
        <p:spPr>
          <a:xfrm>
            <a:off x="812801" y="1891970"/>
            <a:ext cx="10282830" cy="4109585"/>
          </a:xfrm>
        </p:spPr>
        <p:txBody>
          <a:bodyPr anchor="ctr">
            <a:normAutofit lnSpcReduction="10000"/>
          </a:bodyPr>
          <a:lstStyle/>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Several classification algorithms have been proposed which approach the classification modelling using different mechanisms. </a:t>
            </a:r>
          </a:p>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The decision tree algorithms provide a set of rules in the form of a decision tree to provide labels based on conditions in the tree branches</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Bayesian models provide a probability value of an instance belonging to a class</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Function based methods provide functions for demarcations in the data such that the data is clearly divided between classes</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Classification combinations namely ensemble methods which combine the classifiers across multiple samples of the training data</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lvl="1">
              <a:spcBef>
                <a:spcPts val="0"/>
              </a:spcBef>
              <a:spcAft>
                <a:spcPts val="8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These methods are designed to increase the accuracy of the classification task by training several different classifiers and combining their results to output a class label</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 good analogy is when humans seek the input of several experts before making an important decision </a:t>
            </a:r>
          </a:p>
          <a:p>
            <a:pPr marL="457200" lvl="1">
              <a:spcBef>
                <a:spcPts val="0"/>
              </a:spcBef>
              <a:spcAft>
                <a:spcPts val="800"/>
              </a:spcAft>
            </a:pPr>
            <a:r>
              <a:rPr lang="en-US" sz="1400" dirty="0">
                <a:latin typeface="Arial" panose="020B0604020202020204" pitchFamily="34" charset="0"/>
                <a:ea typeface="Calibri" panose="020F0502020204030204" pitchFamily="34" charset="0"/>
                <a:cs typeface="Times New Roman" panose="02020603050405020304" pitchFamily="18" charset="0"/>
              </a:rPr>
              <a:t>D</a:t>
            </a:r>
            <a:r>
              <a:rPr lang="en-US" sz="1400" dirty="0">
                <a:effectLst/>
                <a:latin typeface="Arial" panose="020B0604020202020204" pitchFamily="34" charset="0"/>
                <a:ea typeface="Calibri" panose="020F0502020204030204" pitchFamily="34" charset="0"/>
                <a:cs typeface="Times New Roman" panose="02020603050405020304" pitchFamily="18" charset="0"/>
              </a:rPr>
              <a:t>iversity among classifier models is a required condition for having a good ensemble classifier (He &amp; Garcia, 2009; Li, 2007)</a:t>
            </a:r>
          </a:p>
          <a:p>
            <a:pPr marL="457200" lvl="1">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Base classifier in the ensemble should be a weak learner in order to get the best results out of an ensemble</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 classification algorithm is called a weak learner if a small change in the training data produces big difference in the induced classifier mapping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3" name="Date Placeholder 2">
            <a:extLst>
              <a:ext uri="{FF2B5EF4-FFF2-40B4-BE49-F238E27FC236}">
                <a16:creationId xmlns:a16="http://schemas.microsoft.com/office/drawing/2014/main" id="{78C15016-D6AC-3321-02DF-F62FF197B1E6}"/>
              </a:ext>
            </a:extLst>
          </p:cNvPr>
          <p:cNvSpPr>
            <a:spLocks noGrp="1"/>
          </p:cNvSpPr>
          <p:nvPr>
            <p:ph type="dt" sz="half" idx="10"/>
          </p:nvPr>
        </p:nvSpPr>
        <p:spPr>
          <a:xfrm>
            <a:off x="41767" y="6473117"/>
            <a:ext cx="2743200" cy="365125"/>
          </a:xfrm>
        </p:spPr>
        <p:txBody>
          <a:bodyPr>
            <a:normAutofit/>
          </a:bodyPr>
          <a:lstStyle/>
          <a:p>
            <a:pPr algn="r">
              <a:spcAft>
                <a:spcPts val="600"/>
              </a:spcAft>
            </a:pPr>
            <a:fld id="{FD8B894F-4D15-41A3-AE0E-D53B5FFCA23C}"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157EDFFE-B453-E66C-8DF5-C382EB8A33E3}"/>
              </a:ext>
            </a:extLst>
          </p:cNvPr>
          <p:cNvSpPr>
            <a:spLocks noGrp="1"/>
          </p:cNvSpPr>
          <p:nvPr>
            <p:ph type="sldNum" sz="quarter" idx="12"/>
          </p:nvPr>
        </p:nvSpPr>
        <p:spPr>
          <a:xfrm>
            <a:off x="11704320" y="6455431"/>
            <a:ext cx="445913"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14</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78368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3DD374F-AA49-ED52-0C6B-31042DA3F65B}"/>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effectLst/>
                <a:latin typeface="+mj-lt"/>
                <a:ea typeface="+mj-ea"/>
                <a:cs typeface="+mj-cs"/>
              </a:rPr>
              <a:t>Classification Algorithms </a:t>
            </a:r>
            <a:endParaRPr lang="en-US" sz="36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ADC94533-7B2E-60FB-7906-B8FD46B478AB}"/>
              </a:ext>
            </a:extLst>
          </p:cNvPr>
          <p:cNvPicPr>
            <a:picLocks noChangeAspect="1"/>
          </p:cNvPicPr>
          <p:nvPr/>
        </p:nvPicPr>
        <p:blipFill>
          <a:blip r:embed="rId2"/>
          <a:stretch>
            <a:fillRect/>
          </a:stretch>
        </p:blipFill>
        <p:spPr>
          <a:xfrm>
            <a:off x="3819301" y="114408"/>
            <a:ext cx="8478603" cy="6252971"/>
          </a:xfrm>
          <a:prstGeom prst="rect">
            <a:avLst/>
          </a:prstGeom>
        </p:spPr>
      </p:pic>
      <p:sp>
        <p:nvSpPr>
          <p:cNvPr id="6" name="Date Placeholder 3">
            <a:extLst>
              <a:ext uri="{FF2B5EF4-FFF2-40B4-BE49-F238E27FC236}">
                <a16:creationId xmlns:a16="http://schemas.microsoft.com/office/drawing/2014/main" id="{7593E598-C2CF-4BF2-D251-92868FD235D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1BD0284-4A0E-4C1F-8DD8-034E525548CE}" type="datetime1">
              <a:rPr lang="en-US" smtClean="0"/>
              <a:pPr>
                <a:spcAft>
                  <a:spcPts val="600"/>
                </a:spcAft>
              </a:pPr>
              <a:t>9/25/2022</a:t>
            </a:fld>
            <a:endParaRPr lang="en-US" dirty="0"/>
          </a:p>
        </p:txBody>
      </p:sp>
      <p:sp>
        <p:nvSpPr>
          <p:cNvPr id="7" name="Footer Placeholder 5">
            <a:extLst>
              <a:ext uri="{FF2B5EF4-FFF2-40B4-BE49-F238E27FC236}">
                <a16:creationId xmlns:a16="http://schemas.microsoft.com/office/drawing/2014/main" id="{473FBB40-DDCE-3A16-DA0D-36D2084760F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dirty="0">
                <a:solidFill>
                  <a:schemeClr val="tx1">
                    <a:tint val="75000"/>
                  </a:schemeClr>
                </a:solidFill>
                <a:latin typeface="+mn-lt"/>
                <a:ea typeface="+mn-ea"/>
                <a:cs typeface="+mn-cs"/>
              </a:rPr>
              <a:t>Data Analytics for Cybersecurity, ©2022 Janeja  All rights reserved.</a:t>
            </a:r>
          </a:p>
        </p:txBody>
      </p:sp>
      <p:sp>
        <p:nvSpPr>
          <p:cNvPr id="8" name="Slide Number Placeholder 4">
            <a:extLst>
              <a:ext uri="{FF2B5EF4-FFF2-40B4-BE49-F238E27FC236}">
                <a16:creationId xmlns:a16="http://schemas.microsoft.com/office/drawing/2014/main" id="{CFA9B86C-5BB3-6C15-1BC0-6195FC34D3B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0959DF8-9FE2-48CA-BFAA-9B8F46F0702B}" type="slidenum">
              <a:rPr lang="en-US" smtClean="0"/>
              <a:pPr>
                <a:spcAft>
                  <a:spcPts val="600"/>
                </a:spcAft>
              </a:pPr>
              <a:t>15</a:t>
            </a:fld>
            <a:endParaRPr lang="en-US" dirty="0"/>
          </a:p>
        </p:txBody>
      </p:sp>
    </p:spTree>
    <p:extLst>
      <p:ext uri="{BB962C8B-B14F-4D97-AF65-F5344CB8AC3E}">
        <p14:creationId xmlns:p14="http://schemas.microsoft.com/office/powerpoint/2010/main" val="177269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2491215-FA78-2AF6-139D-D2D9B80B1153}"/>
              </a:ext>
            </a:extLst>
          </p:cNvPr>
          <p:cNvSpPr>
            <a:spLocks noGrp="1"/>
          </p:cNvSpPr>
          <p:nvPr>
            <p:ph type="title"/>
          </p:nvPr>
        </p:nvSpPr>
        <p:spPr>
          <a:xfrm>
            <a:off x="312724" y="3433763"/>
            <a:ext cx="3197013" cy="2743200"/>
          </a:xfrm>
        </p:spPr>
        <p:txBody>
          <a:bodyPr anchor="t">
            <a:normAutofit/>
          </a:bodyPr>
          <a:lstStyle/>
          <a:p>
            <a:pPr algn="ctr"/>
            <a:r>
              <a:rPr lang="en-US" sz="4800" dirty="0">
                <a:solidFill>
                  <a:schemeClr val="bg1"/>
                </a:solidFill>
              </a:rPr>
              <a:t>Decision Tree Based Classifier:    C4.5</a:t>
            </a:r>
          </a:p>
        </p:txBody>
      </p:sp>
      <p:pic>
        <p:nvPicPr>
          <p:cNvPr id="10" name="Graphic 9" descr="Fingerprint">
            <a:extLst>
              <a:ext uri="{FF2B5EF4-FFF2-40B4-BE49-F238E27FC236}">
                <a16:creationId xmlns:a16="http://schemas.microsoft.com/office/drawing/2014/main" id="{E588E6FE-A931-7E44-D61A-2FBE873E00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6" name="Content Placeholder 5">
            <a:extLst>
              <a:ext uri="{FF2B5EF4-FFF2-40B4-BE49-F238E27FC236}">
                <a16:creationId xmlns:a16="http://schemas.microsoft.com/office/drawing/2014/main" id="{BACAC6C2-1590-204E-6AF3-9D16AC8C332C}"/>
              </a:ext>
            </a:extLst>
          </p:cNvPr>
          <p:cNvSpPr>
            <a:spLocks noGrp="1"/>
          </p:cNvSpPr>
          <p:nvPr>
            <p:ph idx="1"/>
          </p:nvPr>
        </p:nvSpPr>
        <p:spPr>
          <a:xfrm>
            <a:off x="4330719" y="641615"/>
            <a:ext cx="7289799" cy="5533496"/>
          </a:xfrm>
        </p:spPr>
        <p:txBody>
          <a:bodyPr anchor="ctr">
            <a:normAutofit/>
          </a:bodyPr>
          <a:lstStyle/>
          <a:p>
            <a:r>
              <a:rPr lang="en-US" sz="1500" dirty="0">
                <a:effectLst/>
                <a:latin typeface="Arial" panose="020B0604020202020204" pitchFamily="34" charset="0"/>
                <a:ea typeface="Calibri" panose="020F0502020204030204" pitchFamily="34" charset="0"/>
                <a:cs typeface="Times New Roman" panose="02020603050405020304" pitchFamily="18" charset="0"/>
              </a:rPr>
              <a:t>C4.5 decision tree algorithm starts by evaluating attributes to identify the attribute which gives most information for making a decision for labelling with the class</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The decision tree provides a series of rules to identify which attribute should be evaluated to come up with the label for a record where the label is unknown</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These rules form the branches in the decision tree</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The purity of the attributes to make a decision split in the tree is computed using measures such as Entropy</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The entropy of a particular node, </a:t>
            </a:r>
            <a:r>
              <a:rPr lang="en-US" sz="1500" i="1" dirty="0">
                <a:effectLst/>
                <a:latin typeface="Arial" panose="020B0604020202020204" pitchFamily="34" charset="0"/>
                <a:ea typeface="Calibri" panose="020F0502020204030204" pitchFamily="34" charset="0"/>
                <a:cs typeface="Times New Roman" panose="02020603050405020304" pitchFamily="18" charset="0"/>
              </a:rPr>
              <a:t>Info</a:t>
            </a:r>
            <a:r>
              <a:rPr lang="en-US" sz="1500" i="1" baseline="-25000" dirty="0">
                <a:effectLst/>
                <a:latin typeface="Arial" panose="020B0604020202020204" pitchFamily="34" charset="0"/>
                <a:ea typeface="Calibri" panose="020F0502020204030204" pitchFamily="34" charset="0"/>
                <a:cs typeface="Times New Roman" panose="02020603050405020304" pitchFamily="18" charset="0"/>
              </a:rPr>
              <a:t>A</a:t>
            </a:r>
            <a:r>
              <a:rPr lang="en-US" sz="1500" dirty="0">
                <a:effectLst/>
                <a:latin typeface="Arial" panose="020B0604020202020204" pitchFamily="34" charset="0"/>
                <a:ea typeface="Calibri" panose="020F0502020204030204" pitchFamily="34" charset="0"/>
                <a:cs typeface="Times New Roman" panose="02020603050405020304" pitchFamily="18" charset="0"/>
              </a:rPr>
              <a:t> (corresponding to an attribute) in a tree is the sum, over all classes represented in the node, of the proportion of records belonging to a particular class</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When Entropy reduction is chosen as a splitting criterion, the algorithm searches for the split that reduces entropy or equivalently the split that increases information, learnt from that attribute, by the greatest amount</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If a leaf in a decision tree is entirely pure then classes in the leaf can be clearly described, that is, they all fall in the same class</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If a leaf is highly impure then describing it is much more complex</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Entropy helps us quantify the concept of purity of the node</a:t>
            </a:r>
          </a:p>
          <a:p>
            <a:r>
              <a:rPr lang="en-US" sz="1500" dirty="0">
                <a:effectLst/>
                <a:latin typeface="Arial" panose="020B0604020202020204" pitchFamily="34" charset="0"/>
                <a:ea typeface="Calibri" panose="020F0502020204030204" pitchFamily="34" charset="0"/>
                <a:cs typeface="Times New Roman" panose="02020603050405020304" pitchFamily="18" charset="0"/>
              </a:rPr>
              <a:t>The best split is one that does the best job of separating the records into groups where a single class predominates the group of records in that branch.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
        <p:nvSpPr>
          <p:cNvPr id="2" name="Date Placeholder 1">
            <a:extLst>
              <a:ext uri="{FF2B5EF4-FFF2-40B4-BE49-F238E27FC236}">
                <a16:creationId xmlns:a16="http://schemas.microsoft.com/office/drawing/2014/main" id="{DB0F202D-F709-9F04-6C34-D0D6166CECF9}"/>
              </a:ext>
            </a:extLst>
          </p:cNvPr>
          <p:cNvSpPr>
            <a:spLocks noGrp="1"/>
          </p:cNvSpPr>
          <p:nvPr>
            <p:ph type="dt" sz="half" idx="10"/>
          </p:nvPr>
        </p:nvSpPr>
        <p:spPr>
          <a:xfrm>
            <a:off x="510393" y="6356350"/>
            <a:ext cx="2743200" cy="365125"/>
          </a:xfrm>
        </p:spPr>
        <p:txBody>
          <a:bodyPr>
            <a:normAutofit/>
          </a:bodyPr>
          <a:lstStyle/>
          <a:p>
            <a:pPr>
              <a:spcAft>
                <a:spcPts val="600"/>
              </a:spcAft>
            </a:pPr>
            <a:fld id="{27E3DCB5-4375-47C1-9D4B-48DD9AC97D65}" type="datetime1">
              <a:rPr lang="en-US">
                <a:solidFill>
                  <a:schemeClr val="bg1">
                    <a:lumMod val="85000"/>
                  </a:schemeClr>
                </a:solidFill>
              </a:rPr>
              <a:pPr>
                <a:spcAft>
                  <a:spcPts val="600"/>
                </a:spcAft>
              </a:pPr>
              <a:t>9/25/2022</a:t>
            </a:fld>
            <a:endParaRPr lang="en-US" dirty="0">
              <a:solidFill>
                <a:schemeClr val="bg1">
                  <a:lumMod val="85000"/>
                </a:schemeClr>
              </a:solidFill>
            </a:endParaRPr>
          </a:p>
        </p:txBody>
      </p:sp>
      <p:sp>
        <p:nvSpPr>
          <p:cNvPr id="3" name="Footer Placeholder 2">
            <a:extLst>
              <a:ext uri="{FF2B5EF4-FFF2-40B4-BE49-F238E27FC236}">
                <a16:creationId xmlns:a16="http://schemas.microsoft.com/office/drawing/2014/main" id="{A774089F-841A-5FB5-89A9-8703DCC02BF7}"/>
              </a:ext>
            </a:extLst>
          </p:cNvPr>
          <p:cNvSpPr>
            <a:spLocks noGrp="1"/>
          </p:cNvSpPr>
          <p:nvPr>
            <p:ph type="ftr" sz="quarter" idx="3"/>
          </p:nvPr>
        </p:nvSpPr>
        <p:spPr>
          <a:xfrm>
            <a:off x="4064000" y="6356350"/>
            <a:ext cx="4089400" cy="365125"/>
          </a:xfrm>
        </p:spPr>
        <p:txBody>
          <a:bodyPr>
            <a:normAutofit/>
          </a:bodyPr>
          <a:lstStyle/>
          <a:p>
            <a:pPr algn="l">
              <a:spcAft>
                <a:spcPts val="600"/>
              </a:spcAft>
            </a:pPr>
            <a:r>
              <a:rPr lang="en-US" sz="1100" dirty="0"/>
              <a:t>Data Analytics for Cybersecurity, ©2022 Janeja  All rights reserved.</a:t>
            </a:r>
          </a:p>
        </p:txBody>
      </p:sp>
      <p:sp>
        <p:nvSpPr>
          <p:cNvPr id="4" name="Slide Number Placeholder 3">
            <a:extLst>
              <a:ext uri="{FF2B5EF4-FFF2-40B4-BE49-F238E27FC236}">
                <a16:creationId xmlns:a16="http://schemas.microsoft.com/office/drawing/2014/main" id="{CFEA0D89-3216-B4FB-FE58-97B84118B1B0}"/>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smtClean="0"/>
              <a:pPr>
                <a:spcAft>
                  <a:spcPts val="600"/>
                </a:spcAft>
              </a:pPr>
              <a:t>16</a:t>
            </a:fld>
            <a:endParaRPr lang="en-US" dirty="0"/>
          </a:p>
        </p:txBody>
      </p:sp>
    </p:spTree>
    <p:extLst>
      <p:ext uri="{BB962C8B-B14F-4D97-AF65-F5344CB8AC3E}">
        <p14:creationId xmlns:p14="http://schemas.microsoft.com/office/powerpoint/2010/main" val="171757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67265" y="4200598"/>
            <a:ext cx="4860619" cy="22764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ectangle 8"/>
          <p:cNvSpPr/>
          <p:nvPr/>
        </p:nvSpPr>
        <p:spPr>
          <a:xfrm>
            <a:off x="5573370" y="1"/>
            <a:ext cx="5029200" cy="34972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1539240" y="31313"/>
            <a:ext cx="3751744" cy="4284480"/>
          </a:xfrm>
          <a:prstGeom prst="rect">
            <a:avLst/>
          </a:prstGeom>
        </p:spPr>
      </p:pic>
      <p:pic>
        <p:nvPicPr>
          <p:cNvPr id="3" name="Picture 2"/>
          <p:cNvPicPr>
            <a:picLocks noChangeAspect="1"/>
          </p:cNvPicPr>
          <p:nvPr/>
        </p:nvPicPr>
        <p:blipFill>
          <a:blip r:embed="rId3"/>
          <a:stretch>
            <a:fillRect/>
          </a:stretch>
        </p:blipFill>
        <p:spPr>
          <a:xfrm>
            <a:off x="6172200" y="80925"/>
            <a:ext cx="3440614" cy="904990"/>
          </a:xfrm>
          <a:prstGeom prst="rect">
            <a:avLst/>
          </a:prstGeom>
        </p:spPr>
      </p:pic>
      <p:pic>
        <p:nvPicPr>
          <p:cNvPr id="4" name="Picture 3"/>
          <p:cNvPicPr>
            <a:picLocks noChangeAspect="1"/>
          </p:cNvPicPr>
          <p:nvPr/>
        </p:nvPicPr>
        <p:blipFill>
          <a:blip r:embed="rId4"/>
          <a:stretch>
            <a:fillRect/>
          </a:stretch>
        </p:blipFill>
        <p:spPr>
          <a:xfrm>
            <a:off x="5767265" y="1066839"/>
            <a:ext cx="4571759" cy="936768"/>
          </a:xfrm>
          <a:prstGeom prst="rect">
            <a:avLst/>
          </a:prstGeom>
        </p:spPr>
      </p:pic>
      <p:pic>
        <p:nvPicPr>
          <p:cNvPr id="5" name="Picture 4"/>
          <p:cNvPicPr>
            <a:picLocks noChangeAspect="1"/>
          </p:cNvPicPr>
          <p:nvPr/>
        </p:nvPicPr>
        <p:blipFill>
          <a:blip r:embed="rId5"/>
          <a:stretch>
            <a:fillRect/>
          </a:stretch>
        </p:blipFill>
        <p:spPr>
          <a:xfrm>
            <a:off x="5767265" y="2173554"/>
            <a:ext cx="4641411" cy="951039"/>
          </a:xfrm>
          <a:prstGeom prst="rect">
            <a:avLst/>
          </a:prstGeom>
        </p:spPr>
      </p:pic>
      <p:pic>
        <p:nvPicPr>
          <p:cNvPr id="6" name="Picture 5"/>
          <p:cNvPicPr>
            <a:picLocks noChangeAspect="1"/>
          </p:cNvPicPr>
          <p:nvPr/>
        </p:nvPicPr>
        <p:blipFill>
          <a:blip r:embed="rId6"/>
          <a:stretch>
            <a:fillRect/>
          </a:stretch>
        </p:blipFill>
        <p:spPr>
          <a:xfrm>
            <a:off x="5943601" y="4419601"/>
            <a:ext cx="4633797" cy="601651"/>
          </a:xfrm>
          <a:prstGeom prst="rect">
            <a:avLst/>
          </a:prstGeom>
        </p:spPr>
      </p:pic>
      <p:pic>
        <p:nvPicPr>
          <p:cNvPr id="7" name="Picture 6"/>
          <p:cNvPicPr>
            <a:picLocks noChangeAspect="1"/>
          </p:cNvPicPr>
          <p:nvPr/>
        </p:nvPicPr>
        <p:blipFill>
          <a:blip r:embed="rId7"/>
          <a:stretch>
            <a:fillRect/>
          </a:stretch>
        </p:blipFill>
        <p:spPr>
          <a:xfrm>
            <a:off x="5914479" y="5410200"/>
            <a:ext cx="4695018" cy="609600"/>
          </a:xfrm>
          <a:prstGeom prst="rect">
            <a:avLst/>
          </a:prstGeom>
        </p:spPr>
      </p:pic>
      <p:graphicFrame>
        <p:nvGraphicFramePr>
          <p:cNvPr id="8" name="Diagram 7"/>
          <p:cNvGraphicFramePr/>
          <p:nvPr/>
        </p:nvGraphicFramePr>
        <p:xfrm>
          <a:off x="1676401" y="4572000"/>
          <a:ext cx="3811071" cy="21418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1615440" y="543619"/>
            <a:ext cx="587020" cy="523220"/>
          </a:xfrm>
          <a:prstGeom prst="rect">
            <a:avLst/>
          </a:prstGeom>
          <a:noFill/>
        </p:spPr>
        <p:txBody>
          <a:bodyPr wrap="none" rtlCol="0">
            <a:spAutoFit/>
          </a:bodyPr>
          <a:lstStyle/>
          <a:p>
            <a:r>
              <a:rPr lang="en-US" sz="2800" b="1" dirty="0"/>
              <a:t>(a)</a:t>
            </a:r>
          </a:p>
        </p:txBody>
      </p:sp>
      <p:sp>
        <p:nvSpPr>
          <p:cNvPr id="13" name="TextBox 12"/>
          <p:cNvSpPr txBox="1"/>
          <p:nvPr/>
        </p:nvSpPr>
        <p:spPr>
          <a:xfrm>
            <a:off x="9888670" y="101883"/>
            <a:ext cx="601447" cy="523220"/>
          </a:xfrm>
          <a:prstGeom prst="rect">
            <a:avLst/>
          </a:prstGeom>
          <a:noFill/>
        </p:spPr>
        <p:txBody>
          <a:bodyPr wrap="none" rtlCol="0">
            <a:spAutoFit/>
          </a:bodyPr>
          <a:lstStyle/>
          <a:p>
            <a:r>
              <a:rPr lang="en-US" sz="2800" b="1" dirty="0"/>
              <a:t>(b)</a:t>
            </a:r>
          </a:p>
        </p:txBody>
      </p:sp>
      <p:sp>
        <p:nvSpPr>
          <p:cNvPr id="14" name="TextBox 13"/>
          <p:cNvSpPr txBox="1"/>
          <p:nvPr/>
        </p:nvSpPr>
        <p:spPr>
          <a:xfrm>
            <a:off x="9821656" y="4978644"/>
            <a:ext cx="559769" cy="523220"/>
          </a:xfrm>
          <a:prstGeom prst="rect">
            <a:avLst/>
          </a:prstGeom>
          <a:noFill/>
        </p:spPr>
        <p:txBody>
          <a:bodyPr wrap="none" rtlCol="0">
            <a:spAutoFit/>
          </a:bodyPr>
          <a:lstStyle/>
          <a:p>
            <a:r>
              <a:rPr lang="en-US" sz="2800" b="1" dirty="0"/>
              <a:t>(c)</a:t>
            </a:r>
          </a:p>
        </p:txBody>
      </p:sp>
      <p:sp>
        <p:nvSpPr>
          <p:cNvPr id="15" name="TextBox 14"/>
          <p:cNvSpPr txBox="1"/>
          <p:nvPr/>
        </p:nvSpPr>
        <p:spPr>
          <a:xfrm>
            <a:off x="1902420" y="4717034"/>
            <a:ext cx="601447" cy="523220"/>
          </a:xfrm>
          <a:prstGeom prst="rect">
            <a:avLst/>
          </a:prstGeom>
          <a:noFill/>
        </p:spPr>
        <p:txBody>
          <a:bodyPr wrap="none" rtlCol="0">
            <a:spAutoFit/>
          </a:bodyPr>
          <a:lstStyle/>
          <a:p>
            <a:r>
              <a:rPr lang="en-US" sz="2800" b="1" dirty="0"/>
              <a:t>(d)</a:t>
            </a:r>
          </a:p>
        </p:txBody>
      </p:sp>
      <p:sp>
        <p:nvSpPr>
          <p:cNvPr id="16" name="TextBox 15">
            <a:extLst>
              <a:ext uri="{FF2B5EF4-FFF2-40B4-BE49-F238E27FC236}">
                <a16:creationId xmlns:a16="http://schemas.microsoft.com/office/drawing/2014/main" id="{05896AA8-4D9C-4D6C-5A38-CC00A19806D4}"/>
              </a:ext>
            </a:extLst>
          </p:cNvPr>
          <p:cNvSpPr txBox="1"/>
          <p:nvPr/>
        </p:nvSpPr>
        <p:spPr>
          <a:xfrm>
            <a:off x="-38398" y="-5839"/>
            <a:ext cx="2440436" cy="369332"/>
          </a:xfrm>
          <a:prstGeom prst="rect">
            <a:avLst/>
          </a:prstGeom>
          <a:noFill/>
        </p:spPr>
        <p:txBody>
          <a:bodyPr wrap="square">
            <a:spAutoFit/>
          </a:bodyPr>
          <a:lstStyle/>
          <a:p>
            <a:r>
              <a:rPr lang="en-US" sz="1800" dirty="0">
                <a:effectLst/>
                <a:latin typeface="Arial" panose="020B0604020202020204" pitchFamily="34" charset="0"/>
                <a:ea typeface="Calibri" panose="020F0502020204030204" pitchFamily="34" charset="0"/>
              </a:rPr>
              <a:t>Example C4.5 </a:t>
            </a:r>
            <a:endParaRPr lang="en-US" dirty="0"/>
          </a:p>
        </p:txBody>
      </p:sp>
    </p:spTree>
    <p:extLst>
      <p:ext uri="{BB962C8B-B14F-4D97-AF65-F5344CB8AC3E}">
        <p14:creationId xmlns:p14="http://schemas.microsoft.com/office/powerpoint/2010/main" val="89178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3844" name="Object 4"/>
          <p:cNvGraphicFramePr>
            <a:graphicFrameLocks noChangeAspect="1"/>
          </p:cNvGraphicFramePr>
          <p:nvPr/>
        </p:nvGraphicFramePr>
        <p:xfrm>
          <a:off x="2622240" y="3379264"/>
          <a:ext cx="7600950" cy="1371600"/>
        </p:xfrm>
        <a:graphic>
          <a:graphicData uri="http://schemas.openxmlformats.org/presentationml/2006/ole">
            <mc:AlternateContent xmlns:mc="http://schemas.openxmlformats.org/markup-compatibility/2006">
              <mc:Choice xmlns:v="urn:schemas-microsoft-com:vml" Requires="v">
                <p:oleObj name="Equation" r:id="rId3" imgW="4140000" imgH="812520" progId="Equation.3">
                  <p:embed/>
                </p:oleObj>
              </mc:Choice>
              <mc:Fallback>
                <p:oleObj name="Equation" r:id="rId3" imgW="4140000" imgH="812520" progId="Equation.3">
                  <p:embed/>
                  <p:pic>
                    <p:nvPicPr>
                      <p:cNvPr id="2083844" name="Object 4"/>
                      <p:cNvPicPr>
                        <a:picLocks noChangeAspect="1" noChangeArrowheads="1"/>
                      </p:cNvPicPr>
                      <p:nvPr/>
                    </p:nvPicPr>
                    <p:blipFill>
                      <a:blip r:embed="rId4"/>
                      <a:srcRect/>
                      <a:stretch>
                        <a:fillRect/>
                      </a:stretch>
                    </p:blipFill>
                    <p:spPr bwMode="auto">
                      <a:xfrm>
                        <a:off x="2622240" y="3379264"/>
                        <a:ext cx="760095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3845" name="Object 5"/>
          <p:cNvGraphicFramePr>
            <a:graphicFrameLocks noChangeAspect="1"/>
          </p:cNvGraphicFramePr>
          <p:nvPr/>
        </p:nvGraphicFramePr>
        <p:xfrm>
          <a:off x="4614718" y="775884"/>
          <a:ext cx="6038043" cy="656309"/>
        </p:xfrm>
        <a:graphic>
          <a:graphicData uri="http://schemas.openxmlformats.org/presentationml/2006/ole">
            <mc:AlternateContent xmlns:mc="http://schemas.openxmlformats.org/markup-compatibility/2006">
              <mc:Choice xmlns:v="urn:schemas-microsoft-com:vml" Requires="v">
                <p:oleObj name="Equation" r:id="rId5" imgW="3327120" imgH="393480" progId="Equation.3">
                  <p:embed/>
                </p:oleObj>
              </mc:Choice>
              <mc:Fallback>
                <p:oleObj name="Equation" r:id="rId5" imgW="3327120" imgH="393480" progId="Equation.3">
                  <p:embed/>
                  <p:pic>
                    <p:nvPicPr>
                      <p:cNvPr id="2083845" name="Object 5"/>
                      <p:cNvPicPr>
                        <a:picLocks noChangeAspect="1" noChangeArrowheads="1"/>
                      </p:cNvPicPr>
                      <p:nvPr/>
                    </p:nvPicPr>
                    <p:blipFill>
                      <a:blip r:embed="rId6"/>
                      <a:srcRect/>
                      <a:stretch>
                        <a:fillRect/>
                      </a:stretch>
                    </p:blipFill>
                    <p:spPr bwMode="auto">
                      <a:xfrm>
                        <a:off x="4614718" y="775884"/>
                        <a:ext cx="6038043" cy="656309"/>
                      </a:xfrm>
                      <a:prstGeom prst="rect">
                        <a:avLst/>
                      </a:prstGeom>
                      <a:noFill/>
                      <a:ln w="9525">
                        <a:solidFill>
                          <a:schemeClr val="tx1"/>
                        </a:solidFill>
                        <a:miter lim="800000"/>
                        <a:headEnd/>
                        <a:tailEnd/>
                      </a:ln>
                      <a:effectLst/>
                    </p:spPr>
                  </p:pic>
                </p:oleObj>
              </mc:Fallback>
            </mc:AlternateContent>
          </a:graphicData>
        </a:graphic>
      </p:graphicFrame>
      <p:graphicFrame>
        <p:nvGraphicFramePr>
          <p:cNvPr id="2083846" name="Object 6"/>
          <p:cNvGraphicFramePr>
            <a:graphicFrameLocks noChangeAspect="1"/>
          </p:cNvGraphicFramePr>
          <p:nvPr/>
        </p:nvGraphicFramePr>
        <p:xfrm>
          <a:off x="1599193" y="5477251"/>
          <a:ext cx="4887913" cy="388938"/>
        </p:xfrm>
        <a:graphic>
          <a:graphicData uri="http://schemas.openxmlformats.org/presentationml/2006/ole">
            <mc:AlternateContent xmlns:mc="http://schemas.openxmlformats.org/markup-compatibility/2006">
              <mc:Choice xmlns:v="urn:schemas-microsoft-com:vml" Requires="v">
                <p:oleObj name="Equation" r:id="rId7" imgW="2920680" imgH="241200" progId="Equation.3">
                  <p:embed/>
                </p:oleObj>
              </mc:Choice>
              <mc:Fallback>
                <p:oleObj name="Equation" r:id="rId7" imgW="2920680" imgH="241200" progId="Equation.3">
                  <p:embed/>
                  <p:pic>
                    <p:nvPicPr>
                      <p:cNvPr id="2083846" name="Object 6"/>
                      <p:cNvPicPr>
                        <a:picLocks noChangeAspect="1" noChangeArrowheads="1"/>
                      </p:cNvPicPr>
                      <p:nvPr/>
                    </p:nvPicPr>
                    <p:blipFill>
                      <a:blip r:embed="rId8"/>
                      <a:srcRect/>
                      <a:stretch>
                        <a:fillRect/>
                      </a:stretch>
                    </p:blipFill>
                    <p:spPr bwMode="auto">
                      <a:xfrm>
                        <a:off x="1599193" y="5477251"/>
                        <a:ext cx="4887913" cy="388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3847" name="Object 7"/>
          <p:cNvGraphicFramePr>
            <a:graphicFrameLocks noChangeAspect="1"/>
          </p:cNvGraphicFramePr>
          <p:nvPr/>
        </p:nvGraphicFramePr>
        <p:xfrm>
          <a:off x="6244431" y="1835691"/>
          <a:ext cx="3987800" cy="1371600"/>
        </p:xfrm>
        <a:graphic>
          <a:graphicData uri="http://schemas.openxmlformats.org/presentationml/2006/ole">
            <mc:AlternateContent xmlns:mc="http://schemas.openxmlformats.org/markup-compatibility/2006">
              <mc:Choice xmlns:v="urn:schemas-microsoft-com:vml" Requires="v">
                <p:oleObj name="Equation" r:id="rId9" imgW="2171520" imgH="812520" progId="Equation.3">
                  <p:embed/>
                </p:oleObj>
              </mc:Choice>
              <mc:Fallback>
                <p:oleObj name="Equation" r:id="rId9" imgW="2171520" imgH="812520" progId="Equation.3">
                  <p:embed/>
                  <p:pic>
                    <p:nvPicPr>
                      <p:cNvPr id="2083847" name="Object 7"/>
                      <p:cNvPicPr>
                        <a:picLocks noChangeAspect="1" noChangeArrowheads="1"/>
                      </p:cNvPicPr>
                      <p:nvPr/>
                    </p:nvPicPr>
                    <p:blipFill>
                      <a:blip r:embed="rId10"/>
                      <a:srcRect/>
                      <a:stretch>
                        <a:fillRect/>
                      </a:stretch>
                    </p:blipFill>
                    <p:spPr bwMode="auto">
                      <a:xfrm>
                        <a:off x="6244431" y="1835691"/>
                        <a:ext cx="39878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3848" name="Text Box 8"/>
          <p:cNvSpPr txBox="1">
            <a:spLocks noChangeArrowheads="1"/>
          </p:cNvSpPr>
          <p:nvPr/>
        </p:nvSpPr>
        <p:spPr bwMode="auto">
          <a:xfrm>
            <a:off x="5652930" y="109233"/>
            <a:ext cx="49744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b="1" dirty="0">
                <a:solidFill>
                  <a:schemeClr val="hlink"/>
                </a:solidFill>
              </a:rPr>
              <a:t>Expected information needed to classify a tuple in a Dataset</a:t>
            </a:r>
          </a:p>
        </p:txBody>
      </p:sp>
      <p:sp>
        <p:nvSpPr>
          <p:cNvPr id="2083849" name="Text Box 9"/>
          <p:cNvSpPr txBox="1">
            <a:spLocks noChangeArrowheads="1"/>
          </p:cNvSpPr>
          <p:nvPr/>
        </p:nvSpPr>
        <p:spPr bwMode="auto">
          <a:xfrm>
            <a:off x="1672473" y="1397591"/>
            <a:ext cx="95035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b="1" dirty="0">
                <a:solidFill>
                  <a:schemeClr val="hlink"/>
                </a:solidFill>
              </a:rPr>
              <a:t>How much more info would you still need (after partitioning) to get exact classification?</a:t>
            </a:r>
          </a:p>
        </p:txBody>
      </p:sp>
      <p:sp>
        <p:nvSpPr>
          <p:cNvPr id="2083850" name="Text Box 10"/>
          <p:cNvSpPr txBox="1">
            <a:spLocks noChangeArrowheads="1"/>
          </p:cNvSpPr>
          <p:nvPr/>
        </p:nvSpPr>
        <p:spPr bwMode="auto">
          <a:xfrm>
            <a:off x="6629400" y="4760738"/>
            <a:ext cx="3886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b="1" dirty="0">
                <a:solidFill>
                  <a:schemeClr val="hlink"/>
                </a:solidFill>
              </a:rPr>
              <a:t>How much would be gained by partitioning on this attribute?</a:t>
            </a:r>
          </a:p>
          <a:p>
            <a:pPr eaLnBrk="1" hangingPunct="1"/>
            <a:endParaRPr lang="en-US" b="1" dirty="0">
              <a:solidFill>
                <a:schemeClr val="hlink"/>
              </a:solidFill>
            </a:endParaRPr>
          </a:p>
          <a:p>
            <a:pPr eaLnBrk="1" hangingPunct="1"/>
            <a:r>
              <a:rPr lang="en-US" b="1" dirty="0">
                <a:solidFill>
                  <a:schemeClr val="hlink"/>
                </a:solidFill>
              </a:rPr>
              <a:t>Expected reduction in the information requirement caused by knowing the value of this attribute.</a:t>
            </a:r>
          </a:p>
        </p:txBody>
      </p:sp>
      <p:graphicFrame>
        <p:nvGraphicFramePr>
          <p:cNvPr id="9" name="Object 4"/>
          <p:cNvGraphicFramePr>
            <a:graphicFrameLocks noChangeAspect="1"/>
          </p:cNvGraphicFramePr>
          <p:nvPr/>
        </p:nvGraphicFramePr>
        <p:xfrm>
          <a:off x="1524000" y="197754"/>
          <a:ext cx="3201408" cy="821031"/>
        </p:xfrm>
        <a:graphic>
          <a:graphicData uri="http://schemas.openxmlformats.org/presentationml/2006/ole">
            <mc:AlternateContent xmlns:mc="http://schemas.openxmlformats.org/markup-compatibility/2006">
              <mc:Choice xmlns:v="urn:schemas-microsoft-com:vml" Requires="v">
                <p:oleObj name="Equation" r:id="rId11" imgW="1612800" imgH="431640" progId="Equation.3">
                  <p:embed/>
                </p:oleObj>
              </mc:Choice>
              <mc:Fallback>
                <p:oleObj name="Equation" r:id="rId11" imgW="1612800" imgH="431640" progId="Equation.3">
                  <p:embed/>
                  <p:pic>
                    <p:nvPicPr>
                      <p:cNvPr id="9"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197754"/>
                        <a:ext cx="3201408" cy="821031"/>
                      </a:xfrm>
                      <a:prstGeom prst="rect">
                        <a:avLst/>
                      </a:prstGeom>
                      <a:noFill/>
                      <a:ln>
                        <a:noFill/>
                      </a:ln>
                      <a:effectLst/>
                    </p:spPr>
                  </p:pic>
                </p:oleObj>
              </mc:Fallback>
            </mc:AlternateContent>
          </a:graphicData>
        </a:graphic>
      </p:graphicFrame>
      <p:graphicFrame>
        <p:nvGraphicFramePr>
          <p:cNvPr id="10" name="Object 5"/>
          <p:cNvGraphicFramePr>
            <a:graphicFrameLocks noChangeAspect="1"/>
          </p:cNvGraphicFramePr>
          <p:nvPr/>
        </p:nvGraphicFramePr>
        <p:xfrm>
          <a:off x="1738893" y="2082681"/>
          <a:ext cx="3178175" cy="922337"/>
        </p:xfrm>
        <a:graphic>
          <a:graphicData uri="http://schemas.openxmlformats.org/presentationml/2006/ole">
            <mc:AlternateContent xmlns:mc="http://schemas.openxmlformats.org/markup-compatibility/2006">
              <mc:Choice xmlns:v="urn:schemas-microsoft-com:vml" Requires="v">
                <p:oleObj name="Equation" r:id="rId13" imgW="1714320" imgH="444240" progId="Equation.3">
                  <p:embed/>
                </p:oleObj>
              </mc:Choice>
              <mc:Fallback>
                <p:oleObj name="Equation" r:id="rId13" imgW="1714320" imgH="444240" progId="Equation.3">
                  <p:embed/>
                  <p:pic>
                    <p:nvPicPr>
                      <p:cNvPr id="10" name="Object 5"/>
                      <p:cNvPicPr>
                        <a:picLocks noChangeAspect="1" noChangeArrowheads="1"/>
                      </p:cNvPicPr>
                      <p:nvPr/>
                    </p:nvPicPr>
                    <p:blipFill>
                      <a:blip r:embed="rId14"/>
                      <a:srcRect/>
                      <a:stretch>
                        <a:fillRect/>
                      </a:stretch>
                    </p:blipFill>
                    <p:spPr bwMode="auto">
                      <a:xfrm>
                        <a:off x="1738893" y="2082681"/>
                        <a:ext cx="3178175"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Down Arrow 11"/>
          <p:cNvSpPr/>
          <p:nvPr/>
        </p:nvSpPr>
        <p:spPr>
          <a:xfrm>
            <a:off x="6477000" y="3020168"/>
            <a:ext cx="152400" cy="374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764FB9-8557-99E5-0D9D-E3F561C093EC}"/>
              </a:ext>
            </a:extLst>
          </p:cNvPr>
          <p:cNvSpPr txBox="1"/>
          <p:nvPr/>
        </p:nvSpPr>
        <p:spPr>
          <a:xfrm>
            <a:off x="76704" y="-67179"/>
            <a:ext cx="6096000" cy="369332"/>
          </a:xfrm>
          <a:prstGeom prst="rect">
            <a:avLst/>
          </a:prstGeom>
          <a:noFill/>
        </p:spPr>
        <p:txBody>
          <a:bodyPr wrap="square">
            <a:spAutoFit/>
          </a:bodyPr>
          <a:lstStyle/>
          <a:p>
            <a:r>
              <a:rPr lang="en-US" b="1" u="sng" dirty="0"/>
              <a:t>Entropy computation for data set and attributes</a:t>
            </a:r>
          </a:p>
        </p:txBody>
      </p:sp>
    </p:spTree>
    <p:extLst>
      <p:ext uri="{BB962C8B-B14F-4D97-AF65-F5344CB8AC3E}">
        <p14:creationId xmlns:p14="http://schemas.microsoft.com/office/powerpoint/2010/main" val="1619958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38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38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838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838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38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838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3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3848" grpId="0"/>
      <p:bldP spid="2083849" grpId="0"/>
      <p:bldP spid="20838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EE7E5E0-18CC-4EFC-A278-51285464791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Classifier Combinations-</a:t>
            </a:r>
            <a:br>
              <a:rPr lang="en-US" sz="4000" dirty="0">
                <a:solidFill>
                  <a:srgbClr val="FFFFFF"/>
                </a:solidFill>
              </a:rPr>
            </a:br>
            <a:r>
              <a:rPr lang="en-US" sz="4000" dirty="0">
                <a:solidFill>
                  <a:srgbClr val="FFFFFF"/>
                </a:solidFill>
              </a:rPr>
              <a:t>Ensemble Method: MILES</a:t>
            </a:r>
          </a:p>
        </p:txBody>
      </p:sp>
      <p:sp>
        <p:nvSpPr>
          <p:cNvPr id="3" name="Footer Placeholder 2">
            <a:extLst>
              <a:ext uri="{FF2B5EF4-FFF2-40B4-BE49-F238E27FC236}">
                <a16:creationId xmlns:a16="http://schemas.microsoft.com/office/drawing/2014/main" id="{7E10213E-A7EA-86F5-179B-1AD520597570}"/>
              </a:ext>
            </a:extLst>
          </p:cNvPr>
          <p:cNvSpPr>
            <a:spLocks noGrp="1"/>
          </p:cNvSpPr>
          <p:nvPr>
            <p:ph type="ftr" sz="quarter" idx="3"/>
          </p:nvPr>
        </p:nvSpPr>
        <p:spPr>
          <a:xfrm>
            <a:off x="4224773" y="6353870"/>
            <a:ext cx="4114800" cy="365125"/>
          </a:xfrm>
        </p:spPr>
        <p:txBody>
          <a:bodyPr>
            <a:normAutofit/>
          </a:bodyPr>
          <a:lstStyle/>
          <a:p>
            <a:pPr algn="l">
              <a:spcAft>
                <a:spcPts val="600"/>
              </a:spcAft>
            </a:pPr>
            <a:r>
              <a:rPr lang="en-US" sz="1100" dirty="0">
                <a:solidFill>
                  <a:schemeClr val="bg1">
                    <a:lumMod val="75000"/>
                  </a:schemeClr>
                </a:solidFill>
              </a:rPr>
              <a:t>Data Analytics for Cybersecurity, ©2022 Janeja  All rights reserved.</a:t>
            </a:r>
          </a:p>
        </p:txBody>
      </p:sp>
      <p:sp>
        <p:nvSpPr>
          <p:cNvPr id="6" name="Content Placeholder 5">
            <a:extLst>
              <a:ext uri="{FF2B5EF4-FFF2-40B4-BE49-F238E27FC236}">
                <a16:creationId xmlns:a16="http://schemas.microsoft.com/office/drawing/2014/main" id="{2F2380C3-C4FA-670F-9967-1F234A791144}"/>
              </a:ext>
            </a:extLst>
          </p:cNvPr>
          <p:cNvSpPr>
            <a:spLocks noGrp="1"/>
          </p:cNvSpPr>
          <p:nvPr>
            <p:ph idx="1"/>
          </p:nvPr>
        </p:nvSpPr>
        <p:spPr>
          <a:xfrm>
            <a:off x="4134811" y="139006"/>
            <a:ext cx="7230796" cy="6056522"/>
          </a:xfrm>
        </p:spPr>
        <p:txBody>
          <a:bodyPr anchor="ctr">
            <a:normAutofit/>
          </a:bodyPr>
          <a:lstStyle/>
          <a:p>
            <a:r>
              <a:rPr lang="en-US" sz="1800" dirty="0">
                <a:latin typeface="Arial" panose="020B0604020202020204" pitchFamily="34" charset="0"/>
                <a:ea typeface="Calibri" panose="020F0502020204030204" pitchFamily="34" charset="0"/>
                <a:cs typeface="Times New Roman" panose="02020603050405020304" pitchFamily="18" charset="0"/>
              </a:rPr>
              <a:t>In ensemble learning, it is important to form learning sets from different regions in the feature space. </a:t>
            </a:r>
          </a:p>
          <a:p>
            <a:r>
              <a:rPr lang="en-US" sz="1800" dirty="0">
                <a:latin typeface="Arial" panose="020B0604020202020204" pitchFamily="34" charset="0"/>
                <a:ea typeface="Calibri" panose="020F0502020204030204" pitchFamily="34" charset="0"/>
                <a:cs typeface="Times New Roman" panose="02020603050405020304" pitchFamily="18" charset="0"/>
              </a:rPr>
              <a:t>Particularly important if the data is imbalanced and has distribution of multiple classes with some majority and minority classes in the feature space</a:t>
            </a:r>
          </a:p>
          <a:p>
            <a:r>
              <a:rPr lang="en-US" sz="1800" dirty="0">
                <a:latin typeface="Arial" panose="020B0604020202020204" pitchFamily="34" charset="0"/>
                <a:ea typeface="Calibri" panose="020F0502020204030204" pitchFamily="34" charset="0"/>
                <a:cs typeface="Times New Roman" panose="02020603050405020304" pitchFamily="18" charset="0"/>
              </a:rPr>
              <a:t>Learning sets that are dissimilar can produce more diverse results</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Multiclass </a:t>
            </a:r>
            <a:r>
              <a:rPr lang="en-US" sz="1800" dirty="0">
                <a:latin typeface="Arial" panose="020B0604020202020204" pitchFamily="34" charset="0"/>
                <a:cs typeface="Times New Roman" panose="02020603050405020304" pitchFamily="18" charset="0"/>
              </a:rPr>
              <a:t>Imbalanced Learning in Ensembles through Selective Sampling (MILES) </a:t>
            </a:r>
          </a:p>
          <a:p>
            <a:pPr lvl="1"/>
            <a:r>
              <a:rPr lang="en-US" sz="1600" dirty="0">
                <a:latin typeface="Arial" panose="020B0604020202020204" pitchFamily="34" charset="0"/>
                <a:cs typeface="Times New Roman" panose="02020603050405020304" pitchFamily="18" charset="0"/>
              </a:rPr>
              <a:t>Creates training sets using clustering-based selective sampling</a:t>
            </a:r>
          </a:p>
          <a:p>
            <a:pPr lvl="1"/>
            <a:r>
              <a:rPr lang="en-US" sz="1600" dirty="0">
                <a:latin typeface="Arial" panose="020B0604020202020204" pitchFamily="34" charset="0"/>
                <a:cs typeface="Times New Roman" panose="02020603050405020304" pitchFamily="18" charset="0"/>
              </a:rPr>
              <a:t>Uses k cluster sets to selectively choose the training samples</a:t>
            </a:r>
          </a:p>
          <a:p>
            <a:pPr lvl="1"/>
            <a:r>
              <a:rPr lang="en-US" sz="1600" dirty="0">
                <a:latin typeface="Arial" panose="020B0604020202020204" pitchFamily="34" charset="0"/>
                <a:ea typeface="Calibri" panose="020F0502020204030204" pitchFamily="34" charset="0"/>
                <a:cs typeface="Times New Roman" panose="02020603050405020304" pitchFamily="18" charset="0"/>
              </a:rPr>
              <a:t>MILES adopts clustering as a stratified sampling approach to form a set of learning sets that are different from each other and at the same time each one of them is representative of the original learning set D</a:t>
            </a:r>
          </a:p>
          <a:p>
            <a:pPr lvl="1"/>
            <a:r>
              <a:rPr lang="en-US" sz="1600" dirty="0">
                <a:latin typeface="Arial" panose="020B0604020202020204" pitchFamily="34" charset="0"/>
                <a:ea typeface="Calibri" panose="020F0502020204030204" pitchFamily="34" charset="0"/>
                <a:cs typeface="Times New Roman" panose="02020603050405020304" pitchFamily="18" charset="0"/>
              </a:rPr>
              <a:t>Rebalances the training sets</a:t>
            </a:r>
          </a:p>
          <a:p>
            <a:pPr lvl="1"/>
            <a:r>
              <a:rPr lang="en-US" sz="1600" dirty="0">
                <a:latin typeface="Arial" panose="020B0604020202020204" pitchFamily="34" charset="0"/>
                <a:ea typeface="Calibri" panose="020F0502020204030204" pitchFamily="34" charset="0"/>
                <a:cs typeface="Times New Roman" panose="02020603050405020304" pitchFamily="18" charset="0"/>
              </a:rPr>
              <a:t>Utilizes the concept of split ratio (SR) to split the examples in clusters into three strata (near, far and mid) around the cluster centroids</a:t>
            </a:r>
            <a:endParaRPr lang="en-US" sz="1600" dirty="0"/>
          </a:p>
          <a:p>
            <a:pPr lvl="1"/>
            <a:r>
              <a:rPr lang="en-US" sz="1600" dirty="0">
                <a:latin typeface="Arial" panose="020B0604020202020204" pitchFamily="34" charset="0"/>
                <a:ea typeface="Calibri" panose="020F0502020204030204" pitchFamily="34" charset="0"/>
                <a:cs typeface="Times New Roman" panose="02020603050405020304" pitchFamily="18" charset="0"/>
              </a:rPr>
              <a:t>Combines the classifiers and forming the ensemble</a:t>
            </a:r>
          </a:p>
          <a:p>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FBEBA57C-3E3F-5E57-DC74-DF885FF019BD}"/>
              </a:ext>
            </a:extLst>
          </p:cNvPr>
          <p:cNvSpPr>
            <a:spLocks noGrp="1"/>
          </p:cNvSpPr>
          <p:nvPr>
            <p:ph type="dt" sz="half" idx="10"/>
          </p:nvPr>
        </p:nvSpPr>
        <p:spPr>
          <a:xfrm>
            <a:off x="8970264" y="6455664"/>
            <a:ext cx="2743200" cy="365125"/>
          </a:xfrm>
        </p:spPr>
        <p:txBody>
          <a:bodyPr>
            <a:normAutofit/>
          </a:bodyPr>
          <a:lstStyle/>
          <a:p>
            <a:pPr algn="r">
              <a:spcAft>
                <a:spcPts val="600"/>
              </a:spcAft>
            </a:pPr>
            <a:fld id="{27E3DCB5-4375-47C1-9D4B-48DD9AC97D65}"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E26DD2E5-1E59-C8E7-69A1-62E8AF3BA298}"/>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19</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42333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A3D980-5290-91A9-62E0-AB38FB1E1D3A}"/>
              </a:ext>
            </a:extLst>
          </p:cNvPr>
          <p:cNvSpPr>
            <a:spLocks noGrp="1"/>
          </p:cNvSpPr>
          <p:nvPr>
            <p:ph type="title"/>
          </p:nvPr>
        </p:nvSpPr>
        <p:spPr>
          <a:xfrm>
            <a:off x="-109470" y="0"/>
            <a:ext cx="4180224" cy="6858000"/>
          </a:xfrm>
          <a:solidFill>
            <a:schemeClr val="accent1">
              <a:lumMod val="50000"/>
            </a:schemeClr>
          </a:solidFill>
        </p:spPr>
        <p:txBody>
          <a:bodyPr anchor="ctr">
            <a:normAutofit/>
          </a:bodyPr>
          <a:lstStyle/>
          <a:p>
            <a:r>
              <a:rPr lang="en-US" sz="5400" b="1" dirty="0">
                <a:solidFill>
                  <a:schemeClr val="bg1"/>
                </a:solidFill>
              </a:rPr>
              <a:t>          </a:t>
            </a:r>
            <a:r>
              <a:rPr lang="en-US" sz="4000" b="1" dirty="0">
                <a:solidFill>
                  <a:srgbClr val="FFFFFF"/>
                </a:solidFill>
              </a:rPr>
              <a:t>Outline</a:t>
            </a:r>
          </a:p>
        </p:txBody>
      </p:sp>
      <p:sp>
        <p:nvSpPr>
          <p:cNvPr id="2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8F350C2-5E78-AE11-7D7D-78E6ED58B06D}"/>
              </a:ext>
            </a:extLst>
          </p:cNvPr>
          <p:cNvSpPr>
            <a:spLocks noGrp="1"/>
          </p:cNvSpPr>
          <p:nvPr>
            <p:ph type="dt" sz="half" idx="10"/>
          </p:nvPr>
        </p:nvSpPr>
        <p:spPr>
          <a:xfrm>
            <a:off x="8302752" y="6335545"/>
            <a:ext cx="2743200" cy="365125"/>
          </a:xfrm>
        </p:spPr>
        <p:txBody>
          <a:bodyPr>
            <a:normAutofit/>
          </a:bodyPr>
          <a:lstStyle/>
          <a:p>
            <a:pPr>
              <a:spcAft>
                <a:spcPts val="600"/>
              </a:spcAft>
            </a:pPr>
            <a:fld id="{41BD0284-4A0E-4C1F-8DD8-034E525548CE}" type="datetime1">
              <a:rPr lang="en-US"/>
              <a:pPr>
                <a:spcAft>
                  <a:spcPts val="600"/>
                </a:spcAft>
              </a:pPr>
              <a:t>9/25/2022</a:t>
            </a:fld>
            <a:endParaRPr lang="en-US" dirty="0"/>
          </a:p>
        </p:txBody>
      </p:sp>
      <p:sp>
        <p:nvSpPr>
          <p:cNvPr id="6" name="Footer Placeholder 5">
            <a:extLst>
              <a:ext uri="{FF2B5EF4-FFF2-40B4-BE49-F238E27FC236}">
                <a16:creationId xmlns:a16="http://schemas.microsoft.com/office/drawing/2014/main" id="{8EFE8CC7-5E95-829E-7C23-F3F5DA6295BE}"/>
              </a:ext>
            </a:extLst>
          </p:cNvPr>
          <p:cNvSpPr>
            <a:spLocks noGrp="1"/>
          </p:cNvSpPr>
          <p:nvPr>
            <p:ph type="ftr" sz="quarter" idx="3"/>
          </p:nvPr>
        </p:nvSpPr>
        <p:spPr>
          <a:xfrm>
            <a:off x="4038600" y="6356350"/>
            <a:ext cx="4114800" cy="365125"/>
          </a:xfrm>
        </p:spPr>
        <p:txBody>
          <a:bodyPr>
            <a:normAutofit/>
          </a:bodyPr>
          <a:lstStyle/>
          <a:p>
            <a:pPr>
              <a:spcAft>
                <a:spcPts val="600"/>
              </a:spcAft>
            </a:pPr>
            <a:r>
              <a:rPr lang="en-US" sz="1100" dirty="0"/>
              <a:t>Data Analytics for Cybersecurity, ©2022 Janeja  All rights reserved.</a:t>
            </a:r>
          </a:p>
        </p:txBody>
      </p:sp>
      <p:sp>
        <p:nvSpPr>
          <p:cNvPr id="5" name="Slide Number Placeholder 4">
            <a:extLst>
              <a:ext uri="{FF2B5EF4-FFF2-40B4-BE49-F238E27FC236}">
                <a16:creationId xmlns:a16="http://schemas.microsoft.com/office/drawing/2014/main" id="{DEA224AF-C05E-06B1-86AC-B94BBB36930E}"/>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a:pPr>
                <a:spcAft>
                  <a:spcPts val="600"/>
                </a:spcAft>
              </a:pPr>
              <a:t>2</a:t>
            </a:fld>
            <a:endParaRPr lang="en-US" dirty="0"/>
          </a:p>
        </p:txBody>
      </p:sp>
      <p:graphicFrame>
        <p:nvGraphicFramePr>
          <p:cNvPr id="10" name="Content Placeholder 2">
            <a:extLst>
              <a:ext uri="{FF2B5EF4-FFF2-40B4-BE49-F238E27FC236}">
                <a16:creationId xmlns:a16="http://schemas.microsoft.com/office/drawing/2014/main" id="{B8C0D384-349D-5D31-6865-12939DEAE5D7}"/>
              </a:ext>
            </a:extLst>
          </p:cNvPr>
          <p:cNvGraphicFramePr>
            <a:graphicFrameLocks noGrp="1"/>
          </p:cNvGraphicFramePr>
          <p:nvPr>
            <p:ph idx="1"/>
            <p:extLst>
              <p:ext uri="{D42A27DB-BD31-4B8C-83A1-F6EECF244321}">
                <p14:modId xmlns:p14="http://schemas.microsoft.com/office/powerpoint/2010/main" val="263348697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56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271486" y="293998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5288132" y="309756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5180860" y="320335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105400" y="3059467"/>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953000" y="31486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740" y="294997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151638" y="286304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317354" y="2590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877540" y="2590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398146" y="336389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114800" y="25527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524500" y="279313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724400" y="271693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16127" y="347227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570738" y="362578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762500" y="351629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014099" y="3445644"/>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030745" y="3603223"/>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923473" y="3709014"/>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848013" y="3565123"/>
            <a:ext cx="76200" cy="76200"/>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695613" y="3654269"/>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696353" y="3455632"/>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894251" y="3368704"/>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7059967" y="3096456"/>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620153" y="3096456"/>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390813" y="3578069"/>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914813" y="2732471"/>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7267113" y="3298792"/>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67013" y="3222592"/>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6858740" y="3977935"/>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267113" y="3820356"/>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136167" y="3934656"/>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5690586" y="450208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5707232" y="4659667"/>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5599960" y="476545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5524500" y="4621567"/>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5372100" y="4710713"/>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372840" y="4512076"/>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570738" y="442514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5736454" y="415290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296640" y="415290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5075438" y="4545367"/>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4877910" y="442514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6467013" y="4370771"/>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5143500" y="4279036"/>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108359" y="4735867"/>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5812654" y="4824273"/>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5410940" y="484165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99238" y="502920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6447038" y="502920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5449040" y="5115016"/>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3671286" y="468963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3580660" y="495300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460072" y="4822054"/>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3352800" y="4898255"/>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3353540" y="469961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551438" y="461269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3391640" y="502920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3799642" y="4715523"/>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3809260" y="491785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699399" y="4880497"/>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581400" y="4800600"/>
            <a:ext cx="76200" cy="76200"/>
          </a:xfrm>
          <a:prstGeom prst="ellipse">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3475608" y="468963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80038" y="457754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3620240" y="4994058"/>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4953001" y="4107404"/>
            <a:ext cx="990045" cy="84559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7610013" y="3565123"/>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7098067" y="2738019"/>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4648201" y="2640367"/>
            <a:ext cx="990045" cy="84559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124201" y="4419601"/>
            <a:ext cx="990045" cy="84559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4267200" y="27051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4098524" y="278684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4474346" y="298326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4724400" y="3162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5739785" y="5067300"/>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6059011" y="4850537"/>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5982811" y="5234127"/>
            <a:ext cx="76200" cy="76200"/>
          </a:xfrm>
          <a:prstGeom prst="ellipse">
            <a:avLst/>
          </a:prstGeom>
          <a:solidFill>
            <a:schemeClr val="accent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4776418" y="2809412"/>
            <a:ext cx="733609" cy="51453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4495801" y="2501469"/>
            <a:ext cx="1251473" cy="111599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6383045" y="2911874"/>
            <a:ext cx="1371600" cy="133239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4524962" y="2132136"/>
            <a:ext cx="1009956" cy="369332"/>
          </a:xfrm>
          <a:prstGeom prst="rect">
            <a:avLst/>
          </a:prstGeom>
          <a:noFill/>
        </p:spPr>
        <p:txBody>
          <a:bodyPr wrap="none" rtlCol="0">
            <a:spAutoFit/>
          </a:bodyPr>
          <a:lstStyle/>
          <a:p>
            <a:r>
              <a:rPr lang="en-US" dirty="0"/>
              <a:t>Cluster 1</a:t>
            </a:r>
          </a:p>
        </p:txBody>
      </p:sp>
      <p:sp>
        <p:nvSpPr>
          <p:cNvPr id="88" name="TextBox 87"/>
          <p:cNvSpPr txBox="1"/>
          <p:nvPr/>
        </p:nvSpPr>
        <p:spPr>
          <a:xfrm>
            <a:off x="6942957" y="2318297"/>
            <a:ext cx="1009956" cy="369332"/>
          </a:xfrm>
          <a:prstGeom prst="rect">
            <a:avLst/>
          </a:prstGeom>
          <a:noFill/>
        </p:spPr>
        <p:txBody>
          <a:bodyPr wrap="none" rtlCol="0">
            <a:spAutoFit/>
          </a:bodyPr>
          <a:lstStyle/>
          <a:p>
            <a:r>
              <a:rPr lang="en-US" dirty="0"/>
              <a:t>Cluster 2</a:t>
            </a:r>
          </a:p>
        </p:txBody>
      </p:sp>
      <p:sp>
        <p:nvSpPr>
          <p:cNvPr id="89" name="TextBox 88"/>
          <p:cNvSpPr txBox="1"/>
          <p:nvPr/>
        </p:nvSpPr>
        <p:spPr>
          <a:xfrm>
            <a:off x="4878898" y="5272227"/>
            <a:ext cx="1009956" cy="369332"/>
          </a:xfrm>
          <a:prstGeom prst="rect">
            <a:avLst/>
          </a:prstGeom>
          <a:noFill/>
        </p:spPr>
        <p:txBody>
          <a:bodyPr wrap="none" rtlCol="0">
            <a:spAutoFit/>
          </a:bodyPr>
          <a:lstStyle/>
          <a:p>
            <a:r>
              <a:rPr lang="en-US" dirty="0"/>
              <a:t>Cluster 4</a:t>
            </a:r>
          </a:p>
        </p:txBody>
      </p:sp>
      <p:sp>
        <p:nvSpPr>
          <p:cNvPr id="90" name="TextBox 89"/>
          <p:cNvSpPr txBox="1"/>
          <p:nvPr/>
        </p:nvSpPr>
        <p:spPr>
          <a:xfrm>
            <a:off x="2955094" y="5272227"/>
            <a:ext cx="1009956" cy="369332"/>
          </a:xfrm>
          <a:prstGeom prst="rect">
            <a:avLst/>
          </a:prstGeom>
          <a:noFill/>
        </p:spPr>
        <p:txBody>
          <a:bodyPr wrap="none" rtlCol="0">
            <a:spAutoFit/>
          </a:bodyPr>
          <a:lstStyle/>
          <a:p>
            <a:r>
              <a:rPr lang="en-US" dirty="0"/>
              <a:t>Cluster 3</a:t>
            </a:r>
          </a:p>
        </p:txBody>
      </p:sp>
      <p:cxnSp>
        <p:nvCxnSpPr>
          <p:cNvPr id="92" name="Straight Arrow Connector 91"/>
          <p:cNvCxnSpPr/>
          <p:nvPr/>
        </p:nvCxnSpPr>
        <p:spPr>
          <a:xfrm flipV="1">
            <a:off x="3124200" y="3096456"/>
            <a:ext cx="1875038"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3124200" y="3406804"/>
            <a:ext cx="186764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124201" y="2767798"/>
            <a:ext cx="1547119"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433785" y="2411968"/>
            <a:ext cx="475002" cy="369332"/>
          </a:xfrm>
          <a:prstGeom prst="rect">
            <a:avLst/>
          </a:prstGeom>
          <a:noFill/>
        </p:spPr>
        <p:txBody>
          <a:bodyPr wrap="none" rtlCol="0">
            <a:spAutoFit/>
          </a:bodyPr>
          <a:lstStyle/>
          <a:p>
            <a:r>
              <a:rPr lang="en-US" dirty="0"/>
              <a:t>Far</a:t>
            </a:r>
          </a:p>
        </p:txBody>
      </p:sp>
      <p:sp>
        <p:nvSpPr>
          <p:cNvPr id="100" name="TextBox 99"/>
          <p:cNvSpPr txBox="1"/>
          <p:nvPr/>
        </p:nvSpPr>
        <p:spPr>
          <a:xfrm>
            <a:off x="3357240" y="2808671"/>
            <a:ext cx="639919" cy="369332"/>
          </a:xfrm>
          <a:prstGeom prst="rect">
            <a:avLst/>
          </a:prstGeom>
          <a:noFill/>
        </p:spPr>
        <p:txBody>
          <a:bodyPr wrap="none" rtlCol="0">
            <a:spAutoFit/>
          </a:bodyPr>
          <a:lstStyle/>
          <a:p>
            <a:r>
              <a:rPr lang="en-US" dirty="0"/>
              <a:t>Near</a:t>
            </a:r>
          </a:p>
        </p:txBody>
      </p:sp>
      <p:sp>
        <p:nvSpPr>
          <p:cNvPr id="101" name="TextBox 100"/>
          <p:cNvSpPr txBox="1"/>
          <p:nvPr/>
        </p:nvSpPr>
        <p:spPr>
          <a:xfrm>
            <a:off x="3332597" y="3152880"/>
            <a:ext cx="556563" cy="369332"/>
          </a:xfrm>
          <a:prstGeom prst="rect">
            <a:avLst/>
          </a:prstGeom>
          <a:noFill/>
        </p:spPr>
        <p:txBody>
          <a:bodyPr wrap="none" rtlCol="0">
            <a:spAutoFit/>
          </a:bodyPr>
          <a:lstStyle/>
          <a:p>
            <a:r>
              <a:rPr lang="en-US" dirty="0"/>
              <a:t>Mid</a:t>
            </a:r>
          </a:p>
        </p:txBody>
      </p:sp>
      <p:sp>
        <p:nvSpPr>
          <p:cNvPr id="74" name="Title 73">
            <a:extLst>
              <a:ext uri="{FF2B5EF4-FFF2-40B4-BE49-F238E27FC236}">
                <a16:creationId xmlns:a16="http://schemas.microsoft.com/office/drawing/2014/main" id="{F175CB9F-BF29-4F29-8821-C1EA2CD0F237}"/>
              </a:ext>
            </a:extLst>
          </p:cNvPr>
          <p:cNvSpPr>
            <a:spLocks noGrp="1"/>
          </p:cNvSpPr>
          <p:nvPr>
            <p:ph type="title"/>
          </p:nvPr>
        </p:nvSpPr>
        <p:spPr/>
        <p:txBody>
          <a:bodyPr/>
          <a:lstStyle/>
          <a:p>
            <a:r>
              <a:rPr lang="en-US" sz="4400" dirty="0"/>
              <a:t>Classifier Combinations: MILES</a:t>
            </a:r>
            <a:br>
              <a:rPr lang="en-US" dirty="0"/>
            </a:br>
            <a:endParaRPr lang="en-US" dirty="0"/>
          </a:p>
        </p:txBody>
      </p:sp>
      <p:sp>
        <p:nvSpPr>
          <p:cNvPr id="75" name="Date Placeholder 1">
            <a:extLst>
              <a:ext uri="{FF2B5EF4-FFF2-40B4-BE49-F238E27FC236}">
                <a16:creationId xmlns:a16="http://schemas.microsoft.com/office/drawing/2014/main" id="{9E2A124B-46AE-D388-D6BA-D05FD03AED47}"/>
              </a:ext>
            </a:extLst>
          </p:cNvPr>
          <p:cNvSpPr>
            <a:spLocks noGrp="1"/>
          </p:cNvSpPr>
          <p:nvPr>
            <p:ph type="dt" sz="half" idx="10"/>
          </p:nvPr>
        </p:nvSpPr>
        <p:spPr>
          <a:xfrm>
            <a:off x="510393" y="6356350"/>
            <a:ext cx="2743200" cy="365125"/>
          </a:xfrm>
        </p:spPr>
        <p:txBody>
          <a:bodyPr>
            <a:normAutofit/>
          </a:bodyPr>
          <a:lstStyle/>
          <a:p>
            <a:pPr>
              <a:spcAft>
                <a:spcPts val="600"/>
              </a:spcAft>
            </a:pPr>
            <a:fld id="{27E3DCB5-4375-47C1-9D4B-48DD9AC97D65}" type="datetime1">
              <a:rPr lang="en-US">
                <a:solidFill>
                  <a:schemeClr val="bg1">
                    <a:lumMod val="85000"/>
                  </a:schemeClr>
                </a:solidFill>
              </a:rPr>
              <a:pPr>
                <a:spcAft>
                  <a:spcPts val="600"/>
                </a:spcAft>
              </a:pPr>
              <a:t>9/25/2022</a:t>
            </a:fld>
            <a:endParaRPr lang="en-US" dirty="0">
              <a:solidFill>
                <a:schemeClr val="bg1">
                  <a:lumMod val="85000"/>
                </a:schemeClr>
              </a:solidFill>
            </a:endParaRPr>
          </a:p>
        </p:txBody>
      </p:sp>
      <p:sp>
        <p:nvSpPr>
          <p:cNvPr id="76" name="Footer Placeholder 2">
            <a:extLst>
              <a:ext uri="{FF2B5EF4-FFF2-40B4-BE49-F238E27FC236}">
                <a16:creationId xmlns:a16="http://schemas.microsoft.com/office/drawing/2014/main" id="{64FA9705-93DD-E61F-1EE6-D74888A10D03}"/>
              </a:ext>
            </a:extLst>
          </p:cNvPr>
          <p:cNvSpPr txBox="1">
            <a:spLocks/>
          </p:cNvSpPr>
          <p:nvPr/>
        </p:nvSpPr>
        <p:spPr>
          <a:xfrm>
            <a:off x="4064000" y="6356350"/>
            <a:ext cx="40894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dirty="0"/>
              <a:t>Data Analytics for Cybersecurity, ©2022 Janeja  All rights reserved.</a:t>
            </a:r>
          </a:p>
        </p:txBody>
      </p:sp>
      <p:sp>
        <p:nvSpPr>
          <p:cNvPr id="91" name="Slide Number Placeholder 3">
            <a:extLst>
              <a:ext uri="{FF2B5EF4-FFF2-40B4-BE49-F238E27FC236}">
                <a16:creationId xmlns:a16="http://schemas.microsoft.com/office/drawing/2014/main" id="{4C21F051-3D38-F0F2-2ACD-C55D2EEEC7AE}"/>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smtClean="0"/>
              <a:pPr>
                <a:spcAft>
                  <a:spcPts val="600"/>
                </a:spcAft>
              </a:pPr>
              <a:t>20</a:t>
            </a:fld>
            <a:endParaRPr lang="en-US" dirty="0"/>
          </a:p>
        </p:txBody>
      </p:sp>
    </p:spTree>
    <p:extLst>
      <p:ext uri="{BB962C8B-B14F-4D97-AF65-F5344CB8AC3E}">
        <p14:creationId xmlns:p14="http://schemas.microsoft.com/office/powerpoint/2010/main" val="123779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barn(inVertical)">
                                      <p:cBhvr>
                                        <p:cTn id="11" dur="500"/>
                                        <p:tgtEl>
                                          <p:spTgt spid="6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arn(inVertical)">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barn(inVertical)">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barn(inVertical)">
                                      <p:cBhvr>
                                        <p:cTn id="25" dur="500"/>
                                        <p:tgtEl>
                                          <p:spTgt spid="85"/>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barn(inVertical)">
                                      <p:cBhvr>
                                        <p:cTn id="2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73" grpId="0" animBg="1"/>
      <p:bldP spid="84" grpId="0" animBg="1"/>
      <p:bldP spid="85" grpId="0" animBg="1"/>
      <p:bldP spid="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6">
            <a:extLst>
              <a:ext uri="{FF2B5EF4-FFF2-40B4-BE49-F238E27FC236}">
                <a16:creationId xmlns:a16="http://schemas.microsoft.com/office/drawing/2014/main" id="{1BC75508-F0B6-96E1-FB57-2C88C01810CC}"/>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Data Mining methods: Pattern Mining</a:t>
            </a:r>
          </a:p>
        </p:txBody>
      </p:sp>
      <p:sp>
        <p:nvSpPr>
          <p:cNvPr id="6" name="Footer Placeholder 5">
            <a:extLst>
              <a:ext uri="{FF2B5EF4-FFF2-40B4-BE49-F238E27FC236}">
                <a16:creationId xmlns:a16="http://schemas.microsoft.com/office/drawing/2014/main" id="{DD4E68F1-8243-6174-4385-B4200AF91842}"/>
              </a:ext>
            </a:extLst>
          </p:cNvPr>
          <p:cNvSpPr>
            <a:spLocks noGrp="1"/>
          </p:cNvSpPr>
          <p:nvPr>
            <p:ph type="ftr" sz="quarter" idx="11"/>
          </p:nvPr>
        </p:nvSpPr>
        <p:spPr>
          <a:xfrm>
            <a:off x="4427680" y="6492875"/>
            <a:ext cx="4114800" cy="365125"/>
          </a:xfrm>
        </p:spPr>
        <p:txBody>
          <a:bodyPr vert="horz" lIns="91440" tIns="45720" rIns="91440" bIns="45720" rtlCol="0" anchor="ctr">
            <a:normAutofit/>
          </a:bodyPr>
          <a:lstStyle/>
          <a:p>
            <a:pPr algn="l">
              <a:spcAft>
                <a:spcPts val="600"/>
              </a:spcAft>
            </a:pPr>
            <a:r>
              <a:rPr lang="en-US" sz="1100" kern="1200" dirty="0">
                <a:solidFill>
                  <a:schemeClr val="bg1">
                    <a:lumMod val="65000"/>
                  </a:schemeClr>
                </a:solidFill>
                <a:latin typeface="+mn-lt"/>
                <a:ea typeface="+mn-ea"/>
                <a:cs typeface="+mn-cs"/>
              </a:rPr>
              <a:t>Data Analytics for Cybersecurity, ©2022 Janeja  All rights reserved.</a:t>
            </a:r>
          </a:p>
        </p:txBody>
      </p:sp>
      <p:sp>
        <p:nvSpPr>
          <p:cNvPr id="4" name="Date Placeholder 3">
            <a:extLst>
              <a:ext uri="{FF2B5EF4-FFF2-40B4-BE49-F238E27FC236}">
                <a16:creationId xmlns:a16="http://schemas.microsoft.com/office/drawing/2014/main" id="{B6B824BC-1B94-88EB-4C1C-9302F300DD66}"/>
              </a:ext>
            </a:extLst>
          </p:cNvPr>
          <p:cNvSpPr>
            <a:spLocks noGrp="1"/>
          </p:cNvSpPr>
          <p:nvPr>
            <p:ph type="dt" sz="half" idx="10"/>
          </p:nvPr>
        </p:nvSpPr>
        <p:spPr>
          <a:xfrm>
            <a:off x="39624" y="6437456"/>
            <a:ext cx="2743200" cy="365125"/>
          </a:xfrm>
        </p:spPr>
        <p:txBody>
          <a:bodyPr vert="horz" lIns="91440" tIns="45720" rIns="91440" bIns="45720" rtlCol="0" anchor="ctr">
            <a:normAutofit/>
          </a:bodyPr>
          <a:lstStyle/>
          <a:p>
            <a:pPr algn="r">
              <a:spcAft>
                <a:spcPts val="600"/>
              </a:spcAft>
            </a:pPr>
            <a:fld id="{41BD0284-4A0E-4C1F-8DD8-034E525548CE}"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0DE28D11-89A9-9981-6F3B-860A7004599B}"/>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21</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301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CB0B91-1142-5358-E56E-36B154E5F21C}"/>
              </a:ext>
            </a:extLst>
          </p:cNvPr>
          <p:cNvSpPr>
            <a:spLocks noGrp="1"/>
          </p:cNvSpPr>
          <p:nvPr>
            <p:ph type="title"/>
          </p:nvPr>
        </p:nvSpPr>
        <p:spPr>
          <a:xfrm>
            <a:off x="466722" y="586855"/>
            <a:ext cx="3201366" cy="3387497"/>
          </a:xfrm>
        </p:spPr>
        <p:txBody>
          <a:bodyPr anchor="b">
            <a:normAutofit/>
          </a:bodyPr>
          <a:lstStyle/>
          <a:p>
            <a:pPr algn="r"/>
            <a:r>
              <a:rPr lang="en-US" sz="4000" kern="1200" dirty="0">
                <a:solidFill>
                  <a:srgbClr val="FFFFFF"/>
                </a:solidFill>
                <a:latin typeface="+mj-lt"/>
                <a:ea typeface="+mj-ea"/>
                <a:cs typeface="+mj-cs"/>
              </a:rPr>
              <a:t>Data Mining methods: Pattern Mining</a:t>
            </a:r>
            <a:endParaRPr lang="en-US" sz="4000" dirty="0">
              <a:solidFill>
                <a:srgbClr val="FFFFFF"/>
              </a:solidFill>
            </a:endParaRPr>
          </a:p>
        </p:txBody>
      </p:sp>
      <p:sp>
        <p:nvSpPr>
          <p:cNvPr id="6" name="Footer Placeholder 5">
            <a:extLst>
              <a:ext uri="{FF2B5EF4-FFF2-40B4-BE49-F238E27FC236}">
                <a16:creationId xmlns:a16="http://schemas.microsoft.com/office/drawing/2014/main" id="{F02116B0-776B-A51C-036A-EA1B0861F541}"/>
              </a:ext>
            </a:extLst>
          </p:cNvPr>
          <p:cNvSpPr>
            <a:spLocks noGrp="1"/>
          </p:cNvSpPr>
          <p:nvPr>
            <p:ph type="ftr" sz="quarter" idx="3"/>
          </p:nvPr>
        </p:nvSpPr>
        <p:spPr>
          <a:xfrm>
            <a:off x="5278056" y="6474269"/>
            <a:ext cx="4114800" cy="365125"/>
          </a:xfrm>
        </p:spPr>
        <p:txBody>
          <a:bodyPr>
            <a:normAutofit/>
          </a:bodyPr>
          <a:lstStyle/>
          <a:p>
            <a:pPr algn="l">
              <a:spcAft>
                <a:spcPts val="600"/>
              </a:spcAft>
            </a:pPr>
            <a:r>
              <a:rPr lang="en-US" sz="1100" dirty="0">
                <a:solidFill>
                  <a:schemeClr val="bg1">
                    <a:lumMod val="65000"/>
                  </a:schemeClr>
                </a:solidFill>
              </a:rPr>
              <a:t>Data Analytics for Cybersecurity, ©2022 Janeja  All rights reserved.</a:t>
            </a:r>
          </a:p>
        </p:txBody>
      </p:sp>
      <p:sp>
        <p:nvSpPr>
          <p:cNvPr id="3" name="Content Placeholder 2">
            <a:extLst>
              <a:ext uri="{FF2B5EF4-FFF2-40B4-BE49-F238E27FC236}">
                <a16:creationId xmlns:a16="http://schemas.microsoft.com/office/drawing/2014/main" id="{0CB047AD-D770-2862-4122-AE61D6B85401}"/>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Pattern refers to occurrence of multiple objects in a certain combination, which could lead to discovery of an implicit interaction</a:t>
            </a:r>
          </a:p>
          <a:p>
            <a:pPr marL="0" marR="0">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 frequent pattern refers to frequently co-occurring objects</a:t>
            </a:r>
          </a:p>
          <a:p>
            <a:pPr marL="0" marR="0">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 rare pattern refers to a combination of objects not normally occurring and which could lead to identification of a possible unusual interaction between the objects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Arial" panose="020B0604020202020204" pitchFamily="34" charset="0"/>
                <a:ea typeface="Calibri" panose="020F0502020204030204" pitchFamily="34" charset="0"/>
              </a:rPr>
              <a:t>Events become relevant when they occur together in a sequence or as groups</a:t>
            </a:r>
          </a:p>
          <a:p>
            <a:r>
              <a:rPr lang="en-US" sz="1600" dirty="0">
                <a:effectLst/>
                <a:latin typeface="Arial" panose="020B0604020202020204" pitchFamily="34" charset="0"/>
                <a:ea typeface="Calibri" panose="020F0502020204030204" pitchFamily="34" charset="0"/>
              </a:rPr>
              <a:t>Some approaches deal with this as a causal problem and therefore rely on conditional probability of events to determine the occurrence</a:t>
            </a:r>
          </a:p>
          <a:p>
            <a:r>
              <a:rPr lang="en-US" sz="1600" dirty="0">
                <a:effectLst/>
                <a:latin typeface="Arial" panose="020B0604020202020204" pitchFamily="34" charset="0"/>
                <a:ea typeface="Calibri" panose="020F0502020204030204" pitchFamily="34" charset="0"/>
              </a:rPr>
              <a:t>If events are seen as itemsets in transactions, focus has been put on finding conditional relationships such that presence of A causes B with a certain probability</a:t>
            </a:r>
          </a:p>
          <a:p>
            <a:r>
              <a:rPr lang="en-US" sz="1600" dirty="0">
                <a:effectLst/>
                <a:latin typeface="Arial" panose="020B0604020202020204" pitchFamily="34" charset="0"/>
                <a:ea typeface="Calibri" panose="020F0502020204030204" pitchFamily="34" charset="0"/>
              </a:rPr>
              <a:t>There might be events where there might be no implied causal relationships between them but the relationship is based purely on co-occurrence</a:t>
            </a:r>
          </a:p>
          <a:p>
            <a:r>
              <a:rPr lang="en-US" sz="1600" dirty="0">
                <a:effectLst/>
                <a:latin typeface="Arial" panose="020B0604020202020204" pitchFamily="34" charset="0"/>
                <a:ea typeface="Calibri" panose="020F0502020204030204" pitchFamily="34" charset="0"/>
              </a:rPr>
              <a:t>For example events might have no implied or evident causal relationship but a co-occurrence relationship based on frequency of occurrence based on a certain degree of support or confidence defining the probability of one event given the other</a:t>
            </a:r>
          </a:p>
        </p:txBody>
      </p:sp>
      <p:sp>
        <p:nvSpPr>
          <p:cNvPr id="4" name="Date Placeholder 3">
            <a:extLst>
              <a:ext uri="{FF2B5EF4-FFF2-40B4-BE49-F238E27FC236}">
                <a16:creationId xmlns:a16="http://schemas.microsoft.com/office/drawing/2014/main" id="{BB893303-BCC8-D371-CF73-A5BFB99B27A5}"/>
              </a:ext>
            </a:extLst>
          </p:cNvPr>
          <p:cNvSpPr>
            <a:spLocks noGrp="1"/>
          </p:cNvSpPr>
          <p:nvPr>
            <p:ph type="dt" sz="half" idx="10"/>
          </p:nvPr>
        </p:nvSpPr>
        <p:spPr>
          <a:xfrm>
            <a:off x="8970264" y="6455664"/>
            <a:ext cx="2743200" cy="365125"/>
          </a:xfrm>
        </p:spPr>
        <p:txBody>
          <a:bodyPr>
            <a:normAutofit/>
          </a:bodyPr>
          <a:lstStyle/>
          <a:p>
            <a:pPr algn="r">
              <a:spcAft>
                <a:spcPts val="600"/>
              </a:spcAft>
            </a:pPr>
            <a:fld id="{41BD0284-4A0E-4C1F-8DD8-034E525548CE}"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F5B28BB8-CDE5-38F9-884F-A45B896DAE2A}"/>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22</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57751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F38A64F-1AB1-6B46-9084-D6DFEEB9CF41}"/>
              </a:ext>
            </a:extLst>
          </p:cNvPr>
          <p:cNvSpPr>
            <a:spLocks noGrp="1"/>
          </p:cNvSpPr>
          <p:nvPr>
            <p:ph type="title"/>
          </p:nvPr>
        </p:nvSpPr>
        <p:spPr>
          <a:xfrm>
            <a:off x="1028700" y="1967266"/>
            <a:ext cx="2628900" cy="2547257"/>
          </a:xfrm>
          <a:noFill/>
        </p:spPr>
        <p:txBody>
          <a:bodyPr anchor="ctr">
            <a:normAutofit/>
          </a:bodyPr>
          <a:lstStyle/>
          <a:p>
            <a:pPr algn="ctr"/>
            <a:r>
              <a:rPr lang="en-US" sz="2800" dirty="0">
                <a:solidFill>
                  <a:srgbClr val="FFFFFF"/>
                </a:solidFill>
                <a:effectLst/>
                <a:latin typeface="Arial" panose="020B0604020202020204" pitchFamily="34" charset="0"/>
                <a:ea typeface="Calibri" panose="020F0502020204030204" pitchFamily="34" charset="0"/>
              </a:rPr>
              <a:t>Categorization of the various pattern mining approaches </a:t>
            </a:r>
            <a:endParaRPr lang="en-US" sz="2800" dirty="0">
              <a:solidFill>
                <a:srgbClr val="FFFFFF"/>
              </a:solidFill>
            </a:endParaRPr>
          </a:p>
        </p:txBody>
      </p:sp>
      <p:pic>
        <p:nvPicPr>
          <p:cNvPr id="6" name="Picture 5">
            <a:extLst>
              <a:ext uri="{FF2B5EF4-FFF2-40B4-BE49-F238E27FC236}">
                <a16:creationId xmlns:a16="http://schemas.microsoft.com/office/drawing/2014/main" id="{F9217161-CE89-6EFD-1BBD-D35DE0CA85B5}"/>
              </a:ext>
            </a:extLst>
          </p:cNvPr>
          <p:cNvPicPr>
            <a:picLocks noChangeAspect="1"/>
          </p:cNvPicPr>
          <p:nvPr/>
        </p:nvPicPr>
        <p:blipFill>
          <a:blip r:embed="rId2"/>
          <a:stretch>
            <a:fillRect/>
          </a:stretch>
        </p:blipFill>
        <p:spPr>
          <a:xfrm>
            <a:off x="3796496" y="189184"/>
            <a:ext cx="8702685" cy="6548771"/>
          </a:xfrm>
          <a:prstGeom prst="rect">
            <a:avLst/>
          </a:prstGeom>
        </p:spPr>
      </p:pic>
      <p:sp>
        <p:nvSpPr>
          <p:cNvPr id="7" name="Date Placeholder 1">
            <a:extLst>
              <a:ext uri="{FF2B5EF4-FFF2-40B4-BE49-F238E27FC236}">
                <a16:creationId xmlns:a16="http://schemas.microsoft.com/office/drawing/2014/main" id="{52181FF3-4E7D-5F92-5C23-99502F193FEB}"/>
              </a:ext>
            </a:extLst>
          </p:cNvPr>
          <p:cNvSpPr>
            <a:spLocks noGrp="1"/>
          </p:cNvSpPr>
          <p:nvPr>
            <p:ph type="dt" sz="half" idx="10"/>
          </p:nvPr>
        </p:nvSpPr>
        <p:spPr>
          <a:xfrm>
            <a:off x="497693" y="6569452"/>
            <a:ext cx="2743200" cy="365125"/>
          </a:xfrm>
        </p:spPr>
        <p:txBody>
          <a:bodyPr>
            <a:normAutofit/>
          </a:bodyPr>
          <a:lstStyle/>
          <a:p>
            <a:pPr>
              <a:spcAft>
                <a:spcPts val="600"/>
              </a:spcAft>
            </a:pPr>
            <a:fld id="{27E3DCB5-4375-47C1-9D4B-48DD9AC97D65}" type="datetime1">
              <a:rPr lang="en-US">
                <a:solidFill>
                  <a:schemeClr val="bg1">
                    <a:lumMod val="65000"/>
                  </a:schemeClr>
                </a:solidFill>
              </a:rPr>
              <a:pPr>
                <a:spcAft>
                  <a:spcPts val="600"/>
                </a:spcAft>
              </a:pPr>
              <a:t>9/25/2022</a:t>
            </a:fld>
            <a:endParaRPr lang="en-US" dirty="0">
              <a:solidFill>
                <a:schemeClr val="bg1">
                  <a:lumMod val="65000"/>
                </a:schemeClr>
              </a:solidFill>
            </a:endParaRPr>
          </a:p>
        </p:txBody>
      </p:sp>
      <p:sp>
        <p:nvSpPr>
          <p:cNvPr id="8" name="Footer Placeholder 2">
            <a:extLst>
              <a:ext uri="{FF2B5EF4-FFF2-40B4-BE49-F238E27FC236}">
                <a16:creationId xmlns:a16="http://schemas.microsoft.com/office/drawing/2014/main" id="{1EF42322-E734-C241-7A2A-7563F45D6E5E}"/>
              </a:ext>
            </a:extLst>
          </p:cNvPr>
          <p:cNvSpPr txBox="1">
            <a:spLocks/>
          </p:cNvSpPr>
          <p:nvPr/>
        </p:nvSpPr>
        <p:spPr>
          <a:xfrm>
            <a:off x="4051300" y="6569452"/>
            <a:ext cx="40894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dirty="0">
                <a:solidFill>
                  <a:schemeClr val="bg1">
                    <a:lumMod val="65000"/>
                  </a:schemeClr>
                </a:solidFill>
              </a:rPr>
              <a:t>Data Analytics for Cybersecurity, ©2022 Janeja  All rights reserved.</a:t>
            </a:r>
          </a:p>
        </p:txBody>
      </p:sp>
      <p:sp>
        <p:nvSpPr>
          <p:cNvPr id="9" name="Slide Number Placeholder 3">
            <a:extLst>
              <a:ext uri="{FF2B5EF4-FFF2-40B4-BE49-F238E27FC236}">
                <a16:creationId xmlns:a16="http://schemas.microsoft.com/office/drawing/2014/main" id="{C2CE3B68-98AD-9B10-3819-CCE58F07DE6B}"/>
              </a:ext>
            </a:extLst>
          </p:cNvPr>
          <p:cNvSpPr>
            <a:spLocks noGrp="1"/>
          </p:cNvSpPr>
          <p:nvPr>
            <p:ph type="sldNum" sz="quarter" idx="12"/>
          </p:nvPr>
        </p:nvSpPr>
        <p:spPr>
          <a:xfrm>
            <a:off x="8597900" y="6569452"/>
            <a:ext cx="2743200" cy="365125"/>
          </a:xfrm>
        </p:spPr>
        <p:txBody>
          <a:bodyPr>
            <a:normAutofit/>
          </a:bodyPr>
          <a:lstStyle/>
          <a:p>
            <a:pPr>
              <a:spcAft>
                <a:spcPts val="600"/>
              </a:spcAft>
            </a:pPr>
            <a:fld id="{50959DF8-9FE2-48CA-BFAA-9B8F46F0702B}" type="slidenum">
              <a:rPr lang="en-US" smtClean="0">
                <a:solidFill>
                  <a:schemeClr val="bg1">
                    <a:lumMod val="65000"/>
                  </a:schemeClr>
                </a:solidFill>
              </a:rPr>
              <a:pPr>
                <a:spcAft>
                  <a:spcPts val="600"/>
                </a:spcAft>
              </a:pPr>
              <a:t>23</a:t>
            </a:fld>
            <a:endParaRPr lang="en-US" dirty="0">
              <a:solidFill>
                <a:schemeClr val="bg1">
                  <a:lumMod val="65000"/>
                </a:schemeClr>
              </a:solidFill>
            </a:endParaRPr>
          </a:p>
        </p:txBody>
      </p:sp>
    </p:spTree>
    <p:extLst>
      <p:ext uri="{BB962C8B-B14F-4D97-AF65-F5344CB8AC3E}">
        <p14:creationId xmlns:p14="http://schemas.microsoft.com/office/powerpoint/2010/main" val="183895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4034400D-E215-1DD0-4743-B3B65468E67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Frequent Pattern Mining: Apriori </a:t>
            </a:r>
          </a:p>
        </p:txBody>
      </p:sp>
      <p:sp>
        <p:nvSpPr>
          <p:cNvPr id="4" name="Footer Placeholder 3">
            <a:extLst>
              <a:ext uri="{FF2B5EF4-FFF2-40B4-BE49-F238E27FC236}">
                <a16:creationId xmlns:a16="http://schemas.microsoft.com/office/drawing/2014/main" id="{37A5EB1D-73A8-30E7-98C8-77FB9EFF40C3}"/>
              </a:ext>
            </a:extLst>
          </p:cNvPr>
          <p:cNvSpPr>
            <a:spLocks noGrp="1"/>
          </p:cNvSpPr>
          <p:nvPr>
            <p:ph type="ftr" sz="quarter" idx="3"/>
          </p:nvPr>
        </p:nvSpPr>
        <p:spPr>
          <a:xfrm>
            <a:off x="4714482" y="6344201"/>
            <a:ext cx="4114800" cy="365125"/>
          </a:xfrm>
        </p:spPr>
        <p:txBody>
          <a:bodyPr>
            <a:normAutofit/>
          </a:bodyPr>
          <a:lstStyle/>
          <a:p>
            <a:pPr algn="l">
              <a:spcAft>
                <a:spcPts val="600"/>
              </a:spcAft>
            </a:pPr>
            <a:r>
              <a:rPr lang="en-US" sz="1100" dirty="0">
                <a:solidFill>
                  <a:schemeClr val="bg1">
                    <a:lumMod val="65000"/>
                  </a:schemeClr>
                </a:solidFill>
              </a:rPr>
              <a:t>Data Analytics for Cybersecurity, ©2022 Janeja  All rights reserved.</a:t>
            </a:r>
          </a:p>
        </p:txBody>
      </p:sp>
      <p:sp>
        <p:nvSpPr>
          <p:cNvPr id="25" name="Content Placeholder 6">
            <a:extLst>
              <a:ext uri="{FF2B5EF4-FFF2-40B4-BE49-F238E27FC236}">
                <a16:creationId xmlns:a16="http://schemas.microsoft.com/office/drawing/2014/main" id="{22AB7C34-4954-A3D0-5CCB-D04780890665}"/>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The Apriori algorithm is based on finding frequent itemsets and then discovering and quantifying the association rules</a:t>
            </a:r>
          </a:p>
          <a:p>
            <a:pPr marL="0" marR="0">
              <a:spcBef>
                <a:spcPts val="0"/>
              </a:spcBef>
              <a:spcAft>
                <a:spcPts val="600"/>
              </a:spcAft>
              <a:tabLst>
                <a:tab pos="2743200" algn="ctr"/>
                <a:tab pos="5486400" algn="r"/>
                <a:tab pos="457200" algn="l"/>
              </a:tabLst>
            </a:pPr>
            <a:r>
              <a:rPr lang="en-US" sz="1400" dirty="0">
                <a:latin typeface="Arial" panose="020B0604020202020204" pitchFamily="34" charset="0"/>
                <a:ea typeface="Times New Roman" panose="02020603050405020304" pitchFamily="18" charset="0"/>
              </a:rPr>
              <a:t>It </a:t>
            </a:r>
            <a:r>
              <a:rPr lang="en-US" sz="1400" dirty="0">
                <a:effectLst/>
                <a:latin typeface="Arial" panose="020B0604020202020204" pitchFamily="34" charset="0"/>
                <a:ea typeface="Times New Roman" panose="02020603050405020304" pitchFamily="18" charset="0"/>
              </a:rPr>
              <a:t>provides efficient mechanism of discovering frequent item sets</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A subset of a frequent itemset must also be a frequent itemset i.e., if </a:t>
            </a:r>
            <a:r>
              <a:rPr lang="en-US" sz="1400" i="1" dirty="0">
                <a:effectLst/>
                <a:latin typeface="Arial" panose="020B0604020202020204" pitchFamily="34" charset="0"/>
                <a:ea typeface="Times New Roman" panose="02020603050405020304" pitchFamily="18" charset="0"/>
              </a:rPr>
              <a:t>{IP1, high}</a:t>
            </a:r>
            <a:r>
              <a:rPr lang="en-US" sz="1400" dirty="0">
                <a:effectLst/>
                <a:latin typeface="Arial" panose="020B0604020202020204" pitchFamily="34" charset="0"/>
                <a:ea typeface="Times New Roman" panose="02020603050405020304" pitchFamily="18" charset="0"/>
              </a:rPr>
              <a:t> is a frequent itemset, both </a:t>
            </a:r>
            <a:r>
              <a:rPr lang="en-US" sz="1400" i="1" dirty="0">
                <a:effectLst/>
                <a:latin typeface="Arial" panose="020B0604020202020204" pitchFamily="34" charset="0"/>
                <a:ea typeface="Times New Roman" panose="02020603050405020304" pitchFamily="18" charset="0"/>
              </a:rPr>
              <a:t>{IP1}</a:t>
            </a:r>
            <a:r>
              <a:rPr lang="en-US" sz="1400" dirty="0">
                <a:effectLst/>
                <a:latin typeface="Arial" panose="020B0604020202020204" pitchFamily="34" charset="0"/>
                <a:ea typeface="Times New Roman" panose="02020603050405020304" pitchFamily="18" charset="0"/>
              </a:rPr>
              <a:t> and </a:t>
            </a:r>
            <a:r>
              <a:rPr lang="en-US" sz="1400" i="1" dirty="0">
                <a:effectLst/>
                <a:latin typeface="Arial" panose="020B0604020202020204" pitchFamily="34" charset="0"/>
                <a:ea typeface="Times New Roman" panose="02020603050405020304" pitchFamily="18" charset="0"/>
              </a:rPr>
              <a:t>{high}</a:t>
            </a:r>
            <a:r>
              <a:rPr lang="en-US" sz="1400" dirty="0">
                <a:effectLst/>
                <a:latin typeface="Arial" panose="020B0604020202020204" pitchFamily="34" charset="0"/>
                <a:ea typeface="Times New Roman" panose="02020603050405020304" pitchFamily="18" charset="0"/>
              </a:rPr>
              <a:t> should be a frequent itemset</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It iteratively finds frequent itemsets with cardinality from 1 to k (k-itemset). It uses the frequent itemsets to generate association rules</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The apriori generates the candidate itemsets by joining the itemsets with large support from the previous pass and deleting the subsets, which have small support from the previous pass</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By only considering the itemsets with large support, the number of candidate itemsets is significantly reduced. In the first pass itemsets with only one item are counted</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The itemsets with higher support are used to generate the candidate sets of the second pass</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Once the candidate itemsets are found, their supports are calculated to discover the items sets of size two with large support and so on</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This process terminates when no new itemsets are found with large support</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Here min support is predetermined as a user defined threshold </a:t>
            </a:r>
          </a:p>
          <a:p>
            <a:pPr marL="0" marR="0">
              <a:spcBef>
                <a:spcPts val="0"/>
              </a:spcBef>
              <a:spcAft>
                <a:spcPts val="600"/>
              </a:spcAft>
              <a:tabLst>
                <a:tab pos="2743200" algn="ctr"/>
                <a:tab pos="5486400" algn="r"/>
                <a:tab pos="457200" algn="l"/>
              </a:tabLst>
            </a:pPr>
            <a:r>
              <a:rPr lang="en-US" sz="1400" dirty="0">
                <a:effectLst/>
                <a:latin typeface="Arial" panose="020B0604020202020204" pitchFamily="34" charset="0"/>
                <a:ea typeface="Times New Roman" panose="02020603050405020304" pitchFamily="18" charset="0"/>
              </a:rPr>
              <a:t>A confidence threshold is predetermined by the user</a:t>
            </a:r>
            <a:endParaRPr lang="en-US" sz="1400" dirty="0"/>
          </a:p>
        </p:txBody>
      </p:sp>
      <p:sp>
        <p:nvSpPr>
          <p:cNvPr id="3" name="Date Placeholder 2">
            <a:extLst>
              <a:ext uri="{FF2B5EF4-FFF2-40B4-BE49-F238E27FC236}">
                <a16:creationId xmlns:a16="http://schemas.microsoft.com/office/drawing/2014/main" id="{2091E29E-C6F5-A09E-D7BF-28B19C3E69C6}"/>
              </a:ext>
            </a:extLst>
          </p:cNvPr>
          <p:cNvSpPr>
            <a:spLocks noGrp="1"/>
          </p:cNvSpPr>
          <p:nvPr>
            <p:ph type="dt" sz="half" idx="10"/>
          </p:nvPr>
        </p:nvSpPr>
        <p:spPr>
          <a:xfrm>
            <a:off x="8970264" y="6455664"/>
            <a:ext cx="2743200" cy="365125"/>
          </a:xfrm>
        </p:spPr>
        <p:txBody>
          <a:bodyPr>
            <a:normAutofit/>
          </a:bodyPr>
          <a:lstStyle/>
          <a:p>
            <a:pPr algn="r">
              <a:spcAft>
                <a:spcPts val="600"/>
              </a:spcAft>
            </a:pPr>
            <a:fld id="{FD8B894F-4D15-41A3-AE0E-D53B5FFCA23C}"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9F45EA90-77D7-B672-DB78-D4BD5691C2C4}"/>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24</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62581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6407766" y="914400"/>
            <a:ext cx="4342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9051785" y="914400"/>
            <a:ext cx="4342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10804384" y="1678661"/>
            <a:ext cx="0" cy="480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11136949" y="4953000"/>
            <a:ext cx="0" cy="410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9604645" y="5785202"/>
            <a:ext cx="3162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3" name="Picture 32"/>
          <p:cNvPicPr>
            <a:picLocks noChangeAspect="1"/>
          </p:cNvPicPr>
          <p:nvPr/>
        </p:nvPicPr>
        <p:blipFill>
          <a:blip r:embed="rId3"/>
          <a:stretch>
            <a:fillRect/>
          </a:stretch>
        </p:blipFill>
        <p:spPr>
          <a:xfrm>
            <a:off x="3379923" y="76201"/>
            <a:ext cx="3075129" cy="2537143"/>
          </a:xfrm>
          <a:prstGeom prst="rect">
            <a:avLst/>
          </a:prstGeom>
        </p:spPr>
      </p:pic>
      <p:pic>
        <p:nvPicPr>
          <p:cNvPr id="35" name="Picture 34"/>
          <p:cNvPicPr>
            <a:picLocks noChangeAspect="1"/>
          </p:cNvPicPr>
          <p:nvPr/>
        </p:nvPicPr>
        <p:blipFill>
          <a:blip r:embed="rId4"/>
          <a:stretch>
            <a:fillRect/>
          </a:stretch>
        </p:blipFill>
        <p:spPr>
          <a:xfrm>
            <a:off x="9756700" y="0"/>
            <a:ext cx="2058557" cy="1699886"/>
          </a:xfrm>
          <a:prstGeom prst="rect">
            <a:avLst/>
          </a:prstGeom>
        </p:spPr>
      </p:pic>
      <p:pic>
        <p:nvPicPr>
          <p:cNvPr id="37" name="Picture 36"/>
          <p:cNvPicPr>
            <a:picLocks noChangeAspect="1"/>
          </p:cNvPicPr>
          <p:nvPr/>
        </p:nvPicPr>
        <p:blipFill>
          <a:blip r:embed="rId5"/>
          <a:stretch>
            <a:fillRect/>
          </a:stretch>
        </p:blipFill>
        <p:spPr>
          <a:xfrm>
            <a:off x="3379923" y="5158045"/>
            <a:ext cx="6247089" cy="1187915"/>
          </a:xfrm>
          <a:prstGeom prst="rect">
            <a:avLst/>
          </a:prstGeom>
        </p:spPr>
      </p:pic>
      <p:pic>
        <p:nvPicPr>
          <p:cNvPr id="2" name="Picture 1"/>
          <p:cNvPicPr>
            <a:picLocks noChangeAspect="1"/>
          </p:cNvPicPr>
          <p:nvPr/>
        </p:nvPicPr>
        <p:blipFill>
          <a:blip r:embed="rId6"/>
          <a:stretch>
            <a:fillRect/>
          </a:stretch>
        </p:blipFill>
        <p:spPr>
          <a:xfrm>
            <a:off x="10107670" y="5398050"/>
            <a:ext cx="2058557" cy="862629"/>
          </a:xfrm>
          <a:prstGeom prst="rect">
            <a:avLst/>
          </a:prstGeom>
        </p:spPr>
      </p:pic>
      <p:grpSp>
        <p:nvGrpSpPr>
          <p:cNvPr id="3" name="Group 4">
            <a:extLst>
              <a:ext uri="{FF2B5EF4-FFF2-40B4-BE49-F238E27FC236}">
                <a16:creationId xmlns:a16="http://schemas.microsoft.com/office/drawing/2014/main" id="{037A4CA8-4E98-48D3-8D91-1CE35E391DB3}"/>
              </a:ext>
            </a:extLst>
          </p:cNvPr>
          <p:cNvGrpSpPr>
            <a:grpSpLocks noChangeAspect="1"/>
          </p:cNvGrpSpPr>
          <p:nvPr/>
        </p:nvGrpSpPr>
        <p:grpSpPr bwMode="auto">
          <a:xfrm>
            <a:off x="6884848" y="76201"/>
            <a:ext cx="2071687" cy="2270125"/>
            <a:chOff x="2235" y="48"/>
            <a:chExt cx="1305" cy="1430"/>
          </a:xfrm>
        </p:grpSpPr>
        <p:sp>
          <p:nvSpPr>
            <p:cNvPr id="4" name="AutoShape 3">
              <a:extLst>
                <a:ext uri="{FF2B5EF4-FFF2-40B4-BE49-F238E27FC236}">
                  <a16:creationId xmlns:a16="http://schemas.microsoft.com/office/drawing/2014/main" id="{0D544EDD-AADA-4126-9382-159C96025922}"/>
                </a:ext>
              </a:extLst>
            </p:cNvPr>
            <p:cNvSpPr>
              <a:spLocks noChangeAspect="1" noChangeArrowheads="1" noTextEdit="1"/>
            </p:cNvSpPr>
            <p:nvPr/>
          </p:nvSpPr>
          <p:spPr bwMode="auto">
            <a:xfrm>
              <a:off x="2235" y="48"/>
              <a:ext cx="1297"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5">
              <a:extLst>
                <a:ext uri="{FF2B5EF4-FFF2-40B4-BE49-F238E27FC236}">
                  <a16:creationId xmlns:a16="http://schemas.microsoft.com/office/drawing/2014/main" id="{49457264-96A9-4EC5-B172-46966A5D0F4E}"/>
                </a:ext>
              </a:extLst>
            </p:cNvPr>
            <p:cNvSpPr>
              <a:spLocks noChangeArrowheads="1"/>
            </p:cNvSpPr>
            <p:nvPr/>
          </p:nvSpPr>
          <p:spPr bwMode="auto">
            <a:xfrm>
              <a:off x="2235" y="225"/>
              <a:ext cx="1297" cy="18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6">
              <a:extLst>
                <a:ext uri="{FF2B5EF4-FFF2-40B4-BE49-F238E27FC236}">
                  <a16:creationId xmlns:a16="http://schemas.microsoft.com/office/drawing/2014/main" id="{7ECF6966-5BD8-4BBA-9313-993E46EA4606}"/>
                </a:ext>
              </a:extLst>
            </p:cNvPr>
            <p:cNvSpPr>
              <a:spLocks noChangeArrowheads="1"/>
            </p:cNvSpPr>
            <p:nvPr/>
          </p:nvSpPr>
          <p:spPr bwMode="auto">
            <a:xfrm>
              <a:off x="2235" y="578"/>
              <a:ext cx="1297" cy="53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7">
              <a:extLst>
                <a:ext uri="{FF2B5EF4-FFF2-40B4-BE49-F238E27FC236}">
                  <a16:creationId xmlns:a16="http://schemas.microsoft.com/office/drawing/2014/main" id="{EB4E0AB2-426C-464C-9486-D331DB60FC68}"/>
                </a:ext>
              </a:extLst>
            </p:cNvPr>
            <p:cNvSpPr>
              <a:spLocks noChangeArrowheads="1"/>
            </p:cNvSpPr>
            <p:nvPr/>
          </p:nvSpPr>
          <p:spPr bwMode="auto">
            <a:xfrm>
              <a:off x="2235" y="1285"/>
              <a:ext cx="1297" cy="18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8">
              <a:extLst>
                <a:ext uri="{FF2B5EF4-FFF2-40B4-BE49-F238E27FC236}">
                  <a16:creationId xmlns:a16="http://schemas.microsoft.com/office/drawing/2014/main" id="{D4B62C76-49AB-46B7-99A6-ACF9471D6074}"/>
                </a:ext>
              </a:extLst>
            </p:cNvPr>
            <p:cNvSpPr>
              <a:spLocks noChangeArrowheads="1"/>
            </p:cNvSpPr>
            <p:nvPr/>
          </p:nvSpPr>
          <p:spPr bwMode="auto">
            <a:xfrm>
              <a:off x="2267" y="72"/>
              <a:ext cx="101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dirty="0">
                  <a:solidFill>
                    <a:srgbClr val="000000"/>
                  </a:solidFill>
                </a:rPr>
                <a:t>Candidate set 1</a:t>
              </a:r>
              <a:endParaRPr lang="en-US" altLang="en-US" dirty="0"/>
            </a:p>
          </p:txBody>
        </p:sp>
        <p:sp>
          <p:nvSpPr>
            <p:cNvPr id="14" name="Rectangle 9">
              <a:extLst>
                <a:ext uri="{FF2B5EF4-FFF2-40B4-BE49-F238E27FC236}">
                  <a16:creationId xmlns:a16="http://schemas.microsoft.com/office/drawing/2014/main" id="{5FFA154E-6EBC-4831-8EB8-7E0994C5D200}"/>
                </a:ext>
              </a:extLst>
            </p:cNvPr>
            <p:cNvSpPr>
              <a:spLocks noChangeArrowheads="1"/>
            </p:cNvSpPr>
            <p:nvPr/>
          </p:nvSpPr>
          <p:spPr bwMode="auto">
            <a:xfrm>
              <a:off x="2267" y="249"/>
              <a:ext cx="2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IP1</a:t>
              </a:r>
              <a:endParaRPr lang="en-US" altLang="en-US" dirty="0"/>
            </a:p>
          </p:txBody>
        </p:sp>
        <p:sp>
          <p:nvSpPr>
            <p:cNvPr id="15" name="Rectangle 10">
              <a:extLst>
                <a:ext uri="{FF2B5EF4-FFF2-40B4-BE49-F238E27FC236}">
                  <a16:creationId xmlns:a16="http://schemas.microsoft.com/office/drawing/2014/main" id="{E97F76E6-33EC-4801-8CCB-D016CEDC1361}"/>
                </a:ext>
              </a:extLst>
            </p:cNvPr>
            <p:cNvSpPr>
              <a:spLocks noChangeArrowheads="1"/>
            </p:cNvSpPr>
            <p:nvPr/>
          </p:nvSpPr>
          <p:spPr bwMode="auto">
            <a:xfrm>
              <a:off x="3427" y="249"/>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3</a:t>
              </a:r>
              <a:endParaRPr lang="en-US" altLang="en-US" dirty="0"/>
            </a:p>
          </p:txBody>
        </p:sp>
        <p:sp>
          <p:nvSpPr>
            <p:cNvPr id="16" name="Rectangle 11">
              <a:extLst>
                <a:ext uri="{FF2B5EF4-FFF2-40B4-BE49-F238E27FC236}">
                  <a16:creationId xmlns:a16="http://schemas.microsoft.com/office/drawing/2014/main" id="{78F9676B-936C-4B36-8724-58753160E4BE}"/>
                </a:ext>
              </a:extLst>
            </p:cNvPr>
            <p:cNvSpPr>
              <a:spLocks noChangeArrowheads="1"/>
            </p:cNvSpPr>
            <p:nvPr/>
          </p:nvSpPr>
          <p:spPr bwMode="auto">
            <a:xfrm>
              <a:off x="2267" y="426"/>
              <a:ext cx="2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IP2</a:t>
              </a:r>
              <a:endParaRPr lang="en-US" altLang="en-US" dirty="0"/>
            </a:p>
          </p:txBody>
        </p:sp>
        <p:sp>
          <p:nvSpPr>
            <p:cNvPr id="17" name="Rectangle 12">
              <a:extLst>
                <a:ext uri="{FF2B5EF4-FFF2-40B4-BE49-F238E27FC236}">
                  <a16:creationId xmlns:a16="http://schemas.microsoft.com/office/drawing/2014/main" id="{0D15C546-F4BA-404D-B948-6AE6902C784D}"/>
                </a:ext>
              </a:extLst>
            </p:cNvPr>
            <p:cNvSpPr>
              <a:spLocks noChangeArrowheads="1"/>
            </p:cNvSpPr>
            <p:nvPr/>
          </p:nvSpPr>
          <p:spPr bwMode="auto">
            <a:xfrm>
              <a:off x="3427" y="426"/>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1</a:t>
              </a:r>
              <a:endParaRPr lang="en-US" altLang="en-US" dirty="0"/>
            </a:p>
          </p:txBody>
        </p:sp>
        <p:sp>
          <p:nvSpPr>
            <p:cNvPr id="18" name="Rectangle 13">
              <a:extLst>
                <a:ext uri="{FF2B5EF4-FFF2-40B4-BE49-F238E27FC236}">
                  <a16:creationId xmlns:a16="http://schemas.microsoft.com/office/drawing/2014/main" id="{DF8B0773-176D-4705-9B92-EB276B3B1CD7}"/>
                </a:ext>
              </a:extLst>
            </p:cNvPr>
            <p:cNvSpPr>
              <a:spLocks noChangeArrowheads="1"/>
            </p:cNvSpPr>
            <p:nvPr/>
          </p:nvSpPr>
          <p:spPr bwMode="auto">
            <a:xfrm>
              <a:off x="2267" y="602"/>
              <a:ext cx="2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IP4</a:t>
              </a:r>
              <a:endParaRPr lang="en-US" altLang="en-US" dirty="0"/>
            </a:p>
          </p:txBody>
        </p:sp>
        <p:sp>
          <p:nvSpPr>
            <p:cNvPr id="19" name="Rectangle 14">
              <a:extLst>
                <a:ext uri="{FF2B5EF4-FFF2-40B4-BE49-F238E27FC236}">
                  <a16:creationId xmlns:a16="http://schemas.microsoft.com/office/drawing/2014/main" id="{6D920AC2-B588-401E-AAE2-D69E6BE8B9DA}"/>
                </a:ext>
              </a:extLst>
            </p:cNvPr>
            <p:cNvSpPr>
              <a:spLocks noChangeArrowheads="1"/>
            </p:cNvSpPr>
            <p:nvPr/>
          </p:nvSpPr>
          <p:spPr bwMode="auto">
            <a:xfrm>
              <a:off x="3427" y="602"/>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2</a:t>
              </a:r>
              <a:endParaRPr lang="en-US" altLang="en-US" dirty="0"/>
            </a:p>
          </p:txBody>
        </p:sp>
        <p:sp>
          <p:nvSpPr>
            <p:cNvPr id="20" name="Rectangle 15">
              <a:extLst>
                <a:ext uri="{FF2B5EF4-FFF2-40B4-BE49-F238E27FC236}">
                  <a16:creationId xmlns:a16="http://schemas.microsoft.com/office/drawing/2014/main" id="{5F1475ED-EEAB-4F89-9F77-840FD5A89F21}"/>
                </a:ext>
              </a:extLst>
            </p:cNvPr>
            <p:cNvSpPr>
              <a:spLocks noChangeArrowheads="1"/>
            </p:cNvSpPr>
            <p:nvPr/>
          </p:nvSpPr>
          <p:spPr bwMode="auto">
            <a:xfrm>
              <a:off x="2267" y="779"/>
              <a:ext cx="2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IP6</a:t>
              </a:r>
              <a:endParaRPr lang="en-US" altLang="en-US" dirty="0"/>
            </a:p>
          </p:txBody>
        </p:sp>
        <p:sp>
          <p:nvSpPr>
            <p:cNvPr id="21" name="Rectangle 16">
              <a:extLst>
                <a:ext uri="{FF2B5EF4-FFF2-40B4-BE49-F238E27FC236}">
                  <a16:creationId xmlns:a16="http://schemas.microsoft.com/office/drawing/2014/main" id="{4C97FBA9-1FCF-4249-8BDA-7622857C259D}"/>
                </a:ext>
              </a:extLst>
            </p:cNvPr>
            <p:cNvSpPr>
              <a:spLocks noChangeArrowheads="1"/>
            </p:cNvSpPr>
            <p:nvPr/>
          </p:nvSpPr>
          <p:spPr bwMode="auto">
            <a:xfrm>
              <a:off x="3427" y="779"/>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2</a:t>
              </a:r>
              <a:endParaRPr lang="en-US" altLang="en-US" dirty="0"/>
            </a:p>
          </p:txBody>
        </p:sp>
        <p:sp>
          <p:nvSpPr>
            <p:cNvPr id="22" name="Rectangle 17">
              <a:extLst>
                <a:ext uri="{FF2B5EF4-FFF2-40B4-BE49-F238E27FC236}">
                  <a16:creationId xmlns:a16="http://schemas.microsoft.com/office/drawing/2014/main" id="{6ADEDAF7-E84A-459D-BC82-6769DED4CCA4}"/>
                </a:ext>
              </a:extLst>
            </p:cNvPr>
            <p:cNvSpPr>
              <a:spLocks noChangeArrowheads="1"/>
            </p:cNvSpPr>
            <p:nvPr/>
          </p:nvSpPr>
          <p:spPr bwMode="auto">
            <a:xfrm>
              <a:off x="2267" y="956"/>
              <a:ext cx="2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high</a:t>
              </a:r>
              <a:endParaRPr lang="en-US" altLang="en-US" dirty="0"/>
            </a:p>
          </p:txBody>
        </p:sp>
        <p:sp>
          <p:nvSpPr>
            <p:cNvPr id="23" name="Rectangle 18">
              <a:extLst>
                <a:ext uri="{FF2B5EF4-FFF2-40B4-BE49-F238E27FC236}">
                  <a16:creationId xmlns:a16="http://schemas.microsoft.com/office/drawing/2014/main" id="{E445D182-A960-4E17-BAEB-41D5D8F9E188}"/>
                </a:ext>
              </a:extLst>
            </p:cNvPr>
            <p:cNvSpPr>
              <a:spLocks noChangeArrowheads="1"/>
            </p:cNvSpPr>
            <p:nvPr/>
          </p:nvSpPr>
          <p:spPr bwMode="auto">
            <a:xfrm>
              <a:off x="3427" y="956"/>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5</a:t>
              </a:r>
              <a:endParaRPr lang="en-US" altLang="en-US" dirty="0"/>
            </a:p>
          </p:txBody>
        </p:sp>
        <p:sp>
          <p:nvSpPr>
            <p:cNvPr id="24" name="Rectangle 19">
              <a:extLst>
                <a:ext uri="{FF2B5EF4-FFF2-40B4-BE49-F238E27FC236}">
                  <a16:creationId xmlns:a16="http://schemas.microsoft.com/office/drawing/2014/main" id="{5CA72D31-11AA-4119-BB0F-F1B0974B7C69}"/>
                </a:ext>
              </a:extLst>
            </p:cNvPr>
            <p:cNvSpPr>
              <a:spLocks noChangeArrowheads="1"/>
            </p:cNvSpPr>
            <p:nvPr/>
          </p:nvSpPr>
          <p:spPr bwMode="auto">
            <a:xfrm>
              <a:off x="2267" y="1133"/>
              <a:ext cx="26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med</a:t>
              </a:r>
              <a:endParaRPr lang="en-US" altLang="en-US" dirty="0"/>
            </a:p>
          </p:txBody>
        </p:sp>
        <p:sp>
          <p:nvSpPr>
            <p:cNvPr id="25" name="Rectangle 20">
              <a:extLst>
                <a:ext uri="{FF2B5EF4-FFF2-40B4-BE49-F238E27FC236}">
                  <a16:creationId xmlns:a16="http://schemas.microsoft.com/office/drawing/2014/main" id="{650B8312-0F39-4B78-8096-B76E59630BAE}"/>
                </a:ext>
              </a:extLst>
            </p:cNvPr>
            <p:cNvSpPr>
              <a:spLocks noChangeArrowheads="1"/>
            </p:cNvSpPr>
            <p:nvPr/>
          </p:nvSpPr>
          <p:spPr bwMode="auto">
            <a:xfrm>
              <a:off x="3427" y="1133"/>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1</a:t>
              </a:r>
              <a:endParaRPr lang="en-US" altLang="en-US" dirty="0"/>
            </a:p>
          </p:txBody>
        </p:sp>
        <p:sp>
          <p:nvSpPr>
            <p:cNvPr id="26" name="Rectangle 21">
              <a:extLst>
                <a:ext uri="{FF2B5EF4-FFF2-40B4-BE49-F238E27FC236}">
                  <a16:creationId xmlns:a16="http://schemas.microsoft.com/office/drawing/2014/main" id="{787D1189-010F-42DD-B316-D8D9E1E7E594}"/>
                </a:ext>
              </a:extLst>
            </p:cNvPr>
            <p:cNvSpPr>
              <a:spLocks noChangeArrowheads="1"/>
            </p:cNvSpPr>
            <p:nvPr/>
          </p:nvSpPr>
          <p:spPr bwMode="auto">
            <a:xfrm>
              <a:off x="2267" y="1309"/>
              <a:ext cx="20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low</a:t>
              </a:r>
              <a:endParaRPr lang="en-US" altLang="en-US" dirty="0"/>
            </a:p>
          </p:txBody>
        </p:sp>
        <p:sp>
          <p:nvSpPr>
            <p:cNvPr id="27" name="Rectangle 22">
              <a:extLst>
                <a:ext uri="{FF2B5EF4-FFF2-40B4-BE49-F238E27FC236}">
                  <a16:creationId xmlns:a16="http://schemas.microsoft.com/office/drawing/2014/main" id="{DFB80B4E-2C39-4696-8345-FA276A4178B3}"/>
                </a:ext>
              </a:extLst>
            </p:cNvPr>
            <p:cNvSpPr>
              <a:spLocks noChangeArrowheads="1"/>
            </p:cNvSpPr>
            <p:nvPr/>
          </p:nvSpPr>
          <p:spPr bwMode="auto">
            <a:xfrm>
              <a:off x="3427" y="1309"/>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2</a:t>
              </a:r>
              <a:endParaRPr lang="en-US" altLang="en-US" dirty="0"/>
            </a:p>
          </p:txBody>
        </p:sp>
        <p:sp>
          <p:nvSpPr>
            <p:cNvPr id="29" name="Line 23">
              <a:extLst>
                <a:ext uri="{FF2B5EF4-FFF2-40B4-BE49-F238E27FC236}">
                  <a16:creationId xmlns:a16="http://schemas.microsoft.com/office/drawing/2014/main" id="{C4615F54-A0DD-40AC-A8BD-EB75CD5EFD64}"/>
                </a:ext>
              </a:extLst>
            </p:cNvPr>
            <p:cNvSpPr>
              <a:spLocks noChangeShapeType="1"/>
            </p:cNvSpPr>
            <p:nvPr/>
          </p:nvSpPr>
          <p:spPr bwMode="auto">
            <a:xfrm>
              <a:off x="2235" y="48"/>
              <a:ext cx="0" cy="17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4">
              <a:extLst>
                <a:ext uri="{FF2B5EF4-FFF2-40B4-BE49-F238E27FC236}">
                  <a16:creationId xmlns:a16="http://schemas.microsoft.com/office/drawing/2014/main" id="{B4E67091-D4C5-4F2A-A95F-ACDE55BEC17F}"/>
                </a:ext>
              </a:extLst>
            </p:cNvPr>
            <p:cNvSpPr>
              <a:spLocks noChangeArrowheads="1"/>
            </p:cNvSpPr>
            <p:nvPr/>
          </p:nvSpPr>
          <p:spPr bwMode="auto">
            <a:xfrm>
              <a:off x="2235" y="48"/>
              <a:ext cx="8" cy="17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25">
              <a:extLst>
                <a:ext uri="{FF2B5EF4-FFF2-40B4-BE49-F238E27FC236}">
                  <a16:creationId xmlns:a16="http://schemas.microsoft.com/office/drawing/2014/main" id="{8B8B53C9-E162-4815-9ACB-23B75C87E423}"/>
                </a:ext>
              </a:extLst>
            </p:cNvPr>
            <p:cNvSpPr>
              <a:spLocks noChangeShapeType="1"/>
            </p:cNvSpPr>
            <p:nvPr/>
          </p:nvSpPr>
          <p:spPr bwMode="auto">
            <a:xfrm>
              <a:off x="2879" y="48"/>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6">
              <a:extLst>
                <a:ext uri="{FF2B5EF4-FFF2-40B4-BE49-F238E27FC236}">
                  <a16:creationId xmlns:a16="http://schemas.microsoft.com/office/drawing/2014/main" id="{23AD7867-6281-4430-93BE-B36DF172D7B4}"/>
                </a:ext>
              </a:extLst>
            </p:cNvPr>
            <p:cNvSpPr>
              <a:spLocks noChangeArrowheads="1"/>
            </p:cNvSpPr>
            <p:nvPr/>
          </p:nvSpPr>
          <p:spPr bwMode="auto">
            <a:xfrm>
              <a:off x="2879" y="48"/>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27">
              <a:extLst>
                <a:ext uri="{FF2B5EF4-FFF2-40B4-BE49-F238E27FC236}">
                  <a16:creationId xmlns:a16="http://schemas.microsoft.com/office/drawing/2014/main" id="{F74B81A4-E0F9-4FD0-9EDB-14C40D1BCF90}"/>
                </a:ext>
              </a:extLst>
            </p:cNvPr>
            <p:cNvSpPr>
              <a:spLocks noChangeShapeType="1"/>
            </p:cNvSpPr>
            <p:nvPr/>
          </p:nvSpPr>
          <p:spPr bwMode="auto">
            <a:xfrm>
              <a:off x="2243" y="225"/>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8">
              <a:extLst>
                <a:ext uri="{FF2B5EF4-FFF2-40B4-BE49-F238E27FC236}">
                  <a16:creationId xmlns:a16="http://schemas.microsoft.com/office/drawing/2014/main" id="{19592B98-AAA1-4B8B-A29E-88656D76F568}"/>
                </a:ext>
              </a:extLst>
            </p:cNvPr>
            <p:cNvSpPr>
              <a:spLocks noChangeArrowheads="1"/>
            </p:cNvSpPr>
            <p:nvPr/>
          </p:nvSpPr>
          <p:spPr bwMode="auto">
            <a:xfrm>
              <a:off x="2243" y="225"/>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29">
              <a:extLst>
                <a:ext uri="{FF2B5EF4-FFF2-40B4-BE49-F238E27FC236}">
                  <a16:creationId xmlns:a16="http://schemas.microsoft.com/office/drawing/2014/main" id="{15C0F63C-A40A-4676-849F-E7F7389724AF}"/>
                </a:ext>
              </a:extLst>
            </p:cNvPr>
            <p:cNvSpPr>
              <a:spLocks noChangeShapeType="1"/>
            </p:cNvSpPr>
            <p:nvPr/>
          </p:nvSpPr>
          <p:spPr bwMode="auto">
            <a:xfrm>
              <a:off x="3524" y="48"/>
              <a:ext cx="0" cy="17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0">
              <a:extLst>
                <a:ext uri="{FF2B5EF4-FFF2-40B4-BE49-F238E27FC236}">
                  <a16:creationId xmlns:a16="http://schemas.microsoft.com/office/drawing/2014/main" id="{6CDA300A-0988-42E1-8071-A0AEA07FC695}"/>
                </a:ext>
              </a:extLst>
            </p:cNvPr>
            <p:cNvSpPr>
              <a:spLocks noChangeArrowheads="1"/>
            </p:cNvSpPr>
            <p:nvPr/>
          </p:nvSpPr>
          <p:spPr bwMode="auto">
            <a:xfrm>
              <a:off x="3524" y="48"/>
              <a:ext cx="8" cy="17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31">
              <a:extLst>
                <a:ext uri="{FF2B5EF4-FFF2-40B4-BE49-F238E27FC236}">
                  <a16:creationId xmlns:a16="http://schemas.microsoft.com/office/drawing/2014/main" id="{85360BDA-A20A-44FF-9EC9-F4C4C1B5C2A8}"/>
                </a:ext>
              </a:extLst>
            </p:cNvPr>
            <p:cNvSpPr>
              <a:spLocks noChangeShapeType="1"/>
            </p:cNvSpPr>
            <p:nvPr/>
          </p:nvSpPr>
          <p:spPr bwMode="auto">
            <a:xfrm>
              <a:off x="2243" y="402"/>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32">
              <a:extLst>
                <a:ext uri="{FF2B5EF4-FFF2-40B4-BE49-F238E27FC236}">
                  <a16:creationId xmlns:a16="http://schemas.microsoft.com/office/drawing/2014/main" id="{806E20B3-AB38-4C07-9412-A366F231ED99}"/>
                </a:ext>
              </a:extLst>
            </p:cNvPr>
            <p:cNvSpPr>
              <a:spLocks noChangeArrowheads="1"/>
            </p:cNvSpPr>
            <p:nvPr/>
          </p:nvSpPr>
          <p:spPr bwMode="auto">
            <a:xfrm>
              <a:off x="2243" y="402"/>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33">
              <a:extLst>
                <a:ext uri="{FF2B5EF4-FFF2-40B4-BE49-F238E27FC236}">
                  <a16:creationId xmlns:a16="http://schemas.microsoft.com/office/drawing/2014/main" id="{81C73F7F-1DD5-4DED-BF7D-3C86F793664D}"/>
                </a:ext>
              </a:extLst>
            </p:cNvPr>
            <p:cNvSpPr>
              <a:spLocks noChangeShapeType="1"/>
            </p:cNvSpPr>
            <p:nvPr/>
          </p:nvSpPr>
          <p:spPr bwMode="auto">
            <a:xfrm>
              <a:off x="2243" y="578"/>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34">
              <a:extLst>
                <a:ext uri="{FF2B5EF4-FFF2-40B4-BE49-F238E27FC236}">
                  <a16:creationId xmlns:a16="http://schemas.microsoft.com/office/drawing/2014/main" id="{9643E594-94AE-4A7D-BE93-F4319BE1EDC9}"/>
                </a:ext>
              </a:extLst>
            </p:cNvPr>
            <p:cNvSpPr>
              <a:spLocks noChangeArrowheads="1"/>
            </p:cNvSpPr>
            <p:nvPr/>
          </p:nvSpPr>
          <p:spPr bwMode="auto">
            <a:xfrm>
              <a:off x="2243" y="578"/>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35">
              <a:extLst>
                <a:ext uri="{FF2B5EF4-FFF2-40B4-BE49-F238E27FC236}">
                  <a16:creationId xmlns:a16="http://schemas.microsoft.com/office/drawing/2014/main" id="{E8FC7429-7A82-4E83-92D1-36F9AC5CE8D5}"/>
                </a:ext>
              </a:extLst>
            </p:cNvPr>
            <p:cNvSpPr>
              <a:spLocks noChangeShapeType="1"/>
            </p:cNvSpPr>
            <p:nvPr/>
          </p:nvSpPr>
          <p:spPr bwMode="auto">
            <a:xfrm>
              <a:off x="2243" y="755"/>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6">
              <a:extLst>
                <a:ext uri="{FF2B5EF4-FFF2-40B4-BE49-F238E27FC236}">
                  <a16:creationId xmlns:a16="http://schemas.microsoft.com/office/drawing/2014/main" id="{13392FC4-B887-4BA4-A8C8-9D87E44719DC}"/>
                </a:ext>
              </a:extLst>
            </p:cNvPr>
            <p:cNvSpPr>
              <a:spLocks noChangeArrowheads="1"/>
            </p:cNvSpPr>
            <p:nvPr/>
          </p:nvSpPr>
          <p:spPr bwMode="auto">
            <a:xfrm>
              <a:off x="2243" y="755"/>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37">
              <a:extLst>
                <a:ext uri="{FF2B5EF4-FFF2-40B4-BE49-F238E27FC236}">
                  <a16:creationId xmlns:a16="http://schemas.microsoft.com/office/drawing/2014/main" id="{73FC1DAC-2BAA-4E16-BA8D-945FD343D2F7}"/>
                </a:ext>
              </a:extLst>
            </p:cNvPr>
            <p:cNvSpPr>
              <a:spLocks noChangeShapeType="1"/>
            </p:cNvSpPr>
            <p:nvPr/>
          </p:nvSpPr>
          <p:spPr bwMode="auto">
            <a:xfrm>
              <a:off x="2243" y="932"/>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8">
              <a:extLst>
                <a:ext uri="{FF2B5EF4-FFF2-40B4-BE49-F238E27FC236}">
                  <a16:creationId xmlns:a16="http://schemas.microsoft.com/office/drawing/2014/main" id="{133F9576-81DA-4ABC-B8DE-270EF325E5E6}"/>
                </a:ext>
              </a:extLst>
            </p:cNvPr>
            <p:cNvSpPr>
              <a:spLocks noChangeArrowheads="1"/>
            </p:cNvSpPr>
            <p:nvPr/>
          </p:nvSpPr>
          <p:spPr bwMode="auto">
            <a:xfrm>
              <a:off x="2243" y="932"/>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39">
              <a:extLst>
                <a:ext uri="{FF2B5EF4-FFF2-40B4-BE49-F238E27FC236}">
                  <a16:creationId xmlns:a16="http://schemas.microsoft.com/office/drawing/2014/main" id="{485ED46F-A35D-41A5-B0E1-29EEB2549A1F}"/>
                </a:ext>
              </a:extLst>
            </p:cNvPr>
            <p:cNvSpPr>
              <a:spLocks noChangeShapeType="1"/>
            </p:cNvSpPr>
            <p:nvPr/>
          </p:nvSpPr>
          <p:spPr bwMode="auto">
            <a:xfrm>
              <a:off x="2243" y="1109"/>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0">
              <a:extLst>
                <a:ext uri="{FF2B5EF4-FFF2-40B4-BE49-F238E27FC236}">
                  <a16:creationId xmlns:a16="http://schemas.microsoft.com/office/drawing/2014/main" id="{70A9A51B-2A32-418D-B94C-56241F4FAE88}"/>
                </a:ext>
              </a:extLst>
            </p:cNvPr>
            <p:cNvSpPr>
              <a:spLocks noChangeArrowheads="1"/>
            </p:cNvSpPr>
            <p:nvPr/>
          </p:nvSpPr>
          <p:spPr bwMode="auto">
            <a:xfrm>
              <a:off x="2243" y="1109"/>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41">
              <a:extLst>
                <a:ext uri="{FF2B5EF4-FFF2-40B4-BE49-F238E27FC236}">
                  <a16:creationId xmlns:a16="http://schemas.microsoft.com/office/drawing/2014/main" id="{77EB0371-8ABC-4DB7-A139-2DAAD51901DC}"/>
                </a:ext>
              </a:extLst>
            </p:cNvPr>
            <p:cNvSpPr>
              <a:spLocks noChangeShapeType="1"/>
            </p:cNvSpPr>
            <p:nvPr/>
          </p:nvSpPr>
          <p:spPr bwMode="auto">
            <a:xfrm>
              <a:off x="2243" y="1285"/>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42">
              <a:extLst>
                <a:ext uri="{FF2B5EF4-FFF2-40B4-BE49-F238E27FC236}">
                  <a16:creationId xmlns:a16="http://schemas.microsoft.com/office/drawing/2014/main" id="{977E6941-624F-4CCD-B08E-B8C393885A95}"/>
                </a:ext>
              </a:extLst>
            </p:cNvPr>
            <p:cNvSpPr>
              <a:spLocks noChangeArrowheads="1"/>
            </p:cNvSpPr>
            <p:nvPr/>
          </p:nvSpPr>
          <p:spPr bwMode="auto">
            <a:xfrm>
              <a:off x="2243" y="1285"/>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43">
              <a:extLst>
                <a:ext uri="{FF2B5EF4-FFF2-40B4-BE49-F238E27FC236}">
                  <a16:creationId xmlns:a16="http://schemas.microsoft.com/office/drawing/2014/main" id="{381A858A-715F-4447-BCF0-968230396C1F}"/>
                </a:ext>
              </a:extLst>
            </p:cNvPr>
            <p:cNvSpPr>
              <a:spLocks noChangeShapeType="1"/>
            </p:cNvSpPr>
            <p:nvPr/>
          </p:nvSpPr>
          <p:spPr bwMode="auto">
            <a:xfrm>
              <a:off x="2235" y="225"/>
              <a:ext cx="0" cy="124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44">
              <a:extLst>
                <a:ext uri="{FF2B5EF4-FFF2-40B4-BE49-F238E27FC236}">
                  <a16:creationId xmlns:a16="http://schemas.microsoft.com/office/drawing/2014/main" id="{812987C8-C881-48ED-A5CD-C936B91E9E13}"/>
                </a:ext>
              </a:extLst>
            </p:cNvPr>
            <p:cNvSpPr>
              <a:spLocks noChangeArrowheads="1"/>
            </p:cNvSpPr>
            <p:nvPr/>
          </p:nvSpPr>
          <p:spPr bwMode="auto">
            <a:xfrm>
              <a:off x="2235" y="225"/>
              <a:ext cx="8" cy="1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45">
              <a:extLst>
                <a:ext uri="{FF2B5EF4-FFF2-40B4-BE49-F238E27FC236}">
                  <a16:creationId xmlns:a16="http://schemas.microsoft.com/office/drawing/2014/main" id="{357DA476-F691-48EC-A066-A8CE1F7F86F1}"/>
                </a:ext>
              </a:extLst>
            </p:cNvPr>
            <p:cNvSpPr>
              <a:spLocks noChangeShapeType="1"/>
            </p:cNvSpPr>
            <p:nvPr/>
          </p:nvSpPr>
          <p:spPr bwMode="auto">
            <a:xfrm>
              <a:off x="2879" y="233"/>
              <a:ext cx="0" cy="12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6">
              <a:extLst>
                <a:ext uri="{FF2B5EF4-FFF2-40B4-BE49-F238E27FC236}">
                  <a16:creationId xmlns:a16="http://schemas.microsoft.com/office/drawing/2014/main" id="{A4B6AF80-3FA6-4FDE-ACDB-FCC2F6EEE76E}"/>
                </a:ext>
              </a:extLst>
            </p:cNvPr>
            <p:cNvSpPr>
              <a:spLocks noChangeArrowheads="1"/>
            </p:cNvSpPr>
            <p:nvPr/>
          </p:nvSpPr>
          <p:spPr bwMode="auto">
            <a:xfrm>
              <a:off x="2879" y="233"/>
              <a:ext cx="9" cy="12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47">
              <a:extLst>
                <a:ext uri="{FF2B5EF4-FFF2-40B4-BE49-F238E27FC236}">
                  <a16:creationId xmlns:a16="http://schemas.microsoft.com/office/drawing/2014/main" id="{9A02769A-AD03-4974-858A-92DEDB787F16}"/>
                </a:ext>
              </a:extLst>
            </p:cNvPr>
            <p:cNvSpPr>
              <a:spLocks noChangeShapeType="1"/>
            </p:cNvSpPr>
            <p:nvPr/>
          </p:nvSpPr>
          <p:spPr bwMode="auto">
            <a:xfrm>
              <a:off x="2243" y="1462"/>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8">
              <a:extLst>
                <a:ext uri="{FF2B5EF4-FFF2-40B4-BE49-F238E27FC236}">
                  <a16:creationId xmlns:a16="http://schemas.microsoft.com/office/drawing/2014/main" id="{B37BFA02-1844-429C-8679-9C914CCD4272}"/>
                </a:ext>
              </a:extLst>
            </p:cNvPr>
            <p:cNvSpPr>
              <a:spLocks noChangeArrowheads="1"/>
            </p:cNvSpPr>
            <p:nvPr/>
          </p:nvSpPr>
          <p:spPr bwMode="auto">
            <a:xfrm>
              <a:off x="2243" y="1462"/>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49">
              <a:extLst>
                <a:ext uri="{FF2B5EF4-FFF2-40B4-BE49-F238E27FC236}">
                  <a16:creationId xmlns:a16="http://schemas.microsoft.com/office/drawing/2014/main" id="{3DC3999E-285A-4606-B229-6D00DD8A615E}"/>
                </a:ext>
              </a:extLst>
            </p:cNvPr>
            <p:cNvSpPr>
              <a:spLocks noChangeShapeType="1"/>
            </p:cNvSpPr>
            <p:nvPr/>
          </p:nvSpPr>
          <p:spPr bwMode="auto">
            <a:xfrm>
              <a:off x="3524" y="233"/>
              <a:ext cx="0" cy="12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0">
              <a:extLst>
                <a:ext uri="{FF2B5EF4-FFF2-40B4-BE49-F238E27FC236}">
                  <a16:creationId xmlns:a16="http://schemas.microsoft.com/office/drawing/2014/main" id="{24D512CD-3097-401B-8494-2813AB543225}"/>
                </a:ext>
              </a:extLst>
            </p:cNvPr>
            <p:cNvSpPr>
              <a:spLocks noChangeArrowheads="1"/>
            </p:cNvSpPr>
            <p:nvPr/>
          </p:nvSpPr>
          <p:spPr bwMode="auto">
            <a:xfrm>
              <a:off x="3524" y="233"/>
              <a:ext cx="8" cy="12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51">
              <a:extLst>
                <a:ext uri="{FF2B5EF4-FFF2-40B4-BE49-F238E27FC236}">
                  <a16:creationId xmlns:a16="http://schemas.microsoft.com/office/drawing/2014/main" id="{62A755AE-6453-4186-9EF4-50F3EF880E69}"/>
                </a:ext>
              </a:extLst>
            </p:cNvPr>
            <p:cNvSpPr>
              <a:spLocks noChangeShapeType="1"/>
            </p:cNvSpPr>
            <p:nvPr/>
          </p:nvSpPr>
          <p:spPr bwMode="auto">
            <a:xfrm>
              <a:off x="2235" y="14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52">
              <a:extLst>
                <a:ext uri="{FF2B5EF4-FFF2-40B4-BE49-F238E27FC236}">
                  <a16:creationId xmlns:a16="http://schemas.microsoft.com/office/drawing/2014/main" id="{6B2D0BB5-6A48-43A3-8362-E875DD5D51F5}"/>
                </a:ext>
              </a:extLst>
            </p:cNvPr>
            <p:cNvSpPr>
              <a:spLocks noChangeArrowheads="1"/>
            </p:cNvSpPr>
            <p:nvPr/>
          </p:nvSpPr>
          <p:spPr bwMode="auto">
            <a:xfrm>
              <a:off x="2235" y="1470"/>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53">
              <a:extLst>
                <a:ext uri="{FF2B5EF4-FFF2-40B4-BE49-F238E27FC236}">
                  <a16:creationId xmlns:a16="http://schemas.microsoft.com/office/drawing/2014/main" id="{E07F9A29-D287-407B-89A9-BC88942418CC}"/>
                </a:ext>
              </a:extLst>
            </p:cNvPr>
            <p:cNvSpPr>
              <a:spLocks noChangeShapeType="1"/>
            </p:cNvSpPr>
            <p:nvPr/>
          </p:nvSpPr>
          <p:spPr bwMode="auto">
            <a:xfrm>
              <a:off x="2879" y="14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54">
              <a:extLst>
                <a:ext uri="{FF2B5EF4-FFF2-40B4-BE49-F238E27FC236}">
                  <a16:creationId xmlns:a16="http://schemas.microsoft.com/office/drawing/2014/main" id="{7FAC41D5-7E93-47E6-A711-E037ACAC088E}"/>
                </a:ext>
              </a:extLst>
            </p:cNvPr>
            <p:cNvSpPr>
              <a:spLocks noChangeArrowheads="1"/>
            </p:cNvSpPr>
            <p:nvPr/>
          </p:nvSpPr>
          <p:spPr bwMode="auto">
            <a:xfrm>
              <a:off x="2879" y="1470"/>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55">
              <a:extLst>
                <a:ext uri="{FF2B5EF4-FFF2-40B4-BE49-F238E27FC236}">
                  <a16:creationId xmlns:a16="http://schemas.microsoft.com/office/drawing/2014/main" id="{16FBA98B-C54A-490B-A453-2D870AC3CE8A}"/>
                </a:ext>
              </a:extLst>
            </p:cNvPr>
            <p:cNvSpPr>
              <a:spLocks noChangeShapeType="1"/>
            </p:cNvSpPr>
            <p:nvPr/>
          </p:nvSpPr>
          <p:spPr bwMode="auto">
            <a:xfrm>
              <a:off x="3524" y="14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6">
              <a:extLst>
                <a:ext uri="{FF2B5EF4-FFF2-40B4-BE49-F238E27FC236}">
                  <a16:creationId xmlns:a16="http://schemas.microsoft.com/office/drawing/2014/main" id="{BBB84B74-BE59-4C15-A2EE-EB345233AF53}"/>
                </a:ext>
              </a:extLst>
            </p:cNvPr>
            <p:cNvSpPr>
              <a:spLocks noChangeArrowheads="1"/>
            </p:cNvSpPr>
            <p:nvPr/>
          </p:nvSpPr>
          <p:spPr bwMode="auto">
            <a:xfrm>
              <a:off x="3524" y="1470"/>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57">
              <a:extLst>
                <a:ext uri="{FF2B5EF4-FFF2-40B4-BE49-F238E27FC236}">
                  <a16:creationId xmlns:a16="http://schemas.microsoft.com/office/drawing/2014/main" id="{1E044FD1-29DB-47B1-AE26-BDA3188DE323}"/>
                </a:ext>
              </a:extLst>
            </p:cNvPr>
            <p:cNvSpPr>
              <a:spLocks noChangeShapeType="1"/>
            </p:cNvSpPr>
            <p:nvPr/>
          </p:nvSpPr>
          <p:spPr bwMode="auto">
            <a:xfrm>
              <a:off x="2235" y="48"/>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8">
              <a:extLst>
                <a:ext uri="{FF2B5EF4-FFF2-40B4-BE49-F238E27FC236}">
                  <a16:creationId xmlns:a16="http://schemas.microsoft.com/office/drawing/2014/main" id="{FC7AA3AB-5546-425D-BEFB-D73ADB1D3C1F}"/>
                </a:ext>
              </a:extLst>
            </p:cNvPr>
            <p:cNvSpPr>
              <a:spLocks noChangeArrowheads="1"/>
            </p:cNvSpPr>
            <p:nvPr/>
          </p:nvSpPr>
          <p:spPr bwMode="auto">
            <a:xfrm>
              <a:off x="2235" y="48"/>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59">
              <a:extLst>
                <a:ext uri="{FF2B5EF4-FFF2-40B4-BE49-F238E27FC236}">
                  <a16:creationId xmlns:a16="http://schemas.microsoft.com/office/drawing/2014/main" id="{410A10E4-1617-4B08-BF84-23613CF9DD4C}"/>
                </a:ext>
              </a:extLst>
            </p:cNvPr>
            <p:cNvSpPr>
              <a:spLocks noChangeShapeType="1"/>
            </p:cNvSpPr>
            <p:nvPr/>
          </p:nvSpPr>
          <p:spPr bwMode="auto">
            <a:xfrm>
              <a:off x="3532" y="2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0">
              <a:extLst>
                <a:ext uri="{FF2B5EF4-FFF2-40B4-BE49-F238E27FC236}">
                  <a16:creationId xmlns:a16="http://schemas.microsoft.com/office/drawing/2014/main" id="{899B6AF0-F5D9-41BE-813A-88809D8CFDB2}"/>
                </a:ext>
              </a:extLst>
            </p:cNvPr>
            <p:cNvSpPr>
              <a:spLocks noChangeArrowheads="1"/>
            </p:cNvSpPr>
            <p:nvPr/>
          </p:nvSpPr>
          <p:spPr bwMode="auto">
            <a:xfrm>
              <a:off x="3532" y="225"/>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61">
              <a:extLst>
                <a:ext uri="{FF2B5EF4-FFF2-40B4-BE49-F238E27FC236}">
                  <a16:creationId xmlns:a16="http://schemas.microsoft.com/office/drawing/2014/main" id="{CF39B316-F97B-40ED-9DB6-AE28FDF92569}"/>
                </a:ext>
              </a:extLst>
            </p:cNvPr>
            <p:cNvSpPr>
              <a:spLocks noChangeShapeType="1"/>
            </p:cNvSpPr>
            <p:nvPr/>
          </p:nvSpPr>
          <p:spPr bwMode="auto">
            <a:xfrm>
              <a:off x="3532" y="4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62">
              <a:extLst>
                <a:ext uri="{FF2B5EF4-FFF2-40B4-BE49-F238E27FC236}">
                  <a16:creationId xmlns:a16="http://schemas.microsoft.com/office/drawing/2014/main" id="{217727E7-42AF-486D-8BA0-F4668232C319}"/>
                </a:ext>
              </a:extLst>
            </p:cNvPr>
            <p:cNvSpPr>
              <a:spLocks noChangeArrowheads="1"/>
            </p:cNvSpPr>
            <p:nvPr/>
          </p:nvSpPr>
          <p:spPr bwMode="auto">
            <a:xfrm>
              <a:off x="3532" y="40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63">
              <a:extLst>
                <a:ext uri="{FF2B5EF4-FFF2-40B4-BE49-F238E27FC236}">
                  <a16:creationId xmlns:a16="http://schemas.microsoft.com/office/drawing/2014/main" id="{3768945E-939B-4A95-842A-F0F1DFAF2422}"/>
                </a:ext>
              </a:extLst>
            </p:cNvPr>
            <p:cNvSpPr>
              <a:spLocks noChangeShapeType="1"/>
            </p:cNvSpPr>
            <p:nvPr/>
          </p:nvSpPr>
          <p:spPr bwMode="auto">
            <a:xfrm>
              <a:off x="3532" y="57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64">
              <a:extLst>
                <a:ext uri="{FF2B5EF4-FFF2-40B4-BE49-F238E27FC236}">
                  <a16:creationId xmlns:a16="http://schemas.microsoft.com/office/drawing/2014/main" id="{BD6E7E1C-EF27-43BE-AEA8-10FAC32F7E66}"/>
                </a:ext>
              </a:extLst>
            </p:cNvPr>
            <p:cNvSpPr>
              <a:spLocks noChangeArrowheads="1"/>
            </p:cNvSpPr>
            <p:nvPr/>
          </p:nvSpPr>
          <p:spPr bwMode="auto">
            <a:xfrm>
              <a:off x="3532" y="578"/>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65">
              <a:extLst>
                <a:ext uri="{FF2B5EF4-FFF2-40B4-BE49-F238E27FC236}">
                  <a16:creationId xmlns:a16="http://schemas.microsoft.com/office/drawing/2014/main" id="{19318578-327C-449F-A522-A481374965AC}"/>
                </a:ext>
              </a:extLst>
            </p:cNvPr>
            <p:cNvSpPr>
              <a:spLocks noChangeShapeType="1"/>
            </p:cNvSpPr>
            <p:nvPr/>
          </p:nvSpPr>
          <p:spPr bwMode="auto">
            <a:xfrm>
              <a:off x="3532" y="7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6">
              <a:extLst>
                <a:ext uri="{FF2B5EF4-FFF2-40B4-BE49-F238E27FC236}">
                  <a16:creationId xmlns:a16="http://schemas.microsoft.com/office/drawing/2014/main" id="{912F43E5-ED14-4C05-A7A8-0E13F3C9A2A7}"/>
                </a:ext>
              </a:extLst>
            </p:cNvPr>
            <p:cNvSpPr>
              <a:spLocks noChangeArrowheads="1"/>
            </p:cNvSpPr>
            <p:nvPr/>
          </p:nvSpPr>
          <p:spPr bwMode="auto">
            <a:xfrm>
              <a:off x="3532" y="755"/>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67">
              <a:extLst>
                <a:ext uri="{FF2B5EF4-FFF2-40B4-BE49-F238E27FC236}">
                  <a16:creationId xmlns:a16="http://schemas.microsoft.com/office/drawing/2014/main" id="{5467AC5C-02CE-4C9A-94F0-4807BCFEB106}"/>
                </a:ext>
              </a:extLst>
            </p:cNvPr>
            <p:cNvSpPr>
              <a:spLocks noChangeShapeType="1"/>
            </p:cNvSpPr>
            <p:nvPr/>
          </p:nvSpPr>
          <p:spPr bwMode="auto">
            <a:xfrm>
              <a:off x="3532" y="93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68">
              <a:extLst>
                <a:ext uri="{FF2B5EF4-FFF2-40B4-BE49-F238E27FC236}">
                  <a16:creationId xmlns:a16="http://schemas.microsoft.com/office/drawing/2014/main" id="{12206448-3526-41A3-A544-227715D9FEBC}"/>
                </a:ext>
              </a:extLst>
            </p:cNvPr>
            <p:cNvSpPr>
              <a:spLocks noChangeArrowheads="1"/>
            </p:cNvSpPr>
            <p:nvPr/>
          </p:nvSpPr>
          <p:spPr bwMode="auto">
            <a:xfrm>
              <a:off x="3532" y="93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9">
              <a:extLst>
                <a:ext uri="{FF2B5EF4-FFF2-40B4-BE49-F238E27FC236}">
                  <a16:creationId xmlns:a16="http://schemas.microsoft.com/office/drawing/2014/main" id="{809E8A32-A22D-4E7A-ABAE-AF6BA0FB9562}"/>
                </a:ext>
              </a:extLst>
            </p:cNvPr>
            <p:cNvSpPr>
              <a:spLocks noChangeShapeType="1"/>
            </p:cNvSpPr>
            <p:nvPr/>
          </p:nvSpPr>
          <p:spPr bwMode="auto">
            <a:xfrm>
              <a:off x="3532" y="11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0">
              <a:extLst>
                <a:ext uri="{FF2B5EF4-FFF2-40B4-BE49-F238E27FC236}">
                  <a16:creationId xmlns:a16="http://schemas.microsoft.com/office/drawing/2014/main" id="{29736062-97F7-497D-8422-B083B588007B}"/>
                </a:ext>
              </a:extLst>
            </p:cNvPr>
            <p:cNvSpPr>
              <a:spLocks noChangeArrowheads="1"/>
            </p:cNvSpPr>
            <p:nvPr/>
          </p:nvSpPr>
          <p:spPr bwMode="auto">
            <a:xfrm>
              <a:off x="3532" y="1109"/>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71">
              <a:extLst>
                <a:ext uri="{FF2B5EF4-FFF2-40B4-BE49-F238E27FC236}">
                  <a16:creationId xmlns:a16="http://schemas.microsoft.com/office/drawing/2014/main" id="{37603C35-07BF-4E25-BE67-7FCCF4461FFF}"/>
                </a:ext>
              </a:extLst>
            </p:cNvPr>
            <p:cNvSpPr>
              <a:spLocks noChangeShapeType="1"/>
            </p:cNvSpPr>
            <p:nvPr/>
          </p:nvSpPr>
          <p:spPr bwMode="auto">
            <a:xfrm>
              <a:off x="3532" y="128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72">
              <a:extLst>
                <a:ext uri="{FF2B5EF4-FFF2-40B4-BE49-F238E27FC236}">
                  <a16:creationId xmlns:a16="http://schemas.microsoft.com/office/drawing/2014/main" id="{49571C82-C60A-47EB-B8F6-0CD3BD27BA95}"/>
                </a:ext>
              </a:extLst>
            </p:cNvPr>
            <p:cNvSpPr>
              <a:spLocks noChangeArrowheads="1"/>
            </p:cNvSpPr>
            <p:nvPr/>
          </p:nvSpPr>
          <p:spPr bwMode="auto">
            <a:xfrm>
              <a:off x="3532" y="1285"/>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73">
              <a:extLst>
                <a:ext uri="{FF2B5EF4-FFF2-40B4-BE49-F238E27FC236}">
                  <a16:creationId xmlns:a16="http://schemas.microsoft.com/office/drawing/2014/main" id="{562F9E12-514E-4872-88B5-DB6A422B3DA4}"/>
                </a:ext>
              </a:extLst>
            </p:cNvPr>
            <p:cNvSpPr>
              <a:spLocks noChangeShapeType="1"/>
            </p:cNvSpPr>
            <p:nvPr/>
          </p:nvSpPr>
          <p:spPr bwMode="auto">
            <a:xfrm>
              <a:off x="3532" y="14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74">
              <a:extLst>
                <a:ext uri="{FF2B5EF4-FFF2-40B4-BE49-F238E27FC236}">
                  <a16:creationId xmlns:a16="http://schemas.microsoft.com/office/drawing/2014/main" id="{59D84A7C-9FE9-4F33-B769-AC07E250BF19}"/>
                </a:ext>
              </a:extLst>
            </p:cNvPr>
            <p:cNvSpPr>
              <a:spLocks noChangeArrowheads="1"/>
            </p:cNvSpPr>
            <p:nvPr/>
          </p:nvSpPr>
          <p:spPr bwMode="auto">
            <a:xfrm>
              <a:off x="3532" y="1462"/>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77">
            <a:extLst>
              <a:ext uri="{FF2B5EF4-FFF2-40B4-BE49-F238E27FC236}">
                <a16:creationId xmlns:a16="http://schemas.microsoft.com/office/drawing/2014/main" id="{009EE2EC-069B-4002-956C-6B06B4C4D088}"/>
              </a:ext>
            </a:extLst>
          </p:cNvPr>
          <p:cNvGrpSpPr>
            <a:grpSpLocks noChangeAspect="1"/>
          </p:cNvGrpSpPr>
          <p:nvPr/>
        </p:nvGrpSpPr>
        <p:grpSpPr bwMode="auto">
          <a:xfrm>
            <a:off x="10107473" y="2136776"/>
            <a:ext cx="2071687" cy="2828925"/>
            <a:chOff x="4265" y="1346"/>
            <a:chExt cx="1305" cy="1782"/>
          </a:xfrm>
        </p:grpSpPr>
        <p:sp>
          <p:nvSpPr>
            <p:cNvPr id="87" name="AutoShape 76">
              <a:extLst>
                <a:ext uri="{FF2B5EF4-FFF2-40B4-BE49-F238E27FC236}">
                  <a16:creationId xmlns:a16="http://schemas.microsoft.com/office/drawing/2014/main" id="{CEF7C7DF-2355-419C-9E20-D594252ABCE4}"/>
                </a:ext>
              </a:extLst>
            </p:cNvPr>
            <p:cNvSpPr>
              <a:spLocks noChangeAspect="1" noChangeArrowheads="1" noTextEdit="1"/>
            </p:cNvSpPr>
            <p:nvPr/>
          </p:nvSpPr>
          <p:spPr bwMode="auto">
            <a:xfrm>
              <a:off x="4265" y="1346"/>
              <a:ext cx="1297" cy="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78">
              <a:extLst>
                <a:ext uri="{FF2B5EF4-FFF2-40B4-BE49-F238E27FC236}">
                  <a16:creationId xmlns:a16="http://schemas.microsoft.com/office/drawing/2014/main" id="{59A07743-E4B9-44A7-81F8-4694405CA4C7}"/>
                </a:ext>
              </a:extLst>
            </p:cNvPr>
            <p:cNvSpPr>
              <a:spLocks noChangeArrowheads="1"/>
            </p:cNvSpPr>
            <p:nvPr/>
          </p:nvSpPr>
          <p:spPr bwMode="auto">
            <a:xfrm>
              <a:off x="4265" y="1699"/>
              <a:ext cx="1297" cy="18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79">
              <a:extLst>
                <a:ext uri="{FF2B5EF4-FFF2-40B4-BE49-F238E27FC236}">
                  <a16:creationId xmlns:a16="http://schemas.microsoft.com/office/drawing/2014/main" id="{E6B820DA-4A13-4020-A8D1-B2D11DB8FB38}"/>
                </a:ext>
              </a:extLst>
            </p:cNvPr>
            <p:cNvSpPr>
              <a:spLocks noChangeArrowheads="1"/>
            </p:cNvSpPr>
            <p:nvPr/>
          </p:nvSpPr>
          <p:spPr bwMode="auto">
            <a:xfrm>
              <a:off x="4265" y="2229"/>
              <a:ext cx="1297" cy="18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80">
              <a:extLst>
                <a:ext uri="{FF2B5EF4-FFF2-40B4-BE49-F238E27FC236}">
                  <a16:creationId xmlns:a16="http://schemas.microsoft.com/office/drawing/2014/main" id="{754B5038-AEA4-40EC-B61E-C2A91DE23C55}"/>
                </a:ext>
              </a:extLst>
            </p:cNvPr>
            <p:cNvSpPr>
              <a:spLocks noChangeArrowheads="1"/>
            </p:cNvSpPr>
            <p:nvPr/>
          </p:nvSpPr>
          <p:spPr bwMode="auto">
            <a:xfrm>
              <a:off x="4297" y="1370"/>
              <a:ext cx="101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dirty="0">
                  <a:solidFill>
                    <a:srgbClr val="000000"/>
                  </a:solidFill>
                </a:rPr>
                <a:t>Candidate set 2</a:t>
              </a:r>
              <a:endParaRPr lang="en-US" altLang="en-US" dirty="0"/>
            </a:p>
          </p:txBody>
        </p:sp>
        <p:sp>
          <p:nvSpPr>
            <p:cNvPr id="91" name="Rectangle 81">
              <a:extLst>
                <a:ext uri="{FF2B5EF4-FFF2-40B4-BE49-F238E27FC236}">
                  <a16:creationId xmlns:a16="http://schemas.microsoft.com/office/drawing/2014/main" id="{839F1944-912A-4996-ABE4-2F2D791A6B84}"/>
                </a:ext>
              </a:extLst>
            </p:cNvPr>
            <p:cNvSpPr>
              <a:spLocks noChangeArrowheads="1"/>
            </p:cNvSpPr>
            <p:nvPr/>
          </p:nvSpPr>
          <p:spPr bwMode="auto">
            <a:xfrm>
              <a:off x="4297" y="1547"/>
              <a:ext cx="49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IP1, IP4</a:t>
              </a:r>
              <a:endParaRPr lang="en-US" altLang="en-US" dirty="0"/>
            </a:p>
          </p:txBody>
        </p:sp>
        <p:sp>
          <p:nvSpPr>
            <p:cNvPr id="92" name="Rectangle 82">
              <a:extLst>
                <a:ext uri="{FF2B5EF4-FFF2-40B4-BE49-F238E27FC236}">
                  <a16:creationId xmlns:a16="http://schemas.microsoft.com/office/drawing/2014/main" id="{9FBB2B2C-5731-4717-B746-68A777174E2D}"/>
                </a:ext>
              </a:extLst>
            </p:cNvPr>
            <p:cNvSpPr>
              <a:spLocks noChangeArrowheads="1"/>
            </p:cNvSpPr>
            <p:nvPr/>
          </p:nvSpPr>
          <p:spPr bwMode="auto">
            <a:xfrm>
              <a:off x="5457" y="1547"/>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0</a:t>
              </a:r>
              <a:endParaRPr lang="en-US" altLang="en-US" dirty="0"/>
            </a:p>
          </p:txBody>
        </p:sp>
        <p:sp>
          <p:nvSpPr>
            <p:cNvPr id="93" name="Rectangle 83">
              <a:extLst>
                <a:ext uri="{FF2B5EF4-FFF2-40B4-BE49-F238E27FC236}">
                  <a16:creationId xmlns:a16="http://schemas.microsoft.com/office/drawing/2014/main" id="{6657ADCA-8C87-4064-82D5-EE55709A300A}"/>
                </a:ext>
              </a:extLst>
            </p:cNvPr>
            <p:cNvSpPr>
              <a:spLocks noChangeArrowheads="1"/>
            </p:cNvSpPr>
            <p:nvPr/>
          </p:nvSpPr>
          <p:spPr bwMode="auto">
            <a:xfrm>
              <a:off x="4297" y="1723"/>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IP1, high</a:t>
              </a:r>
              <a:endParaRPr lang="en-US" altLang="en-US" dirty="0"/>
            </a:p>
          </p:txBody>
        </p:sp>
        <p:sp>
          <p:nvSpPr>
            <p:cNvPr id="94" name="Rectangle 84">
              <a:extLst>
                <a:ext uri="{FF2B5EF4-FFF2-40B4-BE49-F238E27FC236}">
                  <a16:creationId xmlns:a16="http://schemas.microsoft.com/office/drawing/2014/main" id="{4D0E80E0-85EA-4EC4-8E83-2CD851E03053}"/>
                </a:ext>
              </a:extLst>
            </p:cNvPr>
            <p:cNvSpPr>
              <a:spLocks noChangeArrowheads="1"/>
            </p:cNvSpPr>
            <p:nvPr/>
          </p:nvSpPr>
          <p:spPr bwMode="auto">
            <a:xfrm>
              <a:off x="5457" y="1723"/>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3</a:t>
              </a:r>
              <a:endParaRPr lang="en-US" altLang="en-US" dirty="0"/>
            </a:p>
          </p:txBody>
        </p:sp>
        <p:sp>
          <p:nvSpPr>
            <p:cNvPr id="95" name="Rectangle 85">
              <a:extLst>
                <a:ext uri="{FF2B5EF4-FFF2-40B4-BE49-F238E27FC236}">
                  <a16:creationId xmlns:a16="http://schemas.microsoft.com/office/drawing/2014/main" id="{F34D2E8E-AA34-4390-88B3-9C6327594FD7}"/>
                </a:ext>
              </a:extLst>
            </p:cNvPr>
            <p:cNvSpPr>
              <a:spLocks noChangeArrowheads="1"/>
            </p:cNvSpPr>
            <p:nvPr/>
          </p:nvSpPr>
          <p:spPr bwMode="auto">
            <a:xfrm>
              <a:off x="4297" y="1900"/>
              <a:ext cx="4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IP1, low</a:t>
              </a:r>
              <a:endParaRPr lang="en-US" altLang="en-US" dirty="0"/>
            </a:p>
          </p:txBody>
        </p:sp>
        <p:sp>
          <p:nvSpPr>
            <p:cNvPr id="96" name="Rectangle 86">
              <a:extLst>
                <a:ext uri="{FF2B5EF4-FFF2-40B4-BE49-F238E27FC236}">
                  <a16:creationId xmlns:a16="http://schemas.microsoft.com/office/drawing/2014/main" id="{2236CAFE-B416-409C-AE5C-C77D8A3108F3}"/>
                </a:ext>
              </a:extLst>
            </p:cNvPr>
            <p:cNvSpPr>
              <a:spLocks noChangeArrowheads="1"/>
            </p:cNvSpPr>
            <p:nvPr/>
          </p:nvSpPr>
          <p:spPr bwMode="auto">
            <a:xfrm>
              <a:off x="5457" y="1900"/>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0</a:t>
              </a:r>
              <a:endParaRPr lang="en-US" altLang="en-US" dirty="0"/>
            </a:p>
          </p:txBody>
        </p:sp>
        <p:sp>
          <p:nvSpPr>
            <p:cNvPr id="97" name="Rectangle 87">
              <a:extLst>
                <a:ext uri="{FF2B5EF4-FFF2-40B4-BE49-F238E27FC236}">
                  <a16:creationId xmlns:a16="http://schemas.microsoft.com/office/drawing/2014/main" id="{167F902B-24BA-4008-965C-BFD0A0B59827}"/>
                </a:ext>
              </a:extLst>
            </p:cNvPr>
            <p:cNvSpPr>
              <a:spLocks noChangeArrowheads="1"/>
            </p:cNvSpPr>
            <p:nvPr/>
          </p:nvSpPr>
          <p:spPr bwMode="auto">
            <a:xfrm>
              <a:off x="4297" y="2076"/>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IP4, high</a:t>
              </a:r>
              <a:endParaRPr lang="en-US" altLang="en-US" dirty="0"/>
            </a:p>
          </p:txBody>
        </p:sp>
        <p:sp>
          <p:nvSpPr>
            <p:cNvPr id="98" name="Rectangle 88">
              <a:extLst>
                <a:ext uri="{FF2B5EF4-FFF2-40B4-BE49-F238E27FC236}">
                  <a16:creationId xmlns:a16="http://schemas.microsoft.com/office/drawing/2014/main" id="{E0D34378-0F5C-4DE1-A191-69C53BBC4C6B}"/>
                </a:ext>
              </a:extLst>
            </p:cNvPr>
            <p:cNvSpPr>
              <a:spLocks noChangeArrowheads="1"/>
            </p:cNvSpPr>
            <p:nvPr/>
          </p:nvSpPr>
          <p:spPr bwMode="auto">
            <a:xfrm>
              <a:off x="5457" y="2076"/>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0</a:t>
              </a:r>
              <a:endParaRPr lang="en-US" altLang="en-US" dirty="0"/>
            </a:p>
          </p:txBody>
        </p:sp>
        <p:sp>
          <p:nvSpPr>
            <p:cNvPr id="99" name="Rectangle 89">
              <a:extLst>
                <a:ext uri="{FF2B5EF4-FFF2-40B4-BE49-F238E27FC236}">
                  <a16:creationId xmlns:a16="http://schemas.microsoft.com/office/drawing/2014/main" id="{161C319D-0C3E-4BD4-BEA1-4379C3E5C272}"/>
                </a:ext>
              </a:extLst>
            </p:cNvPr>
            <p:cNvSpPr>
              <a:spLocks noChangeArrowheads="1"/>
            </p:cNvSpPr>
            <p:nvPr/>
          </p:nvSpPr>
          <p:spPr bwMode="auto">
            <a:xfrm>
              <a:off x="4297" y="2253"/>
              <a:ext cx="4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IP4, low</a:t>
              </a:r>
              <a:endParaRPr lang="en-US" altLang="en-US" dirty="0"/>
            </a:p>
          </p:txBody>
        </p:sp>
        <p:sp>
          <p:nvSpPr>
            <p:cNvPr id="100" name="Rectangle 90">
              <a:extLst>
                <a:ext uri="{FF2B5EF4-FFF2-40B4-BE49-F238E27FC236}">
                  <a16:creationId xmlns:a16="http://schemas.microsoft.com/office/drawing/2014/main" id="{2DE4D91A-9E4A-4D91-BF38-BC28A035D3DC}"/>
                </a:ext>
              </a:extLst>
            </p:cNvPr>
            <p:cNvSpPr>
              <a:spLocks noChangeArrowheads="1"/>
            </p:cNvSpPr>
            <p:nvPr/>
          </p:nvSpPr>
          <p:spPr bwMode="auto">
            <a:xfrm>
              <a:off x="5457" y="2253"/>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2</a:t>
              </a:r>
              <a:endParaRPr lang="en-US" altLang="en-US" dirty="0"/>
            </a:p>
          </p:txBody>
        </p:sp>
        <p:sp>
          <p:nvSpPr>
            <p:cNvPr id="101" name="Rectangle 91">
              <a:extLst>
                <a:ext uri="{FF2B5EF4-FFF2-40B4-BE49-F238E27FC236}">
                  <a16:creationId xmlns:a16="http://schemas.microsoft.com/office/drawing/2014/main" id="{8E19759B-B140-4444-B144-EA91B91555D3}"/>
                </a:ext>
              </a:extLst>
            </p:cNvPr>
            <p:cNvSpPr>
              <a:spLocks noChangeArrowheads="1"/>
            </p:cNvSpPr>
            <p:nvPr/>
          </p:nvSpPr>
          <p:spPr bwMode="auto">
            <a:xfrm>
              <a:off x="4297" y="2430"/>
              <a:ext cx="4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IP6, low</a:t>
              </a:r>
              <a:endParaRPr lang="en-US" altLang="en-US" dirty="0"/>
            </a:p>
          </p:txBody>
        </p:sp>
        <p:sp>
          <p:nvSpPr>
            <p:cNvPr id="102" name="Rectangle 92">
              <a:extLst>
                <a:ext uri="{FF2B5EF4-FFF2-40B4-BE49-F238E27FC236}">
                  <a16:creationId xmlns:a16="http://schemas.microsoft.com/office/drawing/2014/main" id="{6D75F0FB-052E-4797-AD41-06DCF855A749}"/>
                </a:ext>
              </a:extLst>
            </p:cNvPr>
            <p:cNvSpPr>
              <a:spLocks noChangeArrowheads="1"/>
            </p:cNvSpPr>
            <p:nvPr/>
          </p:nvSpPr>
          <p:spPr bwMode="auto">
            <a:xfrm>
              <a:off x="5457" y="2430"/>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0</a:t>
              </a:r>
              <a:endParaRPr lang="en-US" altLang="en-US" dirty="0"/>
            </a:p>
          </p:txBody>
        </p:sp>
        <p:sp>
          <p:nvSpPr>
            <p:cNvPr id="103" name="Rectangle 93">
              <a:extLst>
                <a:ext uri="{FF2B5EF4-FFF2-40B4-BE49-F238E27FC236}">
                  <a16:creationId xmlns:a16="http://schemas.microsoft.com/office/drawing/2014/main" id="{754E116F-B1BE-474C-87D2-B7F576E360BF}"/>
                </a:ext>
              </a:extLst>
            </p:cNvPr>
            <p:cNvSpPr>
              <a:spLocks noChangeArrowheads="1"/>
            </p:cNvSpPr>
            <p:nvPr/>
          </p:nvSpPr>
          <p:spPr bwMode="auto">
            <a:xfrm>
              <a:off x="4297" y="2606"/>
              <a:ext cx="55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IP6, med</a:t>
              </a:r>
              <a:endParaRPr lang="en-US" altLang="en-US" dirty="0"/>
            </a:p>
          </p:txBody>
        </p:sp>
        <p:sp>
          <p:nvSpPr>
            <p:cNvPr id="104" name="Rectangle 94">
              <a:extLst>
                <a:ext uri="{FF2B5EF4-FFF2-40B4-BE49-F238E27FC236}">
                  <a16:creationId xmlns:a16="http://schemas.microsoft.com/office/drawing/2014/main" id="{D2E5FD31-A5BD-4E17-9C3F-E543FD527480}"/>
                </a:ext>
              </a:extLst>
            </p:cNvPr>
            <p:cNvSpPr>
              <a:spLocks noChangeArrowheads="1"/>
            </p:cNvSpPr>
            <p:nvPr/>
          </p:nvSpPr>
          <p:spPr bwMode="auto">
            <a:xfrm>
              <a:off x="5457" y="2606"/>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1</a:t>
              </a:r>
              <a:endParaRPr lang="en-US" altLang="en-US" dirty="0"/>
            </a:p>
          </p:txBody>
        </p:sp>
        <p:sp>
          <p:nvSpPr>
            <p:cNvPr id="105" name="Rectangle 95">
              <a:extLst>
                <a:ext uri="{FF2B5EF4-FFF2-40B4-BE49-F238E27FC236}">
                  <a16:creationId xmlns:a16="http://schemas.microsoft.com/office/drawing/2014/main" id="{B84C3C06-B30A-477A-9253-183AF1552F9D}"/>
                </a:ext>
              </a:extLst>
            </p:cNvPr>
            <p:cNvSpPr>
              <a:spLocks noChangeArrowheads="1"/>
            </p:cNvSpPr>
            <p:nvPr/>
          </p:nvSpPr>
          <p:spPr bwMode="auto">
            <a:xfrm>
              <a:off x="4297" y="2783"/>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IP6, high</a:t>
              </a:r>
              <a:endParaRPr lang="en-US" altLang="en-US" dirty="0"/>
            </a:p>
          </p:txBody>
        </p:sp>
        <p:sp>
          <p:nvSpPr>
            <p:cNvPr id="106" name="Rectangle 96">
              <a:extLst>
                <a:ext uri="{FF2B5EF4-FFF2-40B4-BE49-F238E27FC236}">
                  <a16:creationId xmlns:a16="http://schemas.microsoft.com/office/drawing/2014/main" id="{E46C7CCB-2B39-4522-819C-9A1762CF274F}"/>
                </a:ext>
              </a:extLst>
            </p:cNvPr>
            <p:cNvSpPr>
              <a:spLocks noChangeArrowheads="1"/>
            </p:cNvSpPr>
            <p:nvPr/>
          </p:nvSpPr>
          <p:spPr bwMode="auto">
            <a:xfrm>
              <a:off x="5457" y="2783"/>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1</a:t>
              </a:r>
              <a:endParaRPr lang="en-US" altLang="en-US" dirty="0"/>
            </a:p>
          </p:txBody>
        </p:sp>
        <p:sp>
          <p:nvSpPr>
            <p:cNvPr id="107" name="Rectangle 97">
              <a:extLst>
                <a:ext uri="{FF2B5EF4-FFF2-40B4-BE49-F238E27FC236}">
                  <a16:creationId xmlns:a16="http://schemas.microsoft.com/office/drawing/2014/main" id="{954B8E03-B774-416C-ADF7-E1198DD3A754}"/>
                </a:ext>
              </a:extLst>
            </p:cNvPr>
            <p:cNvSpPr>
              <a:spLocks noChangeArrowheads="1"/>
            </p:cNvSpPr>
            <p:nvPr/>
          </p:nvSpPr>
          <p:spPr bwMode="auto">
            <a:xfrm>
              <a:off x="4297" y="2959"/>
              <a:ext cx="5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high, low</a:t>
              </a:r>
              <a:endParaRPr lang="en-US" altLang="en-US" dirty="0"/>
            </a:p>
          </p:txBody>
        </p:sp>
        <p:sp>
          <p:nvSpPr>
            <p:cNvPr id="108" name="Rectangle 98">
              <a:extLst>
                <a:ext uri="{FF2B5EF4-FFF2-40B4-BE49-F238E27FC236}">
                  <a16:creationId xmlns:a16="http://schemas.microsoft.com/office/drawing/2014/main" id="{B0ED83B4-02F1-47D5-8B6C-B9117068121C}"/>
                </a:ext>
              </a:extLst>
            </p:cNvPr>
            <p:cNvSpPr>
              <a:spLocks noChangeArrowheads="1"/>
            </p:cNvSpPr>
            <p:nvPr/>
          </p:nvSpPr>
          <p:spPr bwMode="auto">
            <a:xfrm>
              <a:off x="5457" y="2959"/>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000000"/>
                  </a:solidFill>
                </a:rPr>
                <a:t>0</a:t>
              </a:r>
              <a:endParaRPr lang="en-US" altLang="en-US" dirty="0"/>
            </a:p>
          </p:txBody>
        </p:sp>
        <p:sp>
          <p:nvSpPr>
            <p:cNvPr id="109" name="Line 99">
              <a:extLst>
                <a:ext uri="{FF2B5EF4-FFF2-40B4-BE49-F238E27FC236}">
                  <a16:creationId xmlns:a16="http://schemas.microsoft.com/office/drawing/2014/main" id="{8F14AA47-F333-4EC4-B4D5-6F42CE603497}"/>
                </a:ext>
              </a:extLst>
            </p:cNvPr>
            <p:cNvSpPr>
              <a:spLocks noChangeShapeType="1"/>
            </p:cNvSpPr>
            <p:nvPr/>
          </p:nvSpPr>
          <p:spPr bwMode="auto">
            <a:xfrm>
              <a:off x="4909" y="1346"/>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100">
              <a:extLst>
                <a:ext uri="{FF2B5EF4-FFF2-40B4-BE49-F238E27FC236}">
                  <a16:creationId xmlns:a16="http://schemas.microsoft.com/office/drawing/2014/main" id="{21EBC42B-BF4D-407A-9E91-FA5E8D6F88C6}"/>
                </a:ext>
              </a:extLst>
            </p:cNvPr>
            <p:cNvSpPr>
              <a:spLocks noChangeArrowheads="1"/>
            </p:cNvSpPr>
            <p:nvPr/>
          </p:nvSpPr>
          <p:spPr bwMode="auto">
            <a:xfrm>
              <a:off x="4909" y="1346"/>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101">
              <a:extLst>
                <a:ext uri="{FF2B5EF4-FFF2-40B4-BE49-F238E27FC236}">
                  <a16:creationId xmlns:a16="http://schemas.microsoft.com/office/drawing/2014/main" id="{CF82C5B3-0A95-42A3-99A7-2241A4E2EA38}"/>
                </a:ext>
              </a:extLst>
            </p:cNvPr>
            <p:cNvSpPr>
              <a:spLocks noChangeShapeType="1"/>
            </p:cNvSpPr>
            <p:nvPr/>
          </p:nvSpPr>
          <p:spPr bwMode="auto">
            <a:xfrm>
              <a:off x="4265" y="1346"/>
              <a:ext cx="0" cy="35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02">
              <a:extLst>
                <a:ext uri="{FF2B5EF4-FFF2-40B4-BE49-F238E27FC236}">
                  <a16:creationId xmlns:a16="http://schemas.microsoft.com/office/drawing/2014/main" id="{A092CBDD-41DC-4B45-8260-292D6915815B}"/>
                </a:ext>
              </a:extLst>
            </p:cNvPr>
            <p:cNvSpPr>
              <a:spLocks noChangeArrowheads="1"/>
            </p:cNvSpPr>
            <p:nvPr/>
          </p:nvSpPr>
          <p:spPr bwMode="auto">
            <a:xfrm>
              <a:off x="4265" y="1346"/>
              <a:ext cx="8" cy="3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103">
              <a:extLst>
                <a:ext uri="{FF2B5EF4-FFF2-40B4-BE49-F238E27FC236}">
                  <a16:creationId xmlns:a16="http://schemas.microsoft.com/office/drawing/2014/main" id="{72032E27-F3D4-44C7-9534-F04D03605FDB}"/>
                </a:ext>
              </a:extLst>
            </p:cNvPr>
            <p:cNvSpPr>
              <a:spLocks noChangeShapeType="1"/>
            </p:cNvSpPr>
            <p:nvPr/>
          </p:nvSpPr>
          <p:spPr bwMode="auto">
            <a:xfrm>
              <a:off x="4909" y="1531"/>
              <a:ext cx="0" cy="16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Rectangle 104">
              <a:extLst>
                <a:ext uri="{FF2B5EF4-FFF2-40B4-BE49-F238E27FC236}">
                  <a16:creationId xmlns:a16="http://schemas.microsoft.com/office/drawing/2014/main" id="{BE200477-8E88-4186-AF9F-8ECB9B5E2358}"/>
                </a:ext>
              </a:extLst>
            </p:cNvPr>
            <p:cNvSpPr>
              <a:spLocks noChangeArrowheads="1"/>
            </p:cNvSpPr>
            <p:nvPr/>
          </p:nvSpPr>
          <p:spPr bwMode="auto">
            <a:xfrm>
              <a:off x="4909" y="1531"/>
              <a:ext cx="9" cy="16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105">
              <a:extLst>
                <a:ext uri="{FF2B5EF4-FFF2-40B4-BE49-F238E27FC236}">
                  <a16:creationId xmlns:a16="http://schemas.microsoft.com/office/drawing/2014/main" id="{11E8042E-A976-4D71-A7A0-B5C05854499C}"/>
                </a:ext>
              </a:extLst>
            </p:cNvPr>
            <p:cNvSpPr>
              <a:spLocks noChangeShapeType="1"/>
            </p:cNvSpPr>
            <p:nvPr/>
          </p:nvSpPr>
          <p:spPr bwMode="auto">
            <a:xfrm>
              <a:off x="4273" y="1699"/>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06">
              <a:extLst>
                <a:ext uri="{FF2B5EF4-FFF2-40B4-BE49-F238E27FC236}">
                  <a16:creationId xmlns:a16="http://schemas.microsoft.com/office/drawing/2014/main" id="{D5D14125-2EF5-46ED-BA05-FED314FE1241}"/>
                </a:ext>
              </a:extLst>
            </p:cNvPr>
            <p:cNvSpPr>
              <a:spLocks noChangeArrowheads="1"/>
            </p:cNvSpPr>
            <p:nvPr/>
          </p:nvSpPr>
          <p:spPr bwMode="auto">
            <a:xfrm>
              <a:off x="4273" y="1699"/>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107">
              <a:extLst>
                <a:ext uri="{FF2B5EF4-FFF2-40B4-BE49-F238E27FC236}">
                  <a16:creationId xmlns:a16="http://schemas.microsoft.com/office/drawing/2014/main" id="{75CF6052-22FB-4C2C-B029-937662137AED}"/>
                </a:ext>
              </a:extLst>
            </p:cNvPr>
            <p:cNvSpPr>
              <a:spLocks noChangeShapeType="1"/>
            </p:cNvSpPr>
            <p:nvPr/>
          </p:nvSpPr>
          <p:spPr bwMode="auto">
            <a:xfrm>
              <a:off x="5554" y="1346"/>
              <a:ext cx="0" cy="35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08">
              <a:extLst>
                <a:ext uri="{FF2B5EF4-FFF2-40B4-BE49-F238E27FC236}">
                  <a16:creationId xmlns:a16="http://schemas.microsoft.com/office/drawing/2014/main" id="{F067412E-F714-42E9-89FB-586A965B972E}"/>
                </a:ext>
              </a:extLst>
            </p:cNvPr>
            <p:cNvSpPr>
              <a:spLocks noChangeArrowheads="1"/>
            </p:cNvSpPr>
            <p:nvPr/>
          </p:nvSpPr>
          <p:spPr bwMode="auto">
            <a:xfrm>
              <a:off x="5554" y="1346"/>
              <a:ext cx="8" cy="3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09">
              <a:extLst>
                <a:ext uri="{FF2B5EF4-FFF2-40B4-BE49-F238E27FC236}">
                  <a16:creationId xmlns:a16="http://schemas.microsoft.com/office/drawing/2014/main" id="{AA4E65B3-954A-49ED-9FF0-06FAA2CA6330}"/>
                </a:ext>
              </a:extLst>
            </p:cNvPr>
            <p:cNvSpPr>
              <a:spLocks noChangeShapeType="1"/>
            </p:cNvSpPr>
            <p:nvPr/>
          </p:nvSpPr>
          <p:spPr bwMode="auto">
            <a:xfrm>
              <a:off x="4265" y="1699"/>
              <a:ext cx="0" cy="1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110">
              <a:extLst>
                <a:ext uri="{FF2B5EF4-FFF2-40B4-BE49-F238E27FC236}">
                  <a16:creationId xmlns:a16="http://schemas.microsoft.com/office/drawing/2014/main" id="{DD95187F-DE03-46F4-AFCB-DB05FA59C52B}"/>
                </a:ext>
              </a:extLst>
            </p:cNvPr>
            <p:cNvSpPr>
              <a:spLocks noChangeArrowheads="1"/>
            </p:cNvSpPr>
            <p:nvPr/>
          </p:nvSpPr>
          <p:spPr bwMode="auto">
            <a:xfrm>
              <a:off x="4265" y="1699"/>
              <a:ext cx="8" cy="1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111">
              <a:extLst>
                <a:ext uri="{FF2B5EF4-FFF2-40B4-BE49-F238E27FC236}">
                  <a16:creationId xmlns:a16="http://schemas.microsoft.com/office/drawing/2014/main" id="{2381C30B-8C6D-438B-AE55-AF3D0B20A0A6}"/>
                </a:ext>
              </a:extLst>
            </p:cNvPr>
            <p:cNvSpPr>
              <a:spLocks noChangeShapeType="1"/>
            </p:cNvSpPr>
            <p:nvPr/>
          </p:nvSpPr>
          <p:spPr bwMode="auto">
            <a:xfrm>
              <a:off x="4909" y="1707"/>
              <a:ext cx="0" cy="1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Rectangle 112">
              <a:extLst>
                <a:ext uri="{FF2B5EF4-FFF2-40B4-BE49-F238E27FC236}">
                  <a16:creationId xmlns:a16="http://schemas.microsoft.com/office/drawing/2014/main" id="{8493CC36-21B6-403C-A373-7B87B69C3BFB}"/>
                </a:ext>
              </a:extLst>
            </p:cNvPr>
            <p:cNvSpPr>
              <a:spLocks noChangeArrowheads="1"/>
            </p:cNvSpPr>
            <p:nvPr/>
          </p:nvSpPr>
          <p:spPr bwMode="auto">
            <a:xfrm>
              <a:off x="4909" y="1707"/>
              <a:ext cx="9"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113">
              <a:extLst>
                <a:ext uri="{FF2B5EF4-FFF2-40B4-BE49-F238E27FC236}">
                  <a16:creationId xmlns:a16="http://schemas.microsoft.com/office/drawing/2014/main" id="{E9688741-FF48-49AB-A53B-A1FD009CB9CF}"/>
                </a:ext>
              </a:extLst>
            </p:cNvPr>
            <p:cNvSpPr>
              <a:spLocks noChangeShapeType="1"/>
            </p:cNvSpPr>
            <p:nvPr/>
          </p:nvSpPr>
          <p:spPr bwMode="auto">
            <a:xfrm>
              <a:off x="4273" y="1876"/>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14">
              <a:extLst>
                <a:ext uri="{FF2B5EF4-FFF2-40B4-BE49-F238E27FC236}">
                  <a16:creationId xmlns:a16="http://schemas.microsoft.com/office/drawing/2014/main" id="{AC91DF0A-481E-456F-937E-4FC2AB2F221C}"/>
                </a:ext>
              </a:extLst>
            </p:cNvPr>
            <p:cNvSpPr>
              <a:spLocks noChangeArrowheads="1"/>
            </p:cNvSpPr>
            <p:nvPr/>
          </p:nvSpPr>
          <p:spPr bwMode="auto">
            <a:xfrm>
              <a:off x="4273" y="1876"/>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115">
              <a:extLst>
                <a:ext uri="{FF2B5EF4-FFF2-40B4-BE49-F238E27FC236}">
                  <a16:creationId xmlns:a16="http://schemas.microsoft.com/office/drawing/2014/main" id="{421B234A-AAB7-4049-A887-135220E370A7}"/>
                </a:ext>
              </a:extLst>
            </p:cNvPr>
            <p:cNvSpPr>
              <a:spLocks noChangeShapeType="1"/>
            </p:cNvSpPr>
            <p:nvPr/>
          </p:nvSpPr>
          <p:spPr bwMode="auto">
            <a:xfrm>
              <a:off x="5554" y="1707"/>
              <a:ext cx="0" cy="1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116">
              <a:extLst>
                <a:ext uri="{FF2B5EF4-FFF2-40B4-BE49-F238E27FC236}">
                  <a16:creationId xmlns:a16="http://schemas.microsoft.com/office/drawing/2014/main" id="{DCF89912-6321-4DE8-8F2F-C22A91BA9A0E}"/>
                </a:ext>
              </a:extLst>
            </p:cNvPr>
            <p:cNvSpPr>
              <a:spLocks noChangeArrowheads="1"/>
            </p:cNvSpPr>
            <p:nvPr/>
          </p:nvSpPr>
          <p:spPr bwMode="auto">
            <a:xfrm>
              <a:off x="5554" y="1707"/>
              <a:ext cx="8"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7">
              <a:extLst>
                <a:ext uri="{FF2B5EF4-FFF2-40B4-BE49-F238E27FC236}">
                  <a16:creationId xmlns:a16="http://schemas.microsoft.com/office/drawing/2014/main" id="{6B2414FB-742A-4EB1-8012-347CA0AE751B}"/>
                </a:ext>
              </a:extLst>
            </p:cNvPr>
            <p:cNvSpPr>
              <a:spLocks noChangeShapeType="1"/>
            </p:cNvSpPr>
            <p:nvPr/>
          </p:nvSpPr>
          <p:spPr bwMode="auto">
            <a:xfrm>
              <a:off x="4265" y="1884"/>
              <a:ext cx="0" cy="34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8">
              <a:extLst>
                <a:ext uri="{FF2B5EF4-FFF2-40B4-BE49-F238E27FC236}">
                  <a16:creationId xmlns:a16="http://schemas.microsoft.com/office/drawing/2014/main" id="{83ED31C0-64DE-4036-B72E-AD58026D69CD}"/>
                </a:ext>
              </a:extLst>
            </p:cNvPr>
            <p:cNvSpPr>
              <a:spLocks noChangeArrowheads="1"/>
            </p:cNvSpPr>
            <p:nvPr/>
          </p:nvSpPr>
          <p:spPr bwMode="auto">
            <a:xfrm>
              <a:off x="4265" y="1884"/>
              <a:ext cx="8" cy="34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19">
              <a:extLst>
                <a:ext uri="{FF2B5EF4-FFF2-40B4-BE49-F238E27FC236}">
                  <a16:creationId xmlns:a16="http://schemas.microsoft.com/office/drawing/2014/main" id="{8B45768E-4EBB-42D4-A3F4-852C23657A75}"/>
                </a:ext>
              </a:extLst>
            </p:cNvPr>
            <p:cNvSpPr>
              <a:spLocks noChangeShapeType="1"/>
            </p:cNvSpPr>
            <p:nvPr/>
          </p:nvSpPr>
          <p:spPr bwMode="auto">
            <a:xfrm>
              <a:off x="4909" y="1884"/>
              <a:ext cx="0" cy="34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20">
              <a:extLst>
                <a:ext uri="{FF2B5EF4-FFF2-40B4-BE49-F238E27FC236}">
                  <a16:creationId xmlns:a16="http://schemas.microsoft.com/office/drawing/2014/main" id="{6D9DB6FE-6BF5-4F05-9C08-75086D4B5570}"/>
                </a:ext>
              </a:extLst>
            </p:cNvPr>
            <p:cNvSpPr>
              <a:spLocks noChangeArrowheads="1"/>
            </p:cNvSpPr>
            <p:nvPr/>
          </p:nvSpPr>
          <p:spPr bwMode="auto">
            <a:xfrm>
              <a:off x="4909" y="1884"/>
              <a:ext cx="9" cy="34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121">
              <a:extLst>
                <a:ext uri="{FF2B5EF4-FFF2-40B4-BE49-F238E27FC236}">
                  <a16:creationId xmlns:a16="http://schemas.microsoft.com/office/drawing/2014/main" id="{373723A6-65A4-4ED8-A905-B5105013B1D6}"/>
                </a:ext>
              </a:extLst>
            </p:cNvPr>
            <p:cNvSpPr>
              <a:spLocks noChangeShapeType="1"/>
            </p:cNvSpPr>
            <p:nvPr/>
          </p:nvSpPr>
          <p:spPr bwMode="auto">
            <a:xfrm>
              <a:off x="4273" y="2229"/>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Rectangle 122">
              <a:extLst>
                <a:ext uri="{FF2B5EF4-FFF2-40B4-BE49-F238E27FC236}">
                  <a16:creationId xmlns:a16="http://schemas.microsoft.com/office/drawing/2014/main" id="{C61B1EE4-15C9-4474-B556-55D33387F152}"/>
                </a:ext>
              </a:extLst>
            </p:cNvPr>
            <p:cNvSpPr>
              <a:spLocks noChangeArrowheads="1"/>
            </p:cNvSpPr>
            <p:nvPr/>
          </p:nvSpPr>
          <p:spPr bwMode="auto">
            <a:xfrm>
              <a:off x="4273" y="2229"/>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123">
              <a:extLst>
                <a:ext uri="{FF2B5EF4-FFF2-40B4-BE49-F238E27FC236}">
                  <a16:creationId xmlns:a16="http://schemas.microsoft.com/office/drawing/2014/main" id="{3F53BCCF-77BA-454B-8561-A0A9D72238ED}"/>
                </a:ext>
              </a:extLst>
            </p:cNvPr>
            <p:cNvSpPr>
              <a:spLocks noChangeShapeType="1"/>
            </p:cNvSpPr>
            <p:nvPr/>
          </p:nvSpPr>
          <p:spPr bwMode="auto">
            <a:xfrm>
              <a:off x="5554" y="1884"/>
              <a:ext cx="0" cy="34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Rectangle 124">
              <a:extLst>
                <a:ext uri="{FF2B5EF4-FFF2-40B4-BE49-F238E27FC236}">
                  <a16:creationId xmlns:a16="http://schemas.microsoft.com/office/drawing/2014/main" id="{0971807D-3CCC-4D9D-AEFC-3EAF30E478AF}"/>
                </a:ext>
              </a:extLst>
            </p:cNvPr>
            <p:cNvSpPr>
              <a:spLocks noChangeArrowheads="1"/>
            </p:cNvSpPr>
            <p:nvPr/>
          </p:nvSpPr>
          <p:spPr bwMode="auto">
            <a:xfrm>
              <a:off x="5554" y="1884"/>
              <a:ext cx="8" cy="34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125">
              <a:extLst>
                <a:ext uri="{FF2B5EF4-FFF2-40B4-BE49-F238E27FC236}">
                  <a16:creationId xmlns:a16="http://schemas.microsoft.com/office/drawing/2014/main" id="{CEC11860-48F3-424B-8C25-48FDB1FDF879}"/>
                </a:ext>
              </a:extLst>
            </p:cNvPr>
            <p:cNvSpPr>
              <a:spLocks noChangeShapeType="1"/>
            </p:cNvSpPr>
            <p:nvPr/>
          </p:nvSpPr>
          <p:spPr bwMode="auto">
            <a:xfrm>
              <a:off x="4265" y="2229"/>
              <a:ext cx="0" cy="1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Rectangle 126">
              <a:extLst>
                <a:ext uri="{FF2B5EF4-FFF2-40B4-BE49-F238E27FC236}">
                  <a16:creationId xmlns:a16="http://schemas.microsoft.com/office/drawing/2014/main" id="{5175ADFF-25DE-4301-8E32-8E7A3470A001}"/>
                </a:ext>
              </a:extLst>
            </p:cNvPr>
            <p:cNvSpPr>
              <a:spLocks noChangeArrowheads="1"/>
            </p:cNvSpPr>
            <p:nvPr/>
          </p:nvSpPr>
          <p:spPr bwMode="auto">
            <a:xfrm>
              <a:off x="4265" y="2229"/>
              <a:ext cx="8" cy="1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127">
              <a:extLst>
                <a:ext uri="{FF2B5EF4-FFF2-40B4-BE49-F238E27FC236}">
                  <a16:creationId xmlns:a16="http://schemas.microsoft.com/office/drawing/2014/main" id="{849C52A9-BC5A-4925-910C-E54BCC23F4C9}"/>
                </a:ext>
              </a:extLst>
            </p:cNvPr>
            <p:cNvSpPr>
              <a:spLocks noChangeShapeType="1"/>
            </p:cNvSpPr>
            <p:nvPr/>
          </p:nvSpPr>
          <p:spPr bwMode="auto">
            <a:xfrm>
              <a:off x="4909" y="2237"/>
              <a:ext cx="0" cy="1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Rectangle 128">
              <a:extLst>
                <a:ext uri="{FF2B5EF4-FFF2-40B4-BE49-F238E27FC236}">
                  <a16:creationId xmlns:a16="http://schemas.microsoft.com/office/drawing/2014/main" id="{3953C244-4F43-4D00-9B90-AFDAD3C97A8D}"/>
                </a:ext>
              </a:extLst>
            </p:cNvPr>
            <p:cNvSpPr>
              <a:spLocks noChangeArrowheads="1"/>
            </p:cNvSpPr>
            <p:nvPr/>
          </p:nvSpPr>
          <p:spPr bwMode="auto">
            <a:xfrm>
              <a:off x="4909" y="2237"/>
              <a:ext cx="9"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129">
              <a:extLst>
                <a:ext uri="{FF2B5EF4-FFF2-40B4-BE49-F238E27FC236}">
                  <a16:creationId xmlns:a16="http://schemas.microsoft.com/office/drawing/2014/main" id="{39E58217-46B2-49BA-A316-0BFF44D536A8}"/>
                </a:ext>
              </a:extLst>
            </p:cNvPr>
            <p:cNvSpPr>
              <a:spLocks noChangeShapeType="1"/>
            </p:cNvSpPr>
            <p:nvPr/>
          </p:nvSpPr>
          <p:spPr bwMode="auto">
            <a:xfrm>
              <a:off x="4273" y="2406"/>
              <a:ext cx="12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130">
              <a:extLst>
                <a:ext uri="{FF2B5EF4-FFF2-40B4-BE49-F238E27FC236}">
                  <a16:creationId xmlns:a16="http://schemas.microsoft.com/office/drawing/2014/main" id="{2CE82C26-1A70-4E9F-B1E6-5BC9F93308CB}"/>
                </a:ext>
              </a:extLst>
            </p:cNvPr>
            <p:cNvSpPr>
              <a:spLocks noChangeArrowheads="1"/>
            </p:cNvSpPr>
            <p:nvPr/>
          </p:nvSpPr>
          <p:spPr bwMode="auto">
            <a:xfrm>
              <a:off x="4273" y="2406"/>
              <a:ext cx="128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131">
              <a:extLst>
                <a:ext uri="{FF2B5EF4-FFF2-40B4-BE49-F238E27FC236}">
                  <a16:creationId xmlns:a16="http://schemas.microsoft.com/office/drawing/2014/main" id="{1F9AE357-84B5-4BBE-A1BA-552F8C770956}"/>
                </a:ext>
              </a:extLst>
            </p:cNvPr>
            <p:cNvSpPr>
              <a:spLocks noChangeShapeType="1"/>
            </p:cNvSpPr>
            <p:nvPr/>
          </p:nvSpPr>
          <p:spPr bwMode="auto">
            <a:xfrm>
              <a:off x="5554" y="2237"/>
              <a:ext cx="0" cy="1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132">
              <a:extLst>
                <a:ext uri="{FF2B5EF4-FFF2-40B4-BE49-F238E27FC236}">
                  <a16:creationId xmlns:a16="http://schemas.microsoft.com/office/drawing/2014/main" id="{81A0215F-F0A1-4969-8368-0E9FFC195651}"/>
                </a:ext>
              </a:extLst>
            </p:cNvPr>
            <p:cNvSpPr>
              <a:spLocks noChangeArrowheads="1"/>
            </p:cNvSpPr>
            <p:nvPr/>
          </p:nvSpPr>
          <p:spPr bwMode="auto">
            <a:xfrm>
              <a:off x="5554" y="2237"/>
              <a:ext cx="8" cy="1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133">
              <a:extLst>
                <a:ext uri="{FF2B5EF4-FFF2-40B4-BE49-F238E27FC236}">
                  <a16:creationId xmlns:a16="http://schemas.microsoft.com/office/drawing/2014/main" id="{C410E49D-42B2-4004-8BB5-CEABBE89E6F6}"/>
                </a:ext>
              </a:extLst>
            </p:cNvPr>
            <p:cNvSpPr>
              <a:spLocks noChangeShapeType="1"/>
            </p:cNvSpPr>
            <p:nvPr/>
          </p:nvSpPr>
          <p:spPr bwMode="auto">
            <a:xfrm>
              <a:off x="4265" y="2414"/>
              <a:ext cx="1" cy="70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134">
              <a:extLst>
                <a:ext uri="{FF2B5EF4-FFF2-40B4-BE49-F238E27FC236}">
                  <a16:creationId xmlns:a16="http://schemas.microsoft.com/office/drawing/2014/main" id="{1449A5A8-29A1-4FFE-B4AC-06211E9A5EA1}"/>
                </a:ext>
              </a:extLst>
            </p:cNvPr>
            <p:cNvSpPr>
              <a:spLocks noChangeArrowheads="1"/>
            </p:cNvSpPr>
            <p:nvPr/>
          </p:nvSpPr>
          <p:spPr bwMode="auto">
            <a:xfrm>
              <a:off x="4265" y="2414"/>
              <a:ext cx="8" cy="71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135">
              <a:extLst>
                <a:ext uri="{FF2B5EF4-FFF2-40B4-BE49-F238E27FC236}">
                  <a16:creationId xmlns:a16="http://schemas.microsoft.com/office/drawing/2014/main" id="{C131F7B0-CD38-4137-9F84-191B2B66C1F9}"/>
                </a:ext>
              </a:extLst>
            </p:cNvPr>
            <p:cNvSpPr>
              <a:spLocks noChangeShapeType="1"/>
            </p:cNvSpPr>
            <p:nvPr/>
          </p:nvSpPr>
          <p:spPr bwMode="auto">
            <a:xfrm>
              <a:off x="4909" y="2414"/>
              <a:ext cx="1" cy="70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136">
              <a:extLst>
                <a:ext uri="{FF2B5EF4-FFF2-40B4-BE49-F238E27FC236}">
                  <a16:creationId xmlns:a16="http://schemas.microsoft.com/office/drawing/2014/main" id="{74098734-D010-4D95-86DC-06F53F6AA2D5}"/>
                </a:ext>
              </a:extLst>
            </p:cNvPr>
            <p:cNvSpPr>
              <a:spLocks noChangeArrowheads="1"/>
            </p:cNvSpPr>
            <p:nvPr/>
          </p:nvSpPr>
          <p:spPr bwMode="auto">
            <a:xfrm>
              <a:off x="4909" y="2414"/>
              <a:ext cx="9" cy="71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137">
              <a:extLst>
                <a:ext uri="{FF2B5EF4-FFF2-40B4-BE49-F238E27FC236}">
                  <a16:creationId xmlns:a16="http://schemas.microsoft.com/office/drawing/2014/main" id="{EC37A178-5343-4F4C-9833-844FA15C2A0C}"/>
                </a:ext>
              </a:extLst>
            </p:cNvPr>
            <p:cNvSpPr>
              <a:spLocks noChangeShapeType="1"/>
            </p:cNvSpPr>
            <p:nvPr/>
          </p:nvSpPr>
          <p:spPr bwMode="auto">
            <a:xfrm>
              <a:off x="5554" y="2414"/>
              <a:ext cx="1" cy="70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138">
              <a:extLst>
                <a:ext uri="{FF2B5EF4-FFF2-40B4-BE49-F238E27FC236}">
                  <a16:creationId xmlns:a16="http://schemas.microsoft.com/office/drawing/2014/main" id="{7576D76B-DEC9-459A-9392-22BEE65600A1}"/>
                </a:ext>
              </a:extLst>
            </p:cNvPr>
            <p:cNvSpPr>
              <a:spLocks noChangeArrowheads="1"/>
            </p:cNvSpPr>
            <p:nvPr/>
          </p:nvSpPr>
          <p:spPr bwMode="auto">
            <a:xfrm>
              <a:off x="5554" y="2414"/>
              <a:ext cx="8" cy="71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139">
              <a:extLst>
                <a:ext uri="{FF2B5EF4-FFF2-40B4-BE49-F238E27FC236}">
                  <a16:creationId xmlns:a16="http://schemas.microsoft.com/office/drawing/2014/main" id="{696B23C1-345C-4D6C-A60B-4C7A9F5E4A46}"/>
                </a:ext>
              </a:extLst>
            </p:cNvPr>
            <p:cNvSpPr>
              <a:spLocks noChangeShapeType="1"/>
            </p:cNvSpPr>
            <p:nvPr/>
          </p:nvSpPr>
          <p:spPr bwMode="auto">
            <a:xfrm>
              <a:off x="4265" y="1346"/>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140">
              <a:extLst>
                <a:ext uri="{FF2B5EF4-FFF2-40B4-BE49-F238E27FC236}">
                  <a16:creationId xmlns:a16="http://schemas.microsoft.com/office/drawing/2014/main" id="{77DF0432-BB6F-49C1-A494-C501C9BCBD62}"/>
                </a:ext>
              </a:extLst>
            </p:cNvPr>
            <p:cNvSpPr>
              <a:spLocks noChangeArrowheads="1"/>
            </p:cNvSpPr>
            <p:nvPr/>
          </p:nvSpPr>
          <p:spPr bwMode="auto">
            <a:xfrm>
              <a:off x="4265" y="1346"/>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141">
              <a:extLst>
                <a:ext uri="{FF2B5EF4-FFF2-40B4-BE49-F238E27FC236}">
                  <a16:creationId xmlns:a16="http://schemas.microsoft.com/office/drawing/2014/main" id="{581887F1-8ACC-4FC7-9A0B-A8EC52E85869}"/>
                </a:ext>
              </a:extLst>
            </p:cNvPr>
            <p:cNvSpPr>
              <a:spLocks noChangeShapeType="1"/>
            </p:cNvSpPr>
            <p:nvPr/>
          </p:nvSpPr>
          <p:spPr bwMode="auto">
            <a:xfrm>
              <a:off x="4265" y="1523"/>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142">
              <a:extLst>
                <a:ext uri="{FF2B5EF4-FFF2-40B4-BE49-F238E27FC236}">
                  <a16:creationId xmlns:a16="http://schemas.microsoft.com/office/drawing/2014/main" id="{1FD1B92A-217E-47D7-BA1D-9DC97111A588}"/>
                </a:ext>
              </a:extLst>
            </p:cNvPr>
            <p:cNvSpPr>
              <a:spLocks noChangeArrowheads="1"/>
            </p:cNvSpPr>
            <p:nvPr/>
          </p:nvSpPr>
          <p:spPr bwMode="auto">
            <a:xfrm>
              <a:off x="4265" y="1523"/>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43">
              <a:extLst>
                <a:ext uri="{FF2B5EF4-FFF2-40B4-BE49-F238E27FC236}">
                  <a16:creationId xmlns:a16="http://schemas.microsoft.com/office/drawing/2014/main" id="{AF1BDE3A-6B9E-4C6F-A27C-28EC0A73F9FB}"/>
                </a:ext>
              </a:extLst>
            </p:cNvPr>
            <p:cNvSpPr>
              <a:spLocks noChangeShapeType="1"/>
            </p:cNvSpPr>
            <p:nvPr/>
          </p:nvSpPr>
          <p:spPr bwMode="auto">
            <a:xfrm>
              <a:off x="5562" y="16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44">
              <a:extLst>
                <a:ext uri="{FF2B5EF4-FFF2-40B4-BE49-F238E27FC236}">
                  <a16:creationId xmlns:a16="http://schemas.microsoft.com/office/drawing/2014/main" id="{1F77B65A-0291-45A0-875C-BC906989A440}"/>
                </a:ext>
              </a:extLst>
            </p:cNvPr>
            <p:cNvSpPr>
              <a:spLocks noChangeArrowheads="1"/>
            </p:cNvSpPr>
            <p:nvPr/>
          </p:nvSpPr>
          <p:spPr bwMode="auto">
            <a:xfrm>
              <a:off x="5562" y="1699"/>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145">
              <a:extLst>
                <a:ext uri="{FF2B5EF4-FFF2-40B4-BE49-F238E27FC236}">
                  <a16:creationId xmlns:a16="http://schemas.microsoft.com/office/drawing/2014/main" id="{6AD96354-CDF4-4B5B-A874-7D77F4B51008}"/>
                </a:ext>
              </a:extLst>
            </p:cNvPr>
            <p:cNvSpPr>
              <a:spLocks noChangeShapeType="1"/>
            </p:cNvSpPr>
            <p:nvPr/>
          </p:nvSpPr>
          <p:spPr bwMode="auto">
            <a:xfrm>
              <a:off x="5562" y="18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146">
              <a:extLst>
                <a:ext uri="{FF2B5EF4-FFF2-40B4-BE49-F238E27FC236}">
                  <a16:creationId xmlns:a16="http://schemas.microsoft.com/office/drawing/2014/main" id="{48DB8F1D-105B-4F28-9453-F4877C52B60C}"/>
                </a:ext>
              </a:extLst>
            </p:cNvPr>
            <p:cNvSpPr>
              <a:spLocks noChangeArrowheads="1"/>
            </p:cNvSpPr>
            <p:nvPr/>
          </p:nvSpPr>
          <p:spPr bwMode="auto">
            <a:xfrm>
              <a:off x="5562" y="1876"/>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147">
              <a:extLst>
                <a:ext uri="{FF2B5EF4-FFF2-40B4-BE49-F238E27FC236}">
                  <a16:creationId xmlns:a16="http://schemas.microsoft.com/office/drawing/2014/main" id="{4F3F8317-7889-4028-A8E1-62543C79335E}"/>
                </a:ext>
              </a:extLst>
            </p:cNvPr>
            <p:cNvSpPr>
              <a:spLocks noChangeShapeType="1"/>
            </p:cNvSpPr>
            <p:nvPr/>
          </p:nvSpPr>
          <p:spPr bwMode="auto">
            <a:xfrm>
              <a:off x="4265" y="2052"/>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148">
              <a:extLst>
                <a:ext uri="{FF2B5EF4-FFF2-40B4-BE49-F238E27FC236}">
                  <a16:creationId xmlns:a16="http://schemas.microsoft.com/office/drawing/2014/main" id="{B59A2810-2224-49CF-8C55-BBAAB0AC799F}"/>
                </a:ext>
              </a:extLst>
            </p:cNvPr>
            <p:cNvSpPr>
              <a:spLocks noChangeArrowheads="1"/>
            </p:cNvSpPr>
            <p:nvPr/>
          </p:nvSpPr>
          <p:spPr bwMode="auto">
            <a:xfrm>
              <a:off x="4265" y="2052"/>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149">
              <a:extLst>
                <a:ext uri="{FF2B5EF4-FFF2-40B4-BE49-F238E27FC236}">
                  <a16:creationId xmlns:a16="http://schemas.microsoft.com/office/drawing/2014/main" id="{50DF2806-042A-498B-8DE4-C57E0643244A}"/>
                </a:ext>
              </a:extLst>
            </p:cNvPr>
            <p:cNvSpPr>
              <a:spLocks noChangeShapeType="1"/>
            </p:cNvSpPr>
            <p:nvPr/>
          </p:nvSpPr>
          <p:spPr bwMode="auto">
            <a:xfrm>
              <a:off x="5562" y="22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150">
              <a:extLst>
                <a:ext uri="{FF2B5EF4-FFF2-40B4-BE49-F238E27FC236}">
                  <a16:creationId xmlns:a16="http://schemas.microsoft.com/office/drawing/2014/main" id="{1546FBE1-349D-4890-9B4D-F2F9402ED09D}"/>
                </a:ext>
              </a:extLst>
            </p:cNvPr>
            <p:cNvSpPr>
              <a:spLocks noChangeArrowheads="1"/>
            </p:cNvSpPr>
            <p:nvPr/>
          </p:nvSpPr>
          <p:spPr bwMode="auto">
            <a:xfrm>
              <a:off x="5562" y="2229"/>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151">
              <a:extLst>
                <a:ext uri="{FF2B5EF4-FFF2-40B4-BE49-F238E27FC236}">
                  <a16:creationId xmlns:a16="http://schemas.microsoft.com/office/drawing/2014/main" id="{56D27B06-2CCA-4804-AC7D-5751DF6B0EAC}"/>
                </a:ext>
              </a:extLst>
            </p:cNvPr>
            <p:cNvSpPr>
              <a:spLocks noChangeShapeType="1"/>
            </p:cNvSpPr>
            <p:nvPr/>
          </p:nvSpPr>
          <p:spPr bwMode="auto">
            <a:xfrm>
              <a:off x="5562" y="24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152">
              <a:extLst>
                <a:ext uri="{FF2B5EF4-FFF2-40B4-BE49-F238E27FC236}">
                  <a16:creationId xmlns:a16="http://schemas.microsoft.com/office/drawing/2014/main" id="{57E34F37-773C-477A-91F7-A362238D801A}"/>
                </a:ext>
              </a:extLst>
            </p:cNvPr>
            <p:cNvSpPr>
              <a:spLocks noChangeArrowheads="1"/>
            </p:cNvSpPr>
            <p:nvPr/>
          </p:nvSpPr>
          <p:spPr bwMode="auto">
            <a:xfrm>
              <a:off x="5562" y="2406"/>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53">
              <a:extLst>
                <a:ext uri="{FF2B5EF4-FFF2-40B4-BE49-F238E27FC236}">
                  <a16:creationId xmlns:a16="http://schemas.microsoft.com/office/drawing/2014/main" id="{F8D7D478-C082-4CD7-B52E-B6F989B69079}"/>
                </a:ext>
              </a:extLst>
            </p:cNvPr>
            <p:cNvSpPr>
              <a:spLocks noChangeShapeType="1"/>
            </p:cNvSpPr>
            <p:nvPr/>
          </p:nvSpPr>
          <p:spPr bwMode="auto">
            <a:xfrm>
              <a:off x="4265" y="2582"/>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Rectangle 154">
              <a:extLst>
                <a:ext uri="{FF2B5EF4-FFF2-40B4-BE49-F238E27FC236}">
                  <a16:creationId xmlns:a16="http://schemas.microsoft.com/office/drawing/2014/main" id="{EE4988CD-2C51-417C-BB9E-7EACD8BC7823}"/>
                </a:ext>
              </a:extLst>
            </p:cNvPr>
            <p:cNvSpPr>
              <a:spLocks noChangeArrowheads="1"/>
            </p:cNvSpPr>
            <p:nvPr/>
          </p:nvSpPr>
          <p:spPr bwMode="auto">
            <a:xfrm>
              <a:off x="4265" y="2582"/>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155">
              <a:extLst>
                <a:ext uri="{FF2B5EF4-FFF2-40B4-BE49-F238E27FC236}">
                  <a16:creationId xmlns:a16="http://schemas.microsoft.com/office/drawing/2014/main" id="{EF9CE9E1-B2BA-41BD-8359-9D5E2BCA7C08}"/>
                </a:ext>
              </a:extLst>
            </p:cNvPr>
            <p:cNvSpPr>
              <a:spLocks noChangeShapeType="1"/>
            </p:cNvSpPr>
            <p:nvPr/>
          </p:nvSpPr>
          <p:spPr bwMode="auto">
            <a:xfrm>
              <a:off x="4265" y="2759"/>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156">
              <a:extLst>
                <a:ext uri="{FF2B5EF4-FFF2-40B4-BE49-F238E27FC236}">
                  <a16:creationId xmlns:a16="http://schemas.microsoft.com/office/drawing/2014/main" id="{BFF1AF08-14DA-497B-897C-32ABA34A7F7A}"/>
                </a:ext>
              </a:extLst>
            </p:cNvPr>
            <p:cNvSpPr>
              <a:spLocks noChangeArrowheads="1"/>
            </p:cNvSpPr>
            <p:nvPr/>
          </p:nvSpPr>
          <p:spPr bwMode="auto">
            <a:xfrm>
              <a:off x="4265" y="2759"/>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157">
              <a:extLst>
                <a:ext uri="{FF2B5EF4-FFF2-40B4-BE49-F238E27FC236}">
                  <a16:creationId xmlns:a16="http://schemas.microsoft.com/office/drawing/2014/main" id="{CD2969BF-3EB3-49DA-A9D8-D239B43CE860}"/>
                </a:ext>
              </a:extLst>
            </p:cNvPr>
            <p:cNvSpPr>
              <a:spLocks noChangeShapeType="1"/>
            </p:cNvSpPr>
            <p:nvPr/>
          </p:nvSpPr>
          <p:spPr bwMode="auto">
            <a:xfrm>
              <a:off x="4265" y="2935"/>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Rectangle 158">
              <a:extLst>
                <a:ext uri="{FF2B5EF4-FFF2-40B4-BE49-F238E27FC236}">
                  <a16:creationId xmlns:a16="http://schemas.microsoft.com/office/drawing/2014/main" id="{7F38C10E-61F2-48A4-8027-1AC5263E34F4}"/>
                </a:ext>
              </a:extLst>
            </p:cNvPr>
            <p:cNvSpPr>
              <a:spLocks noChangeArrowheads="1"/>
            </p:cNvSpPr>
            <p:nvPr/>
          </p:nvSpPr>
          <p:spPr bwMode="auto">
            <a:xfrm>
              <a:off x="4265" y="2935"/>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59">
              <a:extLst>
                <a:ext uri="{FF2B5EF4-FFF2-40B4-BE49-F238E27FC236}">
                  <a16:creationId xmlns:a16="http://schemas.microsoft.com/office/drawing/2014/main" id="{9CA07B93-1205-47C0-B8AF-1F9C79C5686C}"/>
                </a:ext>
              </a:extLst>
            </p:cNvPr>
            <p:cNvSpPr>
              <a:spLocks noChangeShapeType="1"/>
            </p:cNvSpPr>
            <p:nvPr/>
          </p:nvSpPr>
          <p:spPr bwMode="auto">
            <a:xfrm>
              <a:off x="4265" y="3112"/>
              <a:ext cx="129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Rectangle 160">
              <a:extLst>
                <a:ext uri="{FF2B5EF4-FFF2-40B4-BE49-F238E27FC236}">
                  <a16:creationId xmlns:a16="http://schemas.microsoft.com/office/drawing/2014/main" id="{CE2067FD-A8C0-4D65-B092-3E961538A645}"/>
                </a:ext>
              </a:extLst>
            </p:cNvPr>
            <p:cNvSpPr>
              <a:spLocks noChangeArrowheads="1"/>
            </p:cNvSpPr>
            <p:nvPr/>
          </p:nvSpPr>
          <p:spPr bwMode="auto">
            <a:xfrm>
              <a:off x="4265" y="3112"/>
              <a:ext cx="1305"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itle 33">
            <a:extLst>
              <a:ext uri="{FF2B5EF4-FFF2-40B4-BE49-F238E27FC236}">
                <a16:creationId xmlns:a16="http://schemas.microsoft.com/office/drawing/2014/main" id="{8D77B9D4-CC8B-892A-DEEA-B5C8FB54902F}"/>
              </a:ext>
            </a:extLst>
          </p:cNvPr>
          <p:cNvSpPr>
            <a:spLocks noGrp="1"/>
          </p:cNvSpPr>
          <p:nvPr>
            <p:ph type="title"/>
          </p:nvPr>
        </p:nvSpPr>
        <p:spPr>
          <a:xfrm>
            <a:off x="0" y="-41274"/>
            <a:ext cx="2978701" cy="1325563"/>
          </a:xfrm>
        </p:spPr>
        <p:txBody>
          <a:bodyPr/>
          <a:lstStyle/>
          <a:p>
            <a:r>
              <a:rPr lang="en-US" sz="1800" dirty="0">
                <a:effectLst/>
                <a:latin typeface="Arial" panose="020B0604020202020204" pitchFamily="34" charset="0"/>
                <a:ea typeface="Calibri" panose="020F0502020204030204" pitchFamily="34" charset="0"/>
              </a:rPr>
              <a:t>Example : Apriori Algorithm </a:t>
            </a:r>
            <a:endParaRPr lang="en-US" dirty="0"/>
          </a:p>
        </p:txBody>
      </p:sp>
      <p:sp>
        <p:nvSpPr>
          <p:cNvPr id="173" name="Content Placeholder 172">
            <a:extLst>
              <a:ext uri="{FF2B5EF4-FFF2-40B4-BE49-F238E27FC236}">
                <a16:creationId xmlns:a16="http://schemas.microsoft.com/office/drawing/2014/main" id="{A085427E-BE28-8F9D-4977-B3297212C3EB}"/>
              </a:ext>
            </a:extLst>
          </p:cNvPr>
          <p:cNvSpPr>
            <a:spLocks noGrp="1"/>
          </p:cNvSpPr>
          <p:nvPr>
            <p:ph idx="1"/>
          </p:nvPr>
        </p:nvSpPr>
        <p:spPr>
          <a:xfrm>
            <a:off x="63137" y="2638744"/>
            <a:ext cx="7642374" cy="1985040"/>
          </a:xfrm>
        </p:spPr>
        <p:txBody>
          <a:bodyPr>
            <a:noAutofit/>
          </a:bodyPr>
          <a:lstStyle/>
          <a:p>
            <a:r>
              <a:rPr lang="en-US" sz="1000" dirty="0">
                <a:effectLst/>
                <a:latin typeface="Arial" panose="020B0604020202020204" pitchFamily="34" charset="0"/>
                <a:ea typeface="Calibri" panose="020F0502020204030204" pitchFamily="34" charset="0"/>
              </a:rPr>
              <a:t>A set of transactions containing IP addresses and level of alerts raised in an IDS (high, med and low)</a:t>
            </a:r>
          </a:p>
          <a:p>
            <a:r>
              <a:rPr lang="en-US" sz="1000" dirty="0">
                <a:effectLst/>
                <a:latin typeface="Arial" panose="020B0604020202020204" pitchFamily="34" charset="0"/>
                <a:ea typeface="Calibri" panose="020F0502020204030204" pitchFamily="34" charset="0"/>
              </a:rPr>
              <a:t>If </a:t>
            </a:r>
            <a:r>
              <a:rPr lang="en-US" sz="1000" i="1" dirty="0">
                <a:effectLst/>
                <a:latin typeface="Arial" panose="020B0604020202020204" pitchFamily="34" charset="0"/>
                <a:ea typeface="Calibri" panose="020F0502020204030204" pitchFamily="34" charset="0"/>
              </a:rPr>
              <a:t>IP1 and high</a:t>
            </a:r>
            <a:r>
              <a:rPr lang="en-US" sz="1000" dirty="0">
                <a:effectLst/>
                <a:latin typeface="Arial" panose="020B0604020202020204" pitchFamily="34" charset="0"/>
                <a:ea typeface="Calibri" panose="020F0502020204030204" pitchFamily="34" charset="0"/>
              </a:rPr>
              <a:t> are two items the association rule </a:t>
            </a:r>
            <a:r>
              <a:rPr lang="en-US" sz="1000" i="1" dirty="0">
                <a:effectLst/>
                <a:latin typeface="Arial" panose="020B0604020202020204" pitchFamily="34" charset="0"/>
                <a:ea typeface="Calibri" panose="020F0502020204030204" pitchFamily="34" charset="0"/>
              </a:rPr>
              <a:t>IP1 </a:t>
            </a:r>
            <a:r>
              <a:rPr lang="en-US" sz="1000" i="1"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000" i="1" dirty="0">
                <a:effectLst/>
                <a:latin typeface="Arial" panose="020B0604020202020204" pitchFamily="34" charset="0"/>
                <a:ea typeface="Calibri" panose="020F0502020204030204" pitchFamily="34" charset="0"/>
              </a:rPr>
              <a:t> high</a:t>
            </a:r>
            <a:r>
              <a:rPr lang="en-US" sz="1000" dirty="0">
                <a:effectLst/>
                <a:latin typeface="Arial" panose="020B0604020202020204" pitchFamily="34" charset="0"/>
                <a:ea typeface="Calibri" panose="020F0502020204030204" pitchFamily="34" charset="0"/>
              </a:rPr>
              <a:t> means that whenever an item </a:t>
            </a:r>
            <a:r>
              <a:rPr lang="en-US" sz="1000" i="1" dirty="0">
                <a:effectLst/>
                <a:latin typeface="Arial" panose="020B0604020202020204" pitchFamily="34" charset="0"/>
                <a:ea typeface="Calibri" panose="020F0502020204030204" pitchFamily="34" charset="0"/>
              </a:rPr>
              <a:t>IP1</a:t>
            </a:r>
            <a:r>
              <a:rPr lang="en-US" sz="1000" dirty="0">
                <a:effectLst/>
                <a:latin typeface="Arial" panose="020B0604020202020204" pitchFamily="34" charset="0"/>
                <a:ea typeface="Calibri" panose="020F0502020204030204" pitchFamily="34" charset="0"/>
              </a:rPr>
              <a:t> occurs in a transaction then </a:t>
            </a:r>
            <a:r>
              <a:rPr lang="en-US" sz="1000" i="1" dirty="0">
                <a:effectLst/>
                <a:latin typeface="Arial" panose="020B0604020202020204" pitchFamily="34" charset="0"/>
                <a:ea typeface="Calibri" panose="020F0502020204030204" pitchFamily="34" charset="0"/>
              </a:rPr>
              <a:t>high</a:t>
            </a:r>
            <a:r>
              <a:rPr lang="en-US" sz="1000" dirty="0">
                <a:effectLst/>
                <a:latin typeface="Arial" panose="020B0604020202020204" pitchFamily="34" charset="0"/>
                <a:ea typeface="Calibri" panose="020F0502020204030204" pitchFamily="34" charset="0"/>
              </a:rPr>
              <a:t> also occurs with a quantified probability</a:t>
            </a:r>
          </a:p>
          <a:p>
            <a:r>
              <a:rPr lang="en-US" sz="1000" dirty="0">
                <a:effectLst/>
                <a:latin typeface="Arial" panose="020B0604020202020204" pitchFamily="34" charset="0"/>
                <a:ea typeface="Calibri" panose="020F0502020204030204" pitchFamily="34" charset="0"/>
              </a:rPr>
              <a:t>The probability or confidence threshold can be defined as the percentage of transactions containing </a:t>
            </a:r>
            <a:r>
              <a:rPr lang="en-US" sz="1000" i="1" dirty="0">
                <a:effectLst/>
                <a:latin typeface="Arial" panose="020B0604020202020204" pitchFamily="34" charset="0"/>
                <a:ea typeface="Calibri" panose="020F0502020204030204" pitchFamily="34" charset="0"/>
              </a:rPr>
              <a:t>high</a:t>
            </a:r>
            <a:r>
              <a:rPr lang="en-US" sz="1000" dirty="0">
                <a:effectLst/>
                <a:latin typeface="Arial" panose="020B0604020202020204" pitchFamily="34" charset="0"/>
                <a:ea typeface="Calibri" panose="020F0502020204030204" pitchFamily="34" charset="0"/>
              </a:rPr>
              <a:t> and </a:t>
            </a:r>
            <a:r>
              <a:rPr lang="en-US" sz="1000" i="1" dirty="0">
                <a:effectLst/>
                <a:latin typeface="Arial" panose="020B0604020202020204" pitchFamily="34" charset="0"/>
                <a:ea typeface="Calibri" panose="020F0502020204030204" pitchFamily="34" charset="0"/>
              </a:rPr>
              <a:t>IP1</a:t>
            </a:r>
            <a:r>
              <a:rPr lang="en-US" sz="1000" dirty="0">
                <a:effectLst/>
                <a:latin typeface="Arial" panose="020B0604020202020204" pitchFamily="34" charset="0"/>
                <a:ea typeface="Calibri" panose="020F0502020204030204" pitchFamily="34" charset="0"/>
              </a:rPr>
              <a:t> with respect to the percentage of transactions containing just </a:t>
            </a:r>
            <a:r>
              <a:rPr lang="en-US" sz="1000" i="1" dirty="0">
                <a:effectLst/>
                <a:latin typeface="Arial" panose="020B0604020202020204" pitchFamily="34" charset="0"/>
                <a:ea typeface="Calibri" panose="020F0502020204030204" pitchFamily="34" charset="0"/>
              </a:rPr>
              <a:t>IP1</a:t>
            </a:r>
          </a:p>
          <a:p>
            <a:r>
              <a:rPr lang="en-US" sz="1000" dirty="0">
                <a:effectLst/>
                <a:latin typeface="Arial" panose="020B0604020202020204" pitchFamily="34" charset="0"/>
                <a:ea typeface="Calibri" panose="020F0502020204030204" pitchFamily="34" charset="0"/>
              </a:rPr>
              <a:t>This can be seen in terms of conditional probability where </a:t>
            </a:r>
            <a:r>
              <a:rPr lang="en-US" sz="1000" i="1" dirty="0">
                <a:effectLst/>
                <a:latin typeface="Arial" panose="020B0604020202020204" pitchFamily="34" charset="0"/>
                <a:ea typeface="Calibri" panose="020F0502020204030204" pitchFamily="34" charset="0"/>
              </a:rPr>
              <a:t>P (high|IP1) = P (IP1 U high) / P (IP1)</a:t>
            </a:r>
            <a:r>
              <a:rPr lang="en-US" sz="1000" dirty="0">
                <a:effectLst/>
                <a:latin typeface="Arial" panose="020B0604020202020204" pitchFamily="34" charset="0"/>
                <a:ea typeface="Calibri" panose="020F0502020204030204" pitchFamily="34" charset="0"/>
              </a:rPr>
              <a:t>.</a:t>
            </a:r>
          </a:p>
          <a:p>
            <a:r>
              <a:rPr lang="en-US" sz="1000" dirty="0">
                <a:effectLst/>
                <a:latin typeface="Arial" panose="020B0604020202020204" pitchFamily="34" charset="0"/>
                <a:ea typeface="Calibri" panose="020F0502020204030204" pitchFamily="34" charset="0"/>
              </a:rPr>
              <a:t>The strength of the rule can also be quantified in terms of support, where support is the number of transactions, which contain a certain item, therefore support of X is the percentage of transactions containing X in the entire set of transactions. Confidence is determined as </a:t>
            </a:r>
            <a:r>
              <a:rPr lang="en-US" sz="1000" i="1" dirty="0">
                <a:effectLst/>
                <a:latin typeface="Arial" panose="020B0604020202020204" pitchFamily="34" charset="0"/>
                <a:ea typeface="Calibri" panose="020F0502020204030204" pitchFamily="34" charset="0"/>
              </a:rPr>
              <a:t>Support (IP1 U high) / Support (IP1)</a:t>
            </a:r>
          </a:p>
          <a:p>
            <a:r>
              <a:rPr lang="en-US" sz="1000" i="1" dirty="0">
                <a:latin typeface="Arial" panose="020B0604020202020204" pitchFamily="34" charset="0"/>
                <a:ea typeface="Calibri" panose="020F0502020204030204" pitchFamily="34" charset="0"/>
              </a:rPr>
              <a:t>T</a:t>
            </a:r>
            <a:r>
              <a:rPr lang="en-US" sz="1000" dirty="0">
                <a:effectLst/>
                <a:latin typeface="Arial" panose="020B0604020202020204" pitchFamily="34" charset="0"/>
                <a:ea typeface="Calibri" panose="020F0502020204030204" pitchFamily="34" charset="0"/>
              </a:rPr>
              <a:t>his gives the confidence and support for rule for</a:t>
            </a:r>
            <a:r>
              <a:rPr lang="en-US" sz="1000" i="1" dirty="0">
                <a:effectLst/>
                <a:latin typeface="Arial" panose="020B0604020202020204" pitchFamily="34" charset="0"/>
                <a:ea typeface="Calibri" panose="020F0502020204030204" pitchFamily="34" charset="0"/>
              </a:rPr>
              <a:t> IP1</a:t>
            </a:r>
            <a:r>
              <a:rPr lang="en-US" sz="1000" i="1"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000" i="1" dirty="0">
                <a:effectLst/>
                <a:latin typeface="Arial" panose="020B0604020202020204" pitchFamily="34" charset="0"/>
                <a:ea typeface="Calibri" panose="020F0502020204030204" pitchFamily="34" charset="0"/>
              </a:rPr>
              <a:t>high</a:t>
            </a:r>
            <a:endParaRPr lang="en-US" sz="1000" i="1" dirty="0">
              <a:latin typeface="Arial" panose="020B0604020202020204" pitchFamily="34" charset="0"/>
              <a:ea typeface="Calibri" panose="020F0502020204030204" pitchFamily="34" charset="0"/>
            </a:endParaRPr>
          </a:p>
          <a:p>
            <a:r>
              <a:rPr lang="en-US" sz="1000" dirty="0">
                <a:effectLst/>
                <a:latin typeface="Arial" panose="020B0604020202020204" pitchFamily="34" charset="0"/>
                <a:ea typeface="Calibri" panose="020F0502020204030204" pitchFamily="34" charset="0"/>
              </a:rPr>
              <a:t>The rule </a:t>
            </a:r>
            <a:r>
              <a:rPr lang="en-US" sz="1000" i="1" dirty="0">
                <a:effectLst/>
                <a:latin typeface="Arial" panose="020B0604020202020204" pitchFamily="34" charset="0"/>
                <a:ea typeface="Calibri" panose="020F0502020204030204" pitchFamily="34" charset="0"/>
              </a:rPr>
              <a:t>IP1</a:t>
            </a:r>
            <a:r>
              <a:rPr lang="en-US" sz="1000" i="1"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000" i="1" dirty="0">
                <a:effectLst/>
                <a:latin typeface="Arial" panose="020B0604020202020204" pitchFamily="34" charset="0"/>
                <a:ea typeface="Calibri" panose="020F0502020204030204" pitchFamily="34" charset="0"/>
              </a:rPr>
              <a:t>high</a:t>
            </a:r>
            <a:r>
              <a:rPr lang="en-US" sz="1000" dirty="0">
                <a:effectLst/>
                <a:latin typeface="Arial" panose="020B0604020202020204" pitchFamily="34" charset="0"/>
                <a:ea typeface="Calibri" panose="020F0502020204030204" pitchFamily="34" charset="0"/>
              </a:rPr>
              <a:t> is not the same as </a:t>
            </a:r>
            <a:r>
              <a:rPr lang="en-US" sz="1000" i="1" dirty="0">
                <a:effectLst/>
                <a:latin typeface="Arial" panose="020B0604020202020204" pitchFamily="34" charset="0"/>
                <a:ea typeface="Calibri" panose="020F0502020204030204" pitchFamily="34" charset="0"/>
              </a:rPr>
              <a:t>high</a:t>
            </a:r>
            <a:r>
              <a:rPr lang="en-US" sz="1000" i="1"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000" i="1" dirty="0">
                <a:effectLst/>
                <a:latin typeface="Arial" panose="020B0604020202020204" pitchFamily="34" charset="0"/>
                <a:ea typeface="Calibri" panose="020F0502020204030204" pitchFamily="34" charset="0"/>
              </a:rPr>
              <a:t>IP1</a:t>
            </a:r>
            <a:r>
              <a:rPr lang="en-US" sz="1000" dirty="0">
                <a:effectLst/>
                <a:latin typeface="Arial" panose="020B0604020202020204" pitchFamily="34" charset="0"/>
                <a:ea typeface="Calibri" panose="020F0502020204030204" pitchFamily="34" charset="0"/>
              </a:rPr>
              <a:t> as the confidence will change</a:t>
            </a:r>
            <a:endParaRPr lang="en-US" sz="1000" dirty="0"/>
          </a:p>
        </p:txBody>
      </p:sp>
      <p:sp>
        <p:nvSpPr>
          <p:cNvPr id="36" name="Date Placeholder 1">
            <a:extLst>
              <a:ext uri="{FF2B5EF4-FFF2-40B4-BE49-F238E27FC236}">
                <a16:creationId xmlns:a16="http://schemas.microsoft.com/office/drawing/2014/main" id="{C2FDE242-6D51-B0B3-07FC-0BFF366880C2}"/>
              </a:ext>
            </a:extLst>
          </p:cNvPr>
          <p:cNvSpPr>
            <a:spLocks noGrp="1"/>
          </p:cNvSpPr>
          <p:nvPr>
            <p:ph type="dt" sz="half" idx="10"/>
          </p:nvPr>
        </p:nvSpPr>
        <p:spPr/>
        <p:txBody>
          <a:bodyPr>
            <a:normAutofit/>
          </a:bodyPr>
          <a:lstStyle/>
          <a:p>
            <a:pPr>
              <a:spcAft>
                <a:spcPts val="600"/>
              </a:spcAft>
            </a:pPr>
            <a:fld id="{27E3DCB5-4375-47C1-9D4B-48DD9AC97D65}" type="datetime1">
              <a:rPr lang="en-US">
                <a:solidFill>
                  <a:schemeClr val="bg1">
                    <a:lumMod val="65000"/>
                  </a:schemeClr>
                </a:solidFill>
              </a:rPr>
              <a:pPr>
                <a:spcAft>
                  <a:spcPts val="600"/>
                </a:spcAft>
              </a:pPr>
              <a:t>9/25/2022</a:t>
            </a:fld>
            <a:endParaRPr lang="en-US" dirty="0">
              <a:solidFill>
                <a:schemeClr val="bg1">
                  <a:lumMod val="65000"/>
                </a:schemeClr>
              </a:solidFill>
            </a:endParaRPr>
          </a:p>
        </p:txBody>
      </p:sp>
      <p:sp>
        <p:nvSpPr>
          <p:cNvPr id="172" name="Slide Number Placeholder 3">
            <a:extLst>
              <a:ext uri="{FF2B5EF4-FFF2-40B4-BE49-F238E27FC236}">
                <a16:creationId xmlns:a16="http://schemas.microsoft.com/office/drawing/2014/main" id="{E3441EDD-989A-3A6B-C1CB-21092CAB4C62}"/>
              </a:ext>
            </a:extLst>
          </p:cNvPr>
          <p:cNvSpPr>
            <a:spLocks noGrp="1"/>
          </p:cNvSpPr>
          <p:nvPr>
            <p:ph type="sldNum" sz="quarter" idx="12"/>
          </p:nvPr>
        </p:nvSpPr>
        <p:spPr/>
        <p:txBody>
          <a:bodyPr>
            <a:normAutofit/>
          </a:bodyPr>
          <a:lstStyle/>
          <a:p>
            <a:pPr>
              <a:spcAft>
                <a:spcPts val="600"/>
              </a:spcAft>
            </a:pPr>
            <a:fld id="{50959DF8-9FE2-48CA-BFAA-9B8F46F0702B}" type="slidenum">
              <a:rPr lang="en-US" smtClean="0">
                <a:solidFill>
                  <a:schemeClr val="bg1">
                    <a:lumMod val="65000"/>
                  </a:schemeClr>
                </a:solidFill>
              </a:rPr>
              <a:pPr>
                <a:spcAft>
                  <a:spcPts val="600"/>
                </a:spcAft>
              </a:pPr>
              <a:t>25</a:t>
            </a:fld>
            <a:endParaRPr lang="en-US" dirty="0">
              <a:solidFill>
                <a:schemeClr val="bg1">
                  <a:lumMod val="65000"/>
                </a:schemeClr>
              </a:solidFill>
            </a:endParaRPr>
          </a:p>
        </p:txBody>
      </p:sp>
      <p:sp>
        <p:nvSpPr>
          <p:cNvPr id="171" name="Footer Placeholder 2">
            <a:extLst>
              <a:ext uri="{FF2B5EF4-FFF2-40B4-BE49-F238E27FC236}">
                <a16:creationId xmlns:a16="http://schemas.microsoft.com/office/drawing/2014/main" id="{F1DC7BEA-59C0-3193-05C3-FD08CA70E0BE}"/>
              </a:ext>
            </a:extLst>
          </p:cNvPr>
          <p:cNvSpPr txBox="1">
            <a:spLocks/>
          </p:cNvSpPr>
          <p:nvPr/>
        </p:nvSpPr>
        <p:spPr>
          <a:xfrm>
            <a:off x="4064000" y="6485656"/>
            <a:ext cx="40894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dirty="0">
                <a:solidFill>
                  <a:schemeClr val="bg1">
                    <a:lumMod val="65000"/>
                  </a:schemeClr>
                </a:solidFill>
              </a:rPr>
              <a:t>Data Analytics for Cybersecurity, ©2022 Janeja  All rights reserved.</a:t>
            </a:r>
          </a:p>
        </p:txBody>
      </p:sp>
    </p:spTree>
    <p:extLst>
      <p:ext uri="{BB962C8B-B14F-4D97-AF65-F5344CB8AC3E}">
        <p14:creationId xmlns:p14="http://schemas.microsoft.com/office/powerpoint/2010/main" val="683579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EAA0-710E-D99C-E8B6-0C9E68815DB7}"/>
              </a:ext>
            </a:extLst>
          </p:cNvPr>
          <p:cNvSpPr>
            <a:spLocks noGrp="1"/>
          </p:cNvSpPr>
          <p:nvPr>
            <p:ph type="title"/>
          </p:nvPr>
        </p:nvSpPr>
        <p:spPr>
          <a:xfrm>
            <a:off x="838200" y="0"/>
            <a:ext cx="10515600" cy="493857"/>
          </a:xfrm>
        </p:spPr>
        <p:txBody>
          <a:bodyPr>
            <a:normAutofit fontScale="90000"/>
          </a:bodyPr>
          <a:lstStyle/>
          <a:p>
            <a:r>
              <a:rPr lang="en-US" dirty="0"/>
              <a:t>Selected References</a:t>
            </a:r>
          </a:p>
        </p:txBody>
      </p:sp>
      <p:sp>
        <p:nvSpPr>
          <p:cNvPr id="3" name="Content Placeholder 2">
            <a:extLst>
              <a:ext uri="{FF2B5EF4-FFF2-40B4-BE49-F238E27FC236}">
                <a16:creationId xmlns:a16="http://schemas.microsoft.com/office/drawing/2014/main" id="{7CBAD405-423D-FDB4-A6BE-669D0C5C8E37}"/>
              </a:ext>
            </a:extLst>
          </p:cNvPr>
          <p:cNvSpPr>
            <a:spLocks noGrp="1"/>
          </p:cNvSpPr>
          <p:nvPr>
            <p:ph idx="1"/>
          </p:nvPr>
        </p:nvSpPr>
        <p:spPr>
          <a:xfrm>
            <a:off x="838200" y="578715"/>
            <a:ext cx="10515600" cy="6607176"/>
          </a:xfrm>
        </p:spPr>
        <p:txBody>
          <a:bodyPr>
            <a:normAutofit fontScale="40000" lnSpcReduction="20000"/>
          </a:bodyPr>
          <a:lstStyle/>
          <a:p>
            <a:pPr>
              <a:lnSpc>
                <a:spcPct val="120000"/>
              </a:lnSpc>
              <a:spcBef>
                <a:spcPts val="0"/>
              </a:spcBef>
            </a:pPr>
            <a:r>
              <a:rPr lang="en-US" dirty="0"/>
              <a:t>Fayyad, Usama, Gregory </a:t>
            </a:r>
            <a:r>
              <a:rPr lang="en-US" dirty="0" err="1"/>
              <a:t>Piatetsky</a:t>
            </a:r>
            <a:r>
              <a:rPr lang="en-US" dirty="0"/>
              <a:t>-Shapiro, and Padhraic Smyth. "From data mining to knowledge discovery in databases." AI magazine 17.3 (1996): 37.</a:t>
            </a:r>
          </a:p>
          <a:p>
            <a:pPr>
              <a:lnSpc>
                <a:spcPct val="120000"/>
              </a:lnSpc>
              <a:spcBef>
                <a:spcPts val="0"/>
              </a:spcBef>
            </a:pPr>
            <a:r>
              <a:rPr lang="en-US" dirty="0"/>
              <a:t>Shearer C., The CRISP-DM model: the new blueprint for data mining, J Data Warehousing (2000); 5:13—22.</a:t>
            </a:r>
          </a:p>
          <a:p>
            <a:pPr>
              <a:lnSpc>
                <a:spcPct val="120000"/>
              </a:lnSpc>
              <a:spcBef>
                <a:spcPts val="0"/>
              </a:spcBef>
            </a:pPr>
            <a:r>
              <a:rPr lang="en-US" dirty="0"/>
              <a:t>Pete Chapman (NCR), Julian Clinton (SPSS), Randy Kerber (NCR),</a:t>
            </a:r>
          </a:p>
          <a:p>
            <a:pPr>
              <a:lnSpc>
                <a:spcPct val="120000"/>
              </a:lnSpc>
              <a:spcBef>
                <a:spcPts val="0"/>
              </a:spcBef>
            </a:pPr>
            <a:r>
              <a:rPr lang="en-US" dirty="0"/>
              <a:t>Thomas </a:t>
            </a:r>
            <a:r>
              <a:rPr lang="en-US" dirty="0" err="1"/>
              <a:t>Khabaza</a:t>
            </a:r>
            <a:r>
              <a:rPr lang="en-US" dirty="0"/>
              <a:t> (SPSS), Thomas </a:t>
            </a:r>
            <a:r>
              <a:rPr lang="en-US" dirty="0" err="1"/>
              <a:t>Reinartz</a:t>
            </a:r>
            <a:r>
              <a:rPr lang="en-US" dirty="0"/>
              <a:t> (DaimlerChrysler),</a:t>
            </a:r>
          </a:p>
          <a:p>
            <a:pPr>
              <a:lnSpc>
                <a:spcPct val="120000"/>
              </a:lnSpc>
              <a:spcBef>
                <a:spcPts val="0"/>
              </a:spcBef>
            </a:pPr>
            <a:r>
              <a:rPr lang="en-US" dirty="0"/>
              <a:t>Colin Shearer (SPSS) and </a:t>
            </a:r>
            <a:r>
              <a:rPr lang="en-US" dirty="0" err="1"/>
              <a:t>Rüdiger</a:t>
            </a:r>
            <a:r>
              <a:rPr lang="en-US" dirty="0"/>
              <a:t> Wirth (DaimlerChrysler), CRISP-DM 1.0 , Step-by-Step data mining guide, 2000</a:t>
            </a:r>
          </a:p>
          <a:p>
            <a:pPr>
              <a:lnSpc>
                <a:spcPct val="120000"/>
              </a:lnSpc>
              <a:spcBef>
                <a:spcPts val="0"/>
              </a:spcBef>
            </a:pPr>
            <a:r>
              <a:rPr lang="en-US" dirty="0"/>
              <a:t>Lukasz A. Kurgan and Petr </a:t>
            </a:r>
            <a:r>
              <a:rPr lang="en-US" dirty="0" err="1"/>
              <a:t>Musilek</a:t>
            </a:r>
            <a:r>
              <a:rPr lang="en-US" dirty="0"/>
              <a:t>. 2006. A survey of Knowledge Discovery and Data Mining process models. </a:t>
            </a:r>
            <a:r>
              <a:rPr lang="en-US" dirty="0" err="1"/>
              <a:t>Knowl</a:t>
            </a:r>
            <a:r>
              <a:rPr lang="en-US" dirty="0"/>
              <a:t>. Eng. Rev. 21, 1 (March 2006), 1-24. DOI=http://dx.doi.org/10.1017/S0269888906000737</a:t>
            </a:r>
          </a:p>
          <a:p>
            <a:pPr>
              <a:lnSpc>
                <a:spcPct val="120000"/>
              </a:lnSpc>
              <a:spcBef>
                <a:spcPts val="0"/>
              </a:spcBef>
            </a:pPr>
            <a:r>
              <a:rPr lang="en-US" dirty="0" err="1"/>
              <a:t>Famili</a:t>
            </a:r>
            <a:r>
              <a:rPr lang="en-US" dirty="0"/>
              <a:t>, A., Shen, W. M., Weber, R., &amp; </a:t>
            </a:r>
            <a:r>
              <a:rPr lang="en-US" dirty="0" err="1"/>
              <a:t>Simoudis</a:t>
            </a:r>
            <a:r>
              <a:rPr lang="en-US" dirty="0"/>
              <a:t>, E. (1997). Data preprocessing and intelligent data analysis. Intelligent data analysis, 1(1-4), 3-23.</a:t>
            </a:r>
          </a:p>
          <a:p>
            <a:pPr>
              <a:lnSpc>
                <a:spcPct val="120000"/>
              </a:lnSpc>
              <a:spcBef>
                <a:spcPts val="0"/>
              </a:spcBef>
            </a:pPr>
            <a:r>
              <a:rPr lang="en-US" dirty="0"/>
              <a:t>Liu, H., Hussain, F., Tan, C. L., &amp; Dash, M. (2002). Discretization: An enabling technique. Data mining and knowledge discovery, 6(4), 393-423.</a:t>
            </a:r>
          </a:p>
          <a:p>
            <a:pPr>
              <a:lnSpc>
                <a:spcPct val="120000"/>
              </a:lnSpc>
              <a:spcBef>
                <a:spcPts val="0"/>
              </a:spcBef>
            </a:pPr>
            <a:r>
              <a:rPr lang="en-US" dirty="0"/>
              <a:t>Garcia, S., </a:t>
            </a:r>
            <a:r>
              <a:rPr lang="en-US" dirty="0" err="1"/>
              <a:t>Luengo</a:t>
            </a:r>
            <a:r>
              <a:rPr lang="en-US" dirty="0"/>
              <a:t>, J., </a:t>
            </a:r>
            <a:r>
              <a:rPr lang="en-US" dirty="0" err="1"/>
              <a:t>Sáez</a:t>
            </a:r>
            <a:r>
              <a:rPr lang="en-US" dirty="0"/>
              <a:t>, J. A., Lopez, V., &amp; Herrera, F. (2013). A survey of discretization techniques: Taxonomy and empirical analysis in supervised learning. IEEE Transactions on Knowledge and Data Engineering, 25(4), 734-750.</a:t>
            </a:r>
          </a:p>
          <a:p>
            <a:pPr>
              <a:lnSpc>
                <a:spcPct val="120000"/>
              </a:lnSpc>
              <a:spcBef>
                <a:spcPts val="0"/>
              </a:spcBef>
            </a:pPr>
            <a:r>
              <a:rPr lang="en-US" dirty="0"/>
              <a:t>Al </a:t>
            </a:r>
            <a:r>
              <a:rPr lang="en-US" dirty="0" err="1"/>
              <a:t>Shalabi</a:t>
            </a:r>
            <a:r>
              <a:rPr lang="en-US" dirty="0"/>
              <a:t>, L., Shaaban, Z., &amp; </a:t>
            </a:r>
            <a:r>
              <a:rPr lang="en-US" dirty="0" err="1"/>
              <a:t>Kasasbeh</a:t>
            </a:r>
            <a:r>
              <a:rPr lang="en-US" dirty="0"/>
              <a:t>, B. (2006). Data mining: A preprocessing engine. Journal of Computer Science, 2(9), 735-739.</a:t>
            </a:r>
          </a:p>
          <a:p>
            <a:pPr>
              <a:lnSpc>
                <a:spcPct val="120000"/>
              </a:lnSpc>
              <a:spcBef>
                <a:spcPts val="0"/>
              </a:spcBef>
            </a:pPr>
            <a:r>
              <a:rPr lang="en-US" dirty="0"/>
              <a:t>Chandrashekar, G., &amp; </a:t>
            </a:r>
            <a:r>
              <a:rPr lang="en-US" dirty="0" err="1"/>
              <a:t>Sahin</a:t>
            </a:r>
            <a:r>
              <a:rPr lang="en-US" dirty="0"/>
              <a:t>, F. (2014). A survey on feature selection methods. Computers &amp; Electrical Engineering, 40(1), 16-28.</a:t>
            </a:r>
          </a:p>
          <a:p>
            <a:pPr>
              <a:lnSpc>
                <a:spcPct val="120000"/>
              </a:lnSpc>
              <a:spcBef>
                <a:spcPts val="0"/>
              </a:spcBef>
            </a:pPr>
            <a:r>
              <a:rPr lang="en-US" dirty="0"/>
              <a:t>Molina, L. C., </a:t>
            </a:r>
            <a:r>
              <a:rPr lang="en-US" dirty="0" err="1"/>
              <a:t>Belanche</a:t>
            </a:r>
            <a:r>
              <a:rPr lang="en-US" dirty="0"/>
              <a:t>, L., &amp; </a:t>
            </a:r>
            <a:r>
              <a:rPr lang="en-US" dirty="0" err="1"/>
              <a:t>Nebot</a:t>
            </a:r>
            <a:r>
              <a:rPr lang="en-US" dirty="0"/>
              <a:t>, À. (2002). Feature selection algorithms: A survey and experimental evaluation. In Data Mining, 2002. ICDM 2003. Proceedings. 2002 IEEE International Conference on (pp. 306-313). IEEE.</a:t>
            </a:r>
          </a:p>
          <a:p>
            <a:pPr>
              <a:lnSpc>
                <a:spcPct val="120000"/>
              </a:lnSpc>
              <a:spcBef>
                <a:spcPts val="0"/>
              </a:spcBef>
            </a:pPr>
            <a:r>
              <a:rPr lang="en-US" dirty="0"/>
              <a:t>Fodor, </a:t>
            </a:r>
            <a:r>
              <a:rPr lang="en-US" dirty="0" err="1"/>
              <a:t>Imola</a:t>
            </a:r>
            <a:r>
              <a:rPr lang="en-US" dirty="0"/>
              <a:t> K. "A survey of dimension reduction techniques." Center for Applied Scientific Computing, Lawrence Livermore National Laboratory 9 (2002): 1-18.</a:t>
            </a:r>
          </a:p>
          <a:p>
            <a:pPr>
              <a:lnSpc>
                <a:spcPct val="120000"/>
              </a:lnSpc>
              <a:spcBef>
                <a:spcPts val="0"/>
              </a:spcBef>
            </a:pPr>
            <a:r>
              <a:rPr lang="en-US" dirty="0"/>
              <a:t>Wall, M. E., </a:t>
            </a:r>
            <a:r>
              <a:rPr lang="en-US" dirty="0" err="1"/>
              <a:t>Rechtsteiner</a:t>
            </a:r>
            <a:r>
              <a:rPr lang="en-US" dirty="0"/>
              <a:t>, A., &amp; Rocha, L. M. (2003). Singular value decomposition and principal component analysis. In A practical approach to microarray data analysis (pp. 91-109). Springer US.</a:t>
            </a:r>
          </a:p>
          <a:p>
            <a:pPr>
              <a:lnSpc>
                <a:spcPct val="120000"/>
              </a:lnSpc>
              <a:spcBef>
                <a:spcPts val="0"/>
              </a:spcBef>
            </a:pPr>
            <a:r>
              <a:rPr lang="en-US" dirty="0"/>
              <a:t>Wu, X., Kumar, V., Quinlan, J. R., Ghosh, J., Yang, Q., </a:t>
            </a:r>
            <a:r>
              <a:rPr lang="en-US" dirty="0" err="1"/>
              <a:t>Motoda</a:t>
            </a:r>
            <a:r>
              <a:rPr lang="en-US" dirty="0"/>
              <a:t>, H., ... &amp; Zhou, Z. H. (2008). Top 10 algorithms in data mining. Knowledge and information systems, 14(1), 1-37.</a:t>
            </a:r>
          </a:p>
          <a:p>
            <a:pPr>
              <a:lnSpc>
                <a:spcPct val="120000"/>
              </a:lnSpc>
              <a:spcBef>
                <a:spcPts val="0"/>
              </a:spcBef>
            </a:pPr>
            <a:r>
              <a:rPr lang="en-US" dirty="0" err="1"/>
              <a:t>Leskovec</a:t>
            </a:r>
            <a:r>
              <a:rPr lang="en-US" dirty="0"/>
              <a:t>, J., Kleinberg, J., &amp; </a:t>
            </a:r>
            <a:r>
              <a:rPr lang="en-US" dirty="0" err="1"/>
              <a:t>Faloutsos</a:t>
            </a:r>
            <a:r>
              <a:rPr lang="en-US" dirty="0"/>
              <a:t>, C. (2005, August). Graphs over time: densification laws, shrinking diameters and possible explanations. In Proceedings of the eleventh ACM SIGKDD international conference on Knowledge discovery in data mining (pp. 177-187). ACM.</a:t>
            </a:r>
          </a:p>
          <a:p>
            <a:pPr>
              <a:lnSpc>
                <a:spcPct val="120000"/>
              </a:lnSpc>
              <a:spcBef>
                <a:spcPts val="0"/>
              </a:spcBef>
            </a:pPr>
            <a:r>
              <a:rPr lang="en-US" dirty="0"/>
              <a:t>Shashi Shekhar, Chang-</a:t>
            </a:r>
            <a:r>
              <a:rPr lang="en-US" dirty="0" err="1"/>
              <a:t>tien</a:t>
            </a:r>
            <a:r>
              <a:rPr lang="en-US" dirty="0"/>
              <a:t> Lu, </a:t>
            </a:r>
            <a:r>
              <a:rPr lang="en-US" dirty="0" err="1"/>
              <a:t>Pusheng</a:t>
            </a:r>
            <a:r>
              <a:rPr lang="en-US" dirty="0"/>
              <a:t> Zhang, Detecting Graph-based Spatial Outliers: Algorithms and Applications, Proc. of the 7th ACM SIGKDD International Conference on Knowledge Discovery and Data Mining, 2001</a:t>
            </a:r>
          </a:p>
          <a:p>
            <a:pPr>
              <a:lnSpc>
                <a:spcPct val="120000"/>
              </a:lnSpc>
              <a:spcBef>
                <a:spcPts val="0"/>
              </a:spcBef>
            </a:pPr>
            <a:r>
              <a:rPr lang="en-US" dirty="0" err="1"/>
              <a:t>Joachims</a:t>
            </a:r>
            <a:r>
              <a:rPr lang="en-US" dirty="0"/>
              <a:t>, T. (2002, July). Optimizing search engines using clickthrough data. In Proceedings of the eighth ACM SIGKDD international conference on Knowledge discovery and data mining (pp. 133-142). ACM.</a:t>
            </a:r>
          </a:p>
          <a:p>
            <a:pPr>
              <a:lnSpc>
                <a:spcPct val="120000"/>
              </a:lnSpc>
              <a:spcBef>
                <a:spcPts val="0"/>
              </a:spcBef>
            </a:pPr>
            <a:r>
              <a:rPr lang="en-US" dirty="0"/>
              <a:t>Ester, M., </a:t>
            </a:r>
            <a:r>
              <a:rPr lang="en-US" dirty="0" err="1"/>
              <a:t>Kriegel</a:t>
            </a:r>
            <a:r>
              <a:rPr lang="en-US" dirty="0"/>
              <a:t>, H. P., Sander, J., &amp; Xu, X. (1996, August). A density-based algorithm for discovering clusters in large spatial databases with noise. In </a:t>
            </a:r>
            <a:r>
              <a:rPr lang="en-US" dirty="0" err="1"/>
              <a:t>Kdd</a:t>
            </a:r>
            <a:r>
              <a:rPr lang="en-US" dirty="0"/>
              <a:t> (Vol. 96, No. 34, pp. 226-231).</a:t>
            </a:r>
          </a:p>
          <a:p>
            <a:pPr>
              <a:lnSpc>
                <a:spcPct val="120000"/>
              </a:lnSpc>
              <a:spcBef>
                <a:spcPts val="0"/>
              </a:spcBef>
            </a:pPr>
            <a:r>
              <a:rPr lang="en-US" dirty="0"/>
              <a:t>Hu, M., &amp; Liu, B. (2004, August). Mining and summarizing customer reviews. In Proceedings of the tenth ACM SIGKDD international conference on Knowledge discovery and data mining (pp. 168-177). ACM.</a:t>
            </a:r>
          </a:p>
          <a:p>
            <a:pPr>
              <a:lnSpc>
                <a:spcPct val="120000"/>
              </a:lnSpc>
              <a:spcBef>
                <a:spcPts val="0"/>
              </a:spcBef>
            </a:pPr>
            <a:r>
              <a:rPr lang="en-US" dirty="0"/>
              <a:t>L. Kaufman and P. J. Rousseeuw. Finding Groups in Data: an Introduction to Cluster Analysis. John Wiley &amp; Sons, 1990. </a:t>
            </a:r>
          </a:p>
          <a:p>
            <a:pPr>
              <a:lnSpc>
                <a:spcPct val="120000"/>
              </a:lnSpc>
              <a:spcBef>
                <a:spcPts val="0"/>
              </a:spcBef>
            </a:pPr>
            <a:r>
              <a:rPr lang="en-US" dirty="0"/>
              <a:t>MacQueen, J. (1967, June). Some methods for classification and analysis of multivariate observations. In Proceedings of the fifth Berkeley symposium on mathematical statistics and probability (Vol. 1, No. 14, pp. 281-297).</a:t>
            </a:r>
          </a:p>
          <a:p>
            <a:pPr>
              <a:lnSpc>
                <a:spcPct val="120000"/>
              </a:lnSpc>
              <a:spcBef>
                <a:spcPts val="0"/>
              </a:spcBef>
            </a:pPr>
            <a:r>
              <a:rPr lang="en-US" dirty="0"/>
              <a:t>Kaufman, L., &amp; Rousseeuw, P. (1987). Clustering by means of medoids. North-Holland.</a:t>
            </a:r>
          </a:p>
        </p:txBody>
      </p:sp>
      <p:sp>
        <p:nvSpPr>
          <p:cNvPr id="4" name="Date Placeholder 3">
            <a:extLst>
              <a:ext uri="{FF2B5EF4-FFF2-40B4-BE49-F238E27FC236}">
                <a16:creationId xmlns:a16="http://schemas.microsoft.com/office/drawing/2014/main" id="{FD7345DA-A410-C0FE-B189-A582722B16F4}"/>
              </a:ext>
            </a:extLst>
          </p:cNvPr>
          <p:cNvSpPr>
            <a:spLocks noGrp="1"/>
          </p:cNvSpPr>
          <p:nvPr>
            <p:ph type="dt" sz="half" idx="10"/>
          </p:nvPr>
        </p:nvSpPr>
        <p:spPr/>
        <p:txBody>
          <a:bodyPr/>
          <a:lstStyle/>
          <a:p>
            <a:fld id="{41BD0284-4A0E-4C1F-8DD8-034E525548CE}" type="datetime1">
              <a:rPr lang="en-US" smtClean="0"/>
              <a:t>9/25/2022</a:t>
            </a:fld>
            <a:endParaRPr lang="en-US"/>
          </a:p>
        </p:txBody>
      </p:sp>
      <p:sp>
        <p:nvSpPr>
          <p:cNvPr id="5" name="Slide Number Placeholder 4">
            <a:extLst>
              <a:ext uri="{FF2B5EF4-FFF2-40B4-BE49-F238E27FC236}">
                <a16:creationId xmlns:a16="http://schemas.microsoft.com/office/drawing/2014/main" id="{6192357D-7A62-D1CA-07A4-3098DA4E8AD0}"/>
              </a:ext>
            </a:extLst>
          </p:cNvPr>
          <p:cNvSpPr>
            <a:spLocks noGrp="1"/>
          </p:cNvSpPr>
          <p:nvPr>
            <p:ph type="sldNum" sz="quarter" idx="12"/>
          </p:nvPr>
        </p:nvSpPr>
        <p:spPr/>
        <p:txBody>
          <a:bodyPr/>
          <a:lstStyle/>
          <a:p>
            <a:fld id="{50959DF8-9FE2-48CA-BFAA-9B8F46F0702B}" type="slidenum">
              <a:rPr lang="en-US" smtClean="0"/>
              <a:t>26</a:t>
            </a:fld>
            <a:endParaRPr lang="en-US"/>
          </a:p>
        </p:txBody>
      </p:sp>
      <p:sp>
        <p:nvSpPr>
          <p:cNvPr id="6" name="Footer Placeholder 5">
            <a:extLst>
              <a:ext uri="{FF2B5EF4-FFF2-40B4-BE49-F238E27FC236}">
                <a16:creationId xmlns:a16="http://schemas.microsoft.com/office/drawing/2014/main" id="{CD0FDE6E-A1F1-C2B9-EDE4-FEC4EAC55C7F}"/>
              </a:ext>
            </a:extLst>
          </p:cNvPr>
          <p:cNvSpPr>
            <a:spLocks noGrp="1"/>
          </p:cNvSpPr>
          <p:nvPr>
            <p:ph type="ftr" sz="quarter" idx="3"/>
          </p:nvPr>
        </p:nvSpPr>
        <p:spPr/>
        <p:txBody>
          <a:bodyPr/>
          <a:lstStyle/>
          <a:p>
            <a:r>
              <a:rPr lang="en-US"/>
              <a:t>Data Analytics for Cybersecurity, ©2022 Janeja  All rights reserved.</a:t>
            </a:r>
            <a:endParaRPr lang="en-US" dirty="0"/>
          </a:p>
        </p:txBody>
      </p:sp>
    </p:spTree>
    <p:extLst>
      <p:ext uri="{BB962C8B-B14F-4D97-AF65-F5344CB8AC3E}">
        <p14:creationId xmlns:p14="http://schemas.microsoft.com/office/powerpoint/2010/main" val="1065596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221-BE74-462F-2333-283A527F8C03}"/>
              </a:ext>
            </a:extLst>
          </p:cNvPr>
          <p:cNvSpPr>
            <a:spLocks noGrp="1"/>
          </p:cNvSpPr>
          <p:nvPr>
            <p:ph type="title"/>
          </p:nvPr>
        </p:nvSpPr>
        <p:spPr>
          <a:xfrm>
            <a:off x="154709" y="17030"/>
            <a:ext cx="10515600" cy="484620"/>
          </a:xfrm>
        </p:spPr>
        <p:txBody>
          <a:bodyPr>
            <a:normAutofit fontScale="90000"/>
          </a:bodyPr>
          <a:lstStyle/>
          <a:p>
            <a:r>
              <a:rPr lang="en-US" dirty="0"/>
              <a:t>Selected References</a:t>
            </a:r>
          </a:p>
        </p:txBody>
      </p:sp>
      <p:sp>
        <p:nvSpPr>
          <p:cNvPr id="3" name="Content Placeholder 2">
            <a:extLst>
              <a:ext uri="{FF2B5EF4-FFF2-40B4-BE49-F238E27FC236}">
                <a16:creationId xmlns:a16="http://schemas.microsoft.com/office/drawing/2014/main" id="{1D8FDBD1-1CBC-EA07-C125-166A0CB5A91E}"/>
              </a:ext>
            </a:extLst>
          </p:cNvPr>
          <p:cNvSpPr>
            <a:spLocks noGrp="1"/>
          </p:cNvSpPr>
          <p:nvPr>
            <p:ph idx="1"/>
          </p:nvPr>
        </p:nvSpPr>
        <p:spPr>
          <a:xfrm>
            <a:off x="773545" y="501650"/>
            <a:ext cx="10515600" cy="5103019"/>
          </a:xfrm>
        </p:spPr>
        <p:txBody>
          <a:bodyPr>
            <a:noAutofit/>
          </a:bodyPr>
          <a:lstStyle/>
          <a:p>
            <a:pPr>
              <a:lnSpc>
                <a:spcPct val="120000"/>
              </a:lnSpc>
              <a:spcBef>
                <a:spcPts val="0"/>
              </a:spcBef>
            </a:pPr>
            <a:r>
              <a:rPr lang="en-US" sz="1100" dirty="0"/>
              <a:t>Ng, R. T., &amp; Han, J. (1994, September). E </a:t>
            </a:r>
            <a:r>
              <a:rPr lang="en-US" sz="1100" dirty="0" err="1"/>
              <a:t>cient</a:t>
            </a:r>
            <a:r>
              <a:rPr lang="en-US" sz="1100" dirty="0"/>
              <a:t> and E </a:t>
            </a:r>
            <a:r>
              <a:rPr lang="en-US" sz="1100" dirty="0" err="1"/>
              <a:t>ective</a:t>
            </a:r>
            <a:r>
              <a:rPr lang="en-US" sz="1100" dirty="0"/>
              <a:t> Clustering Methods for Spatial Data Mining. In Proc. of (pp. 144-155).</a:t>
            </a:r>
          </a:p>
          <a:p>
            <a:pPr>
              <a:lnSpc>
                <a:spcPct val="120000"/>
              </a:lnSpc>
              <a:spcBef>
                <a:spcPts val="0"/>
              </a:spcBef>
            </a:pPr>
            <a:r>
              <a:rPr lang="en-US" sz="1100" dirty="0"/>
              <a:t>Zhang, T., Ramakrishnan, R., &amp; </a:t>
            </a:r>
            <a:r>
              <a:rPr lang="en-US" sz="1100" dirty="0" err="1"/>
              <a:t>Livny</a:t>
            </a:r>
            <a:r>
              <a:rPr lang="en-US" sz="1100" dirty="0"/>
              <a:t>, M. (1996, June). BIRCH: an efficient data clustering method for very large databases. In ACM </a:t>
            </a:r>
            <a:r>
              <a:rPr lang="en-US" sz="1100" dirty="0" err="1"/>
              <a:t>Sigmod</a:t>
            </a:r>
            <a:r>
              <a:rPr lang="en-US" sz="1100" dirty="0"/>
              <a:t> Record (Vol. 25, No. 2, pp. 103-114). ACM.</a:t>
            </a:r>
          </a:p>
          <a:p>
            <a:pPr>
              <a:lnSpc>
                <a:spcPct val="120000"/>
              </a:lnSpc>
              <a:spcBef>
                <a:spcPts val="0"/>
              </a:spcBef>
            </a:pPr>
            <a:r>
              <a:rPr lang="en-US" sz="1100" dirty="0"/>
              <a:t>Guha, S., Rastogi, R., &amp; Shim, K. (1998, June). CURE: an efficient clustering algorithm for large databases. In ACM </a:t>
            </a:r>
            <a:r>
              <a:rPr lang="en-US" sz="1100" dirty="0" err="1"/>
              <a:t>Sigmod</a:t>
            </a:r>
            <a:r>
              <a:rPr lang="en-US" sz="1100" dirty="0"/>
              <a:t> Record (Vol. 27, No. 2, pp. 73-84). ACM.</a:t>
            </a:r>
          </a:p>
          <a:p>
            <a:pPr>
              <a:lnSpc>
                <a:spcPct val="120000"/>
              </a:lnSpc>
              <a:spcBef>
                <a:spcPts val="0"/>
              </a:spcBef>
            </a:pPr>
            <a:r>
              <a:rPr lang="en-US" sz="1100" dirty="0" err="1"/>
              <a:t>Karypis</a:t>
            </a:r>
            <a:r>
              <a:rPr lang="en-US" sz="1100" dirty="0"/>
              <a:t>, G., Han, E. H., &amp; Kumar, V. (1999). Chameleon: Hierarchical clustering using dynamic modeling. Computer, 32(8), 68-75.</a:t>
            </a:r>
          </a:p>
          <a:p>
            <a:pPr marL="0" marR="0">
              <a:lnSpc>
                <a:spcPct val="107000"/>
              </a:lnSpc>
              <a:spcBef>
                <a:spcPts val="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Ankerst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M.,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Breunig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M. M.,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Kriegel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H. P., &amp; Sander, J. (1999, June). OPTICS: ordering points to identify the clustering structure. In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ACM </a:t>
            </a:r>
            <a:r>
              <a:rPr lang="en-US" sz="1100" i="1" dirty="0" err="1">
                <a:effectLst/>
                <a:latin typeface="Arial" panose="020B0604020202020204" pitchFamily="34" charset="0"/>
                <a:ea typeface="Times New Roman" panose="02020603050405020304" pitchFamily="18" charset="0"/>
                <a:cs typeface="Times New Roman" panose="02020603050405020304" pitchFamily="18" charset="0"/>
              </a:rPr>
              <a:t>Sigmod</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 record</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(Vol. 28, No. 2, pp. 49-60). ACM.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Hinneburg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 &amp;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Keim</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D. A. (1998, August). An efficient approach to clustering in large multimedia databases with noise. In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KDD</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(Vol. 98, pp. 58-65).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Sander, J., Ester, M.,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Kriegel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H. P., &amp; Xu, X. (1998). Density-based clustering in spatial databases: The algorithm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gdbscan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and its applications.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Data mining and knowledge discovery</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2</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(2), 169-194.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Xu, X.,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Jäger</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J., &amp;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Kriegel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H. P. (1999). A fast parallel clustering algorithm for large spatial databases. In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High Performance Data Mining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(pp. 263-290). Springer 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Xu, X., Ester, M.,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Kriegel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H. P., &amp; Sander, J. (1998, February). A distribution-based clustering algorithm for mining in large spatial databases. In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Data Engineering, 1998. Proceedings., 14th International Conference on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(pp. 324-331). IEEE.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Jarvis, Raymond Austin, and Edward A. Patrick. "Clustering using a similarity measure based on shared near neighbors."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IEEE Transactions on computers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100.11 (1973): 1025-1034.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Zhou, B., Cheung, D. W., &amp; Kao, B. (1999, April). A fast algorithm for density-based clustering in large database. In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Pacific-Asia Conference on Knowledge Discovery and Data Mining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(pp. 338-349). Springer Berlin Heidelberg.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Stutz, J., &amp; Cheeseman, P. (1996).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AutoClass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—a Bayesian approach to classification. In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Maximum entropy and Bayesian methods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(pp. 117-126). Springer Netherlands.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Gennari</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J. H., Langley, P., &amp; Fisher, D. (1989). Models of incremental concept formation.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Artificial intelligence</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40</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(1-3), 11-61.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Dempster, A. P., Laird, N. M., &amp; Rubin, D. B. (1977). Maximum likelihood from incomplete data via the EM algorithm.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Journal of the royal statistical society. Series B (methodological)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1-38.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Peña, J. M., Lozano, J. A., &amp;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Larrañaga</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P. (2002). Learning recursive Bayesian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multinets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for data clustering by means of constructive induction.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Machine Learning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47</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(1), 63-89.</a:t>
            </a: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Wang, W., Yang, J., &amp;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Muntz</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R. (1997, August). STING: A statistical information grid approach to spatial data mining. In VLDB (Vol. 97, pp. 186-195).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R. Agrawal, J.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Gehrke</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D.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Gunopulos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and P. Raghavan. Automatic subspace clustering of high dimensional data for data mining applications. In Proceedings of the 1998 ACM SIGMOD international conference on Management of data, pages 94{105. ACM Press, 1998.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Guha, S., Rastogi, R., &amp; Shim, K. (2000). ROCK: A robust clustering algorithm for categorical attributes.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Information systems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25</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(5), 345-366.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tooltip="Peter J. Rousseeuw"/>
              </a:rPr>
              <a:t>Peter J. Rousseeuw</a:t>
            </a:r>
            <a:r>
              <a:rPr lang="en-US" sz="1100" i="1" dirty="0">
                <a:effectLst/>
                <a:latin typeface="Arial" panose="020B0604020202020204" pitchFamily="34" charset="0"/>
                <a:ea typeface="Calibri" panose="020F0502020204030204" pitchFamily="34" charset="0"/>
                <a:cs typeface="Times New Roman" panose="02020603050405020304" pitchFamily="18" charset="0"/>
              </a:rPr>
              <a:t> (1987). "Silhouettes: a Graphical Aid to the Interpretation and Validation of Cluster Analysis". Computational and Applied Mathematics. </a:t>
            </a:r>
            <a:r>
              <a:rPr lang="en-US" sz="1100" b="1" i="1" dirty="0">
                <a:effectLst/>
                <a:latin typeface="Arial" panose="020B0604020202020204" pitchFamily="34" charset="0"/>
                <a:ea typeface="Calibri" panose="020F0502020204030204" pitchFamily="34" charset="0"/>
                <a:cs typeface="Times New Roman" panose="02020603050405020304" pitchFamily="18" charset="0"/>
              </a:rPr>
              <a:t>20</a:t>
            </a:r>
            <a:r>
              <a:rPr lang="en-US" sz="1100" i="1" dirty="0">
                <a:effectLst/>
                <a:latin typeface="Arial" panose="020B0604020202020204" pitchFamily="34" charset="0"/>
                <a:ea typeface="Calibri" panose="020F0502020204030204" pitchFamily="34" charset="0"/>
                <a:cs typeface="Times New Roman" panose="02020603050405020304" pitchFamily="18" charset="0"/>
              </a:rPr>
              <a:t>: 53–65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US" sz="1100" dirty="0"/>
          </a:p>
          <a:p>
            <a:endParaRPr lang="en-US" sz="1100" dirty="0"/>
          </a:p>
        </p:txBody>
      </p:sp>
      <p:sp>
        <p:nvSpPr>
          <p:cNvPr id="4" name="Date Placeholder 3">
            <a:extLst>
              <a:ext uri="{FF2B5EF4-FFF2-40B4-BE49-F238E27FC236}">
                <a16:creationId xmlns:a16="http://schemas.microsoft.com/office/drawing/2014/main" id="{798D4CAC-0071-03DE-3A9E-3E33E44FCBC9}"/>
              </a:ext>
            </a:extLst>
          </p:cNvPr>
          <p:cNvSpPr>
            <a:spLocks noGrp="1"/>
          </p:cNvSpPr>
          <p:nvPr>
            <p:ph type="dt" sz="half" idx="10"/>
          </p:nvPr>
        </p:nvSpPr>
        <p:spPr/>
        <p:txBody>
          <a:bodyPr/>
          <a:lstStyle/>
          <a:p>
            <a:fld id="{41BD0284-4A0E-4C1F-8DD8-034E525548CE}" type="datetime1">
              <a:rPr lang="en-US" smtClean="0"/>
              <a:t>9/25/2022</a:t>
            </a:fld>
            <a:endParaRPr lang="en-US" dirty="0"/>
          </a:p>
        </p:txBody>
      </p:sp>
      <p:sp>
        <p:nvSpPr>
          <p:cNvPr id="5" name="Slide Number Placeholder 4">
            <a:extLst>
              <a:ext uri="{FF2B5EF4-FFF2-40B4-BE49-F238E27FC236}">
                <a16:creationId xmlns:a16="http://schemas.microsoft.com/office/drawing/2014/main" id="{326753E5-30DA-7850-64D3-748AA5248F02}"/>
              </a:ext>
            </a:extLst>
          </p:cNvPr>
          <p:cNvSpPr>
            <a:spLocks noGrp="1"/>
          </p:cNvSpPr>
          <p:nvPr>
            <p:ph type="sldNum" sz="quarter" idx="12"/>
          </p:nvPr>
        </p:nvSpPr>
        <p:spPr/>
        <p:txBody>
          <a:bodyPr/>
          <a:lstStyle/>
          <a:p>
            <a:fld id="{50959DF8-9FE2-48CA-BFAA-9B8F46F0702B}" type="slidenum">
              <a:rPr lang="en-US" smtClean="0"/>
              <a:t>27</a:t>
            </a:fld>
            <a:endParaRPr lang="en-US" dirty="0"/>
          </a:p>
        </p:txBody>
      </p:sp>
      <p:sp>
        <p:nvSpPr>
          <p:cNvPr id="6" name="Footer Placeholder 5">
            <a:extLst>
              <a:ext uri="{FF2B5EF4-FFF2-40B4-BE49-F238E27FC236}">
                <a16:creationId xmlns:a16="http://schemas.microsoft.com/office/drawing/2014/main" id="{DB5041ED-58DA-EC1C-14B2-783DF64A4329}"/>
              </a:ext>
            </a:extLst>
          </p:cNvPr>
          <p:cNvSpPr>
            <a:spLocks noGrp="1"/>
          </p:cNvSpPr>
          <p:nvPr>
            <p:ph type="ftr" sz="quarter" idx="3"/>
          </p:nvPr>
        </p:nvSpPr>
        <p:spPr/>
        <p:txBody>
          <a:bodyPr/>
          <a:lstStyle/>
          <a:p>
            <a:r>
              <a:rPr lang="en-US" dirty="0"/>
              <a:t>Data Analytics for Cybersecurity, ©2022 Janeja  All rights reserved.</a:t>
            </a:r>
          </a:p>
        </p:txBody>
      </p:sp>
    </p:spTree>
    <p:extLst>
      <p:ext uri="{BB962C8B-B14F-4D97-AF65-F5344CB8AC3E}">
        <p14:creationId xmlns:p14="http://schemas.microsoft.com/office/powerpoint/2010/main" val="107226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83855" y="571500"/>
            <a:ext cx="10277764" cy="5715000"/>
            <a:chOff x="1524000" y="1397000"/>
            <a:chExt cx="5334000" cy="2794000"/>
          </a:xfrm>
        </p:grpSpPr>
        <p:graphicFrame>
          <p:nvGraphicFramePr>
            <p:cNvPr id="2" name="Diagram 1"/>
            <p:cNvGraphicFramePr/>
            <p:nvPr>
              <p:extLst>
                <p:ext uri="{D42A27DB-BD31-4B8C-83A1-F6EECF244321}">
                  <p14:modId xmlns:p14="http://schemas.microsoft.com/office/powerpoint/2010/main" val="494745850"/>
                </p:ext>
              </p:extLst>
            </p:nvPr>
          </p:nvGraphicFramePr>
          <p:xfrm>
            <a:off x="1524000" y="1397000"/>
            <a:ext cx="53340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a:off x="4191000" y="2590800"/>
              <a:ext cx="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581400" y="3306513"/>
              <a:ext cx="304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520360" y="3282583"/>
              <a:ext cx="304800" cy="2525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4EFD6F3E-9605-F19B-1397-F698B326CA4C}"/>
              </a:ext>
            </a:extLst>
          </p:cNvPr>
          <p:cNvSpPr>
            <a:spLocks noGrp="1"/>
          </p:cNvSpPr>
          <p:nvPr>
            <p:ph type="title"/>
          </p:nvPr>
        </p:nvSpPr>
        <p:spPr>
          <a:xfrm>
            <a:off x="0" y="6928"/>
            <a:ext cx="10515600" cy="1325563"/>
          </a:xfrm>
        </p:spPr>
        <p:txBody>
          <a:bodyPr/>
          <a:lstStyle/>
          <a:p>
            <a:r>
              <a:rPr lang="en-US" dirty="0"/>
              <a:t>Data Mining Methods</a:t>
            </a:r>
          </a:p>
        </p:txBody>
      </p:sp>
      <p:sp>
        <p:nvSpPr>
          <p:cNvPr id="7" name="Date Placeholder 3">
            <a:extLst>
              <a:ext uri="{FF2B5EF4-FFF2-40B4-BE49-F238E27FC236}">
                <a16:creationId xmlns:a16="http://schemas.microsoft.com/office/drawing/2014/main" id="{4950E762-4EE7-7122-C2DA-FCA11C1CCB28}"/>
              </a:ext>
            </a:extLst>
          </p:cNvPr>
          <p:cNvSpPr>
            <a:spLocks noGrp="1"/>
          </p:cNvSpPr>
          <p:nvPr>
            <p:ph type="dt" sz="half" idx="10"/>
          </p:nvPr>
        </p:nvSpPr>
        <p:spPr>
          <a:xfrm>
            <a:off x="8302752" y="6335545"/>
            <a:ext cx="2743200" cy="365125"/>
          </a:xfrm>
        </p:spPr>
        <p:txBody>
          <a:bodyPr>
            <a:normAutofit/>
          </a:bodyPr>
          <a:lstStyle/>
          <a:p>
            <a:pPr>
              <a:spcAft>
                <a:spcPts val="600"/>
              </a:spcAft>
            </a:pPr>
            <a:fld id="{41BD0284-4A0E-4C1F-8DD8-034E525548CE}" type="datetime1">
              <a:rPr lang="en-US">
                <a:solidFill>
                  <a:schemeClr val="bg1">
                    <a:lumMod val="65000"/>
                  </a:schemeClr>
                </a:solidFill>
              </a:rPr>
              <a:pPr>
                <a:spcAft>
                  <a:spcPts val="600"/>
                </a:spcAft>
              </a:pPr>
              <a:t>9/25/2022</a:t>
            </a:fld>
            <a:endParaRPr lang="en-US" dirty="0">
              <a:solidFill>
                <a:schemeClr val="bg1">
                  <a:lumMod val="65000"/>
                </a:schemeClr>
              </a:solidFill>
            </a:endParaRPr>
          </a:p>
        </p:txBody>
      </p:sp>
      <p:sp>
        <p:nvSpPr>
          <p:cNvPr id="8" name="Footer Placeholder 5">
            <a:extLst>
              <a:ext uri="{FF2B5EF4-FFF2-40B4-BE49-F238E27FC236}">
                <a16:creationId xmlns:a16="http://schemas.microsoft.com/office/drawing/2014/main" id="{A0B728E8-2CB2-922D-F9D5-AE6F11949894}"/>
              </a:ext>
            </a:extLst>
          </p:cNvPr>
          <p:cNvSpPr txBox="1">
            <a:spLocks/>
          </p:cNvSpPr>
          <p:nvPr/>
        </p:nvSpPr>
        <p:spPr>
          <a:xfrm>
            <a:off x="0" y="6356350"/>
            <a:ext cx="41148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dirty="0">
                <a:solidFill>
                  <a:schemeClr val="bg1">
                    <a:lumMod val="65000"/>
                  </a:schemeClr>
                </a:solidFill>
              </a:rPr>
              <a:t>Data Analytics for Cybersecurity, ©2022 Janeja  All rights reserved.</a:t>
            </a:r>
          </a:p>
        </p:txBody>
      </p:sp>
      <p:sp>
        <p:nvSpPr>
          <p:cNvPr id="9" name="Slide Number Placeholder 4">
            <a:extLst>
              <a:ext uri="{FF2B5EF4-FFF2-40B4-BE49-F238E27FC236}">
                <a16:creationId xmlns:a16="http://schemas.microsoft.com/office/drawing/2014/main" id="{91247C4A-1B0D-A3A5-3105-301DE136007A}"/>
              </a:ext>
            </a:extLst>
          </p:cNvPr>
          <p:cNvSpPr>
            <a:spLocks noGrp="1"/>
          </p:cNvSpPr>
          <p:nvPr>
            <p:ph type="sldNum" sz="quarter" idx="12"/>
          </p:nvPr>
        </p:nvSpPr>
        <p:spPr>
          <a:xfrm>
            <a:off x="8610600" y="6356350"/>
            <a:ext cx="2743200" cy="365125"/>
          </a:xfrm>
        </p:spPr>
        <p:txBody>
          <a:bodyPr>
            <a:normAutofit/>
          </a:bodyPr>
          <a:lstStyle/>
          <a:p>
            <a:pPr>
              <a:spcAft>
                <a:spcPts val="600"/>
              </a:spcAft>
            </a:pPr>
            <a:fld id="{50959DF8-9FE2-48CA-BFAA-9B8F46F0702B}" type="slidenum">
              <a:rPr lang="en-US">
                <a:solidFill>
                  <a:schemeClr val="bg1">
                    <a:lumMod val="65000"/>
                  </a:schemeClr>
                </a:solidFill>
              </a:rPr>
              <a:pPr>
                <a:spcAft>
                  <a:spcPts val="600"/>
                </a:spcAft>
              </a:pPr>
              <a:t>3</a:t>
            </a:fld>
            <a:endParaRPr lang="en-US" dirty="0">
              <a:solidFill>
                <a:schemeClr val="bg1">
                  <a:lumMod val="65000"/>
                </a:schemeClr>
              </a:solidFill>
            </a:endParaRPr>
          </a:p>
        </p:txBody>
      </p:sp>
    </p:spTree>
    <p:extLst>
      <p:ext uri="{BB962C8B-B14F-4D97-AF65-F5344CB8AC3E}">
        <p14:creationId xmlns:p14="http://schemas.microsoft.com/office/powerpoint/2010/main" val="250441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BC75508-F0B6-96E1-FB57-2C88C01810CC}"/>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8000" kern="1200" dirty="0">
                <a:solidFill>
                  <a:srgbClr val="FFFFFF"/>
                </a:solidFill>
                <a:latin typeface="+mj-lt"/>
                <a:ea typeface="+mj-ea"/>
                <a:cs typeface="+mj-cs"/>
              </a:rPr>
              <a:t>Data Mining methods: Clustering</a:t>
            </a:r>
          </a:p>
        </p:txBody>
      </p:sp>
      <p:sp>
        <p:nvSpPr>
          <p:cNvPr id="4" name="Date Placeholder 3">
            <a:extLst>
              <a:ext uri="{FF2B5EF4-FFF2-40B4-BE49-F238E27FC236}">
                <a16:creationId xmlns:a16="http://schemas.microsoft.com/office/drawing/2014/main" id="{B6B824BC-1B94-88EB-4C1C-9302F300DD6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1BD0284-4A0E-4C1F-8DD8-034E525548CE}" type="datetime1">
              <a:rPr lang="en-US" smtClean="0"/>
              <a:pPr>
                <a:spcAft>
                  <a:spcPts val="600"/>
                </a:spcAft>
              </a:pPr>
              <a:t>9/25/2022</a:t>
            </a:fld>
            <a:endParaRPr lang="en-US" dirty="0"/>
          </a:p>
        </p:txBody>
      </p:sp>
      <p:sp>
        <p:nvSpPr>
          <p:cNvPr id="6" name="Footer Placeholder 5">
            <a:extLst>
              <a:ext uri="{FF2B5EF4-FFF2-40B4-BE49-F238E27FC236}">
                <a16:creationId xmlns:a16="http://schemas.microsoft.com/office/drawing/2014/main" id="{DD4E68F1-8243-6174-4385-B4200AF9184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dirty="0">
                <a:solidFill>
                  <a:schemeClr val="tx1">
                    <a:tint val="75000"/>
                  </a:schemeClr>
                </a:solidFill>
                <a:latin typeface="+mn-lt"/>
                <a:ea typeface="+mn-ea"/>
                <a:cs typeface="+mn-cs"/>
              </a:rPr>
              <a:t>Data Analytics for Cybersecurity, ©2022 Janeja  All rights reserved.</a:t>
            </a:r>
          </a:p>
        </p:txBody>
      </p:sp>
      <p:sp>
        <p:nvSpPr>
          <p:cNvPr id="5" name="Slide Number Placeholder 4">
            <a:extLst>
              <a:ext uri="{FF2B5EF4-FFF2-40B4-BE49-F238E27FC236}">
                <a16:creationId xmlns:a16="http://schemas.microsoft.com/office/drawing/2014/main" id="{0DE28D11-89A9-9981-6F3B-860A700459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0959DF8-9FE2-48CA-BFAA-9B8F46F0702B}" type="slidenum">
              <a:rPr lang="en-US" smtClean="0"/>
              <a:pPr>
                <a:spcAft>
                  <a:spcPts val="600"/>
                </a:spcAft>
              </a:pPr>
              <a:t>4</a:t>
            </a:fld>
            <a:endParaRPr lang="en-US" dirty="0"/>
          </a:p>
        </p:txBody>
      </p:sp>
    </p:spTree>
    <p:extLst>
      <p:ext uri="{BB962C8B-B14F-4D97-AF65-F5344CB8AC3E}">
        <p14:creationId xmlns:p14="http://schemas.microsoft.com/office/powerpoint/2010/main" val="296679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Rectangle 4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2F2988B3-8325-D9A6-C168-70AD016DACAB}"/>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Data Mining methods: Clustering</a:t>
            </a:r>
          </a:p>
        </p:txBody>
      </p:sp>
      <p:sp>
        <p:nvSpPr>
          <p:cNvPr id="32" name="Content Placeholder 2">
            <a:extLst>
              <a:ext uri="{FF2B5EF4-FFF2-40B4-BE49-F238E27FC236}">
                <a16:creationId xmlns:a16="http://schemas.microsoft.com/office/drawing/2014/main" id="{0636E565-FECF-4D9D-0C28-89220DF842FA}"/>
              </a:ext>
            </a:extLst>
          </p:cNvPr>
          <p:cNvSpPr>
            <a:spLocks noGrp="1"/>
          </p:cNvSpPr>
          <p:nvPr>
            <p:ph idx="1"/>
          </p:nvPr>
        </p:nvSpPr>
        <p:spPr>
          <a:xfrm>
            <a:off x="1367624" y="2490436"/>
            <a:ext cx="10184191" cy="3892076"/>
          </a:xfrm>
        </p:spPr>
        <p:txBody>
          <a:bodyPr anchor="ctr">
            <a:normAutofit fontScale="92500" lnSpcReduction="10000"/>
          </a:bodyPr>
          <a:lstStyle/>
          <a:p>
            <a:r>
              <a:rPr lang="en-US" sz="1600" dirty="0">
                <a:effectLst/>
                <a:latin typeface="Arial" panose="020B0604020202020204" pitchFamily="34" charset="0"/>
                <a:ea typeface="Times New Roman" panose="02020603050405020304" pitchFamily="18" charset="0"/>
              </a:rPr>
              <a:t>Clustering is a technique used for finding similarly behaving groups in data. </a:t>
            </a:r>
          </a:p>
          <a:p>
            <a:r>
              <a:rPr lang="en-US" sz="1600" dirty="0">
                <a:latin typeface="Arial" panose="020B0604020202020204" pitchFamily="34" charset="0"/>
                <a:ea typeface="Times New Roman" panose="02020603050405020304" pitchFamily="18" charset="0"/>
              </a:rPr>
              <a:t>S</a:t>
            </a:r>
            <a:r>
              <a:rPr lang="en-US" sz="1600" dirty="0">
                <a:effectLst/>
                <a:latin typeface="Arial" panose="020B0604020202020204" pitchFamily="34" charset="0"/>
                <a:ea typeface="Times New Roman" panose="02020603050405020304" pitchFamily="18" charset="0"/>
              </a:rPr>
              <a:t>hould lead to a crisp demarcation of the data such that objects in the same group are highly similar to each other and objects in different groups are very dissimilar to each other</a:t>
            </a:r>
          </a:p>
          <a:p>
            <a:r>
              <a:rPr lang="en-US" sz="1600" dirty="0">
                <a:latin typeface="Arial" panose="020B0604020202020204" pitchFamily="34" charset="0"/>
                <a:ea typeface="Times New Roman" panose="02020603050405020304" pitchFamily="18" charset="0"/>
              </a:rPr>
              <a:t>I</a:t>
            </a:r>
            <a:r>
              <a:rPr lang="en-US" sz="1600" dirty="0">
                <a:effectLst/>
                <a:latin typeface="Arial" panose="020B0604020202020204" pitchFamily="34" charset="0"/>
                <a:ea typeface="Times New Roman" panose="02020603050405020304" pitchFamily="18" charset="0"/>
              </a:rPr>
              <a:t>nter cluster distance should be maximized and intra cluster distance should be minimized</a:t>
            </a:r>
          </a:p>
          <a:p>
            <a:r>
              <a:rPr lang="en-US" sz="1600" dirty="0">
                <a:effectLst/>
                <a:latin typeface="Arial" panose="020B0604020202020204" pitchFamily="34" charset="0"/>
                <a:ea typeface="Times New Roman" panose="02020603050405020304" pitchFamily="18" charset="0"/>
              </a:rPr>
              <a:t>Clustering helps with the distinction between various types of objects and can be used as an exploratory process and also as a precursor to another mining tasks such as anomaly detection</a:t>
            </a:r>
          </a:p>
          <a:p>
            <a:r>
              <a:rPr lang="en-US" sz="1600" dirty="0">
                <a:effectLst/>
                <a:latin typeface="Arial" panose="020B0604020202020204" pitchFamily="34" charset="0"/>
                <a:ea typeface="Times New Roman" panose="02020603050405020304" pitchFamily="18" charset="0"/>
              </a:rPr>
              <a:t>Clustering can be used to identify a structure that could be preexisting in the data</a:t>
            </a:r>
          </a:p>
          <a:p>
            <a:r>
              <a:rPr lang="en-US" sz="1600" dirty="0">
                <a:effectLst/>
                <a:latin typeface="Arial" panose="020B0604020202020204" pitchFamily="34" charset="0"/>
                <a:ea typeface="Times New Roman" panose="02020603050405020304" pitchFamily="18" charset="0"/>
              </a:rPr>
              <a:t>Once a cluster is discovered then the objects that are seen outside of this structure could be of interest in some scenarios, or in some other cases the cluster itself could be of interest. </a:t>
            </a:r>
          </a:p>
          <a:p>
            <a:r>
              <a:rPr lang="en-US" sz="1600" dirty="0">
                <a:effectLst/>
                <a:latin typeface="Arial" panose="020B0604020202020204" pitchFamily="34" charset="0"/>
                <a:ea typeface="Times New Roman" panose="02020603050405020304" pitchFamily="18" charset="0"/>
              </a:rPr>
              <a:t>For example, if we cluster objects on the basis of certain attributes then some objects which do not conform to the clustering structure could require further investigation as to the cause of this behavior which puts this object outside of the cluster. </a:t>
            </a:r>
          </a:p>
          <a:p>
            <a:r>
              <a:rPr lang="en-US" sz="1600" dirty="0">
                <a:latin typeface="Arial" panose="020B0604020202020204" pitchFamily="34" charset="0"/>
                <a:ea typeface="Times New Roman" panose="02020603050405020304" pitchFamily="18" charset="0"/>
              </a:rPr>
              <a:t>A</a:t>
            </a:r>
            <a:r>
              <a:rPr lang="en-US" sz="1600" dirty="0">
                <a:effectLst/>
                <a:latin typeface="Arial" panose="020B0604020202020204" pitchFamily="34" charset="0"/>
                <a:ea typeface="Times New Roman" panose="02020603050405020304" pitchFamily="18" charset="0"/>
              </a:rPr>
              <a:t> cluster of objects could be of interest due to their affinity to each other in some attribute values. Thus, clustering not only can act as an independent analytics approach but in many cases can also be seen as a precursor to other approaches such as outlier detection.</a:t>
            </a:r>
            <a:endParaRPr lang="en-US" sz="1600"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endParaRPr lang="en-US" sz="1600" dirty="0"/>
          </a:p>
        </p:txBody>
      </p:sp>
      <p:sp>
        <p:nvSpPr>
          <p:cNvPr id="6" name="Footer Placeholder 5">
            <a:extLst>
              <a:ext uri="{FF2B5EF4-FFF2-40B4-BE49-F238E27FC236}">
                <a16:creationId xmlns:a16="http://schemas.microsoft.com/office/drawing/2014/main" id="{78A2C973-BBDF-FB48-4561-A4F3C5BC56D6}"/>
              </a:ext>
            </a:extLst>
          </p:cNvPr>
          <p:cNvSpPr>
            <a:spLocks noGrp="1"/>
          </p:cNvSpPr>
          <p:nvPr>
            <p:ph type="ftr" sz="quarter" idx="3"/>
          </p:nvPr>
        </p:nvSpPr>
        <p:spPr>
          <a:xfrm>
            <a:off x="795528" y="6382512"/>
            <a:ext cx="6757416" cy="320040"/>
          </a:xfrm>
        </p:spPr>
        <p:txBody>
          <a:bodyPr>
            <a:normAutofit/>
          </a:bodyPr>
          <a:lstStyle/>
          <a:p>
            <a:pPr algn="l">
              <a:spcAft>
                <a:spcPts val="600"/>
              </a:spcAft>
            </a:pPr>
            <a:r>
              <a:rPr lang="en-US" sz="1000" dirty="0"/>
              <a:t>Data Analytics for Cybersecurity, ©2022 Janeja  All rights reserved.</a:t>
            </a:r>
          </a:p>
        </p:txBody>
      </p:sp>
      <p:sp>
        <p:nvSpPr>
          <p:cNvPr id="4" name="Date Placeholder 3">
            <a:extLst>
              <a:ext uri="{FF2B5EF4-FFF2-40B4-BE49-F238E27FC236}">
                <a16:creationId xmlns:a16="http://schemas.microsoft.com/office/drawing/2014/main" id="{C7F11329-2D65-92A1-7D42-259DA36BDBF7}"/>
              </a:ext>
            </a:extLst>
          </p:cNvPr>
          <p:cNvSpPr>
            <a:spLocks noGrp="1"/>
          </p:cNvSpPr>
          <p:nvPr>
            <p:ph type="dt" sz="half" idx="10"/>
          </p:nvPr>
        </p:nvSpPr>
        <p:spPr>
          <a:xfrm>
            <a:off x="7717536" y="6382512"/>
            <a:ext cx="2825496" cy="320040"/>
          </a:xfrm>
        </p:spPr>
        <p:txBody>
          <a:bodyPr>
            <a:normAutofit/>
          </a:bodyPr>
          <a:lstStyle/>
          <a:p>
            <a:pPr algn="r">
              <a:spcAft>
                <a:spcPts val="600"/>
              </a:spcAft>
            </a:pPr>
            <a:fld id="{41BD0284-4A0E-4C1F-8DD8-034E525548CE}" type="datetime1">
              <a:rPr lang="en-US" sz="1000" smtClean="0"/>
              <a:pPr algn="r">
                <a:spcAft>
                  <a:spcPts val="600"/>
                </a:spcAft>
              </a:pPr>
              <a:t>9/25/2022</a:t>
            </a:fld>
            <a:endParaRPr lang="en-US" sz="1000" dirty="0"/>
          </a:p>
        </p:txBody>
      </p:sp>
      <p:sp>
        <p:nvSpPr>
          <p:cNvPr id="5" name="Slide Number Placeholder 4">
            <a:extLst>
              <a:ext uri="{FF2B5EF4-FFF2-40B4-BE49-F238E27FC236}">
                <a16:creationId xmlns:a16="http://schemas.microsoft.com/office/drawing/2014/main" id="{43132CC9-0389-2DA1-0456-8CCF192CD1C4}"/>
              </a:ext>
            </a:extLst>
          </p:cNvPr>
          <p:cNvSpPr>
            <a:spLocks noGrp="1"/>
          </p:cNvSpPr>
          <p:nvPr>
            <p:ph type="sldNum" sz="quarter" idx="12"/>
          </p:nvPr>
        </p:nvSpPr>
        <p:spPr>
          <a:xfrm>
            <a:off x="10707624" y="6382512"/>
            <a:ext cx="685800" cy="320040"/>
          </a:xfrm>
        </p:spPr>
        <p:txBody>
          <a:bodyPr>
            <a:normAutofit/>
          </a:bodyPr>
          <a:lstStyle/>
          <a:p>
            <a:pPr>
              <a:spcAft>
                <a:spcPts val="600"/>
              </a:spcAft>
            </a:pPr>
            <a:fld id="{50959DF8-9FE2-48CA-BFAA-9B8F46F0702B}" type="slidenum">
              <a:rPr lang="en-US" sz="1000" smtClean="0"/>
              <a:pPr>
                <a:spcAft>
                  <a:spcPts val="600"/>
                </a:spcAft>
              </a:pPr>
              <a:t>5</a:t>
            </a:fld>
            <a:endParaRPr lang="en-US" sz="1000" dirty="0"/>
          </a:p>
        </p:txBody>
      </p:sp>
    </p:spTree>
    <p:extLst>
      <p:ext uri="{BB962C8B-B14F-4D97-AF65-F5344CB8AC3E}">
        <p14:creationId xmlns:p14="http://schemas.microsoft.com/office/powerpoint/2010/main" val="266425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47BEE97-AFCE-1996-0DA1-D3ACDD4379D1}"/>
              </a:ext>
            </a:extLst>
          </p:cNvPr>
          <p:cNvSpPr>
            <a:spLocks noGrp="1"/>
          </p:cNvSpPr>
          <p:nvPr>
            <p:ph type="title"/>
          </p:nvPr>
        </p:nvSpPr>
        <p:spPr>
          <a:xfrm>
            <a:off x="1028700" y="1967266"/>
            <a:ext cx="2628900" cy="2547257"/>
          </a:xfrm>
          <a:noFill/>
        </p:spPr>
        <p:txBody>
          <a:bodyPr anchor="ctr">
            <a:normAutofit/>
          </a:bodyPr>
          <a:lstStyle/>
          <a:p>
            <a:pPr algn="ctr"/>
            <a:r>
              <a:rPr lang="en-US" sz="2800" dirty="0">
                <a:solidFill>
                  <a:srgbClr val="FFFFFF"/>
                </a:solidFill>
                <a:effectLst/>
                <a:latin typeface="Arial" panose="020B0604020202020204" pitchFamily="34" charset="0"/>
                <a:ea typeface="Calibri" panose="020F0502020204030204" pitchFamily="34" charset="0"/>
              </a:rPr>
              <a:t>Categorization of the various Clustering approaches </a:t>
            </a:r>
            <a:endParaRPr lang="en-US" sz="2800" dirty="0">
              <a:solidFill>
                <a:srgbClr val="FFFFFF"/>
              </a:solidFill>
            </a:endParaRPr>
          </a:p>
        </p:txBody>
      </p:sp>
      <p:pic>
        <p:nvPicPr>
          <p:cNvPr id="5" name="Picture 4">
            <a:extLst>
              <a:ext uri="{FF2B5EF4-FFF2-40B4-BE49-F238E27FC236}">
                <a16:creationId xmlns:a16="http://schemas.microsoft.com/office/drawing/2014/main" id="{61E2E094-025C-FC49-901D-3B4C0E15ABB2}"/>
              </a:ext>
            </a:extLst>
          </p:cNvPr>
          <p:cNvPicPr>
            <a:picLocks noChangeAspect="1"/>
          </p:cNvPicPr>
          <p:nvPr/>
        </p:nvPicPr>
        <p:blipFill>
          <a:blip r:embed="rId3"/>
          <a:stretch>
            <a:fillRect/>
          </a:stretch>
        </p:blipFill>
        <p:spPr>
          <a:xfrm>
            <a:off x="3869484" y="150470"/>
            <a:ext cx="8470390" cy="6458673"/>
          </a:xfrm>
          <a:prstGeom prst="rect">
            <a:avLst/>
          </a:prstGeom>
        </p:spPr>
      </p:pic>
      <p:sp>
        <p:nvSpPr>
          <p:cNvPr id="6" name="Footer Placeholder 5">
            <a:extLst>
              <a:ext uri="{FF2B5EF4-FFF2-40B4-BE49-F238E27FC236}">
                <a16:creationId xmlns:a16="http://schemas.microsoft.com/office/drawing/2014/main" id="{6D57689A-D37C-9D08-08A5-43FCF51C75B7}"/>
              </a:ext>
            </a:extLst>
          </p:cNvPr>
          <p:cNvSpPr txBox="1">
            <a:spLocks/>
          </p:cNvSpPr>
          <p:nvPr/>
        </p:nvSpPr>
        <p:spPr>
          <a:xfrm>
            <a:off x="717422" y="6547510"/>
            <a:ext cx="6757416" cy="32004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dirty="0">
                <a:solidFill>
                  <a:schemeClr val="bg1">
                    <a:lumMod val="65000"/>
                  </a:schemeClr>
                </a:solidFill>
              </a:rPr>
              <a:t>Data Analytics for Cybersecurity, ©2022 Janeja  All rights reserved.</a:t>
            </a:r>
          </a:p>
        </p:txBody>
      </p:sp>
      <p:sp>
        <p:nvSpPr>
          <p:cNvPr id="7" name="Date Placeholder 3">
            <a:extLst>
              <a:ext uri="{FF2B5EF4-FFF2-40B4-BE49-F238E27FC236}">
                <a16:creationId xmlns:a16="http://schemas.microsoft.com/office/drawing/2014/main" id="{4ACFE0F5-6DD7-468F-A361-D51A44ED5E55}"/>
              </a:ext>
            </a:extLst>
          </p:cNvPr>
          <p:cNvSpPr>
            <a:spLocks noGrp="1"/>
          </p:cNvSpPr>
          <p:nvPr>
            <p:ph type="dt" sz="half" idx="10"/>
          </p:nvPr>
        </p:nvSpPr>
        <p:spPr>
          <a:xfrm>
            <a:off x="7639430" y="6547510"/>
            <a:ext cx="2825496" cy="320040"/>
          </a:xfrm>
        </p:spPr>
        <p:txBody>
          <a:bodyPr>
            <a:normAutofit/>
          </a:bodyPr>
          <a:lstStyle/>
          <a:p>
            <a:pPr algn="r">
              <a:spcAft>
                <a:spcPts val="600"/>
              </a:spcAft>
            </a:pPr>
            <a:fld id="{41BD0284-4A0E-4C1F-8DD8-034E525548CE}" type="datetime1">
              <a:rPr lang="en-US" sz="1000" smtClean="0">
                <a:solidFill>
                  <a:schemeClr val="bg1">
                    <a:lumMod val="65000"/>
                  </a:schemeClr>
                </a:solidFill>
              </a:rPr>
              <a:pPr algn="r">
                <a:spcAft>
                  <a:spcPts val="600"/>
                </a:spcAft>
              </a:pPr>
              <a:t>9/25/2022</a:t>
            </a:fld>
            <a:endParaRPr lang="en-US" sz="1000" dirty="0">
              <a:solidFill>
                <a:schemeClr val="bg1">
                  <a:lumMod val="65000"/>
                </a:schemeClr>
              </a:solidFill>
            </a:endParaRPr>
          </a:p>
        </p:txBody>
      </p:sp>
      <p:sp>
        <p:nvSpPr>
          <p:cNvPr id="8" name="Slide Number Placeholder 4">
            <a:extLst>
              <a:ext uri="{FF2B5EF4-FFF2-40B4-BE49-F238E27FC236}">
                <a16:creationId xmlns:a16="http://schemas.microsoft.com/office/drawing/2014/main" id="{597D83A2-5C18-AC5B-24C5-EC68C405FC4D}"/>
              </a:ext>
            </a:extLst>
          </p:cNvPr>
          <p:cNvSpPr>
            <a:spLocks noGrp="1"/>
          </p:cNvSpPr>
          <p:nvPr>
            <p:ph type="sldNum" sz="quarter" idx="12"/>
          </p:nvPr>
        </p:nvSpPr>
        <p:spPr>
          <a:xfrm>
            <a:off x="10629518" y="6547510"/>
            <a:ext cx="685800" cy="320040"/>
          </a:xfrm>
        </p:spPr>
        <p:txBody>
          <a:bodyPr>
            <a:normAutofit/>
          </a:bodyPr>
          <a:lstStyle/>
          <a:p>
            <a:pPr>
              <a:spcAft>
                <a:spcPts val="600"/>
              </a:spcAft>
            </a:pPr>
            <a:fld id="{50959DF8-9FE2-48CA-BFAA-9B8F46F0702B}" type="slidenum">
              <a:rPr lang="en-US" sz="1000" smtClean="0">
                <a:solidFill>
                  <a:schemeClr val="bg1">
                    <a:lumMod val="65000"/>
                  </a:schemeClr>
                </a:solidFill>
              </a:rPr>
              <a:pPr>
                <a:spcAft>
                  <a:spcPts val="600"/>
                </a:spcAft>
              </a:pPr>
              <a:t>6</a:t>
            </a:fld>
            <a:endParaRPr lang="en-US" sz="1000" dirty="0">
              <a:solidFill>
                <a:schemeClr val="bg1">
                  <a:lumMod val="65000"/>
                </a:schemeClr>
              </a:solidFill>
            </a:endParaRPr>
          </a:p>
        </p:txBody>
      </p:sp>
    </p:spTree>
    <p:extLst>
      <p:ext uri="{BB962C8B-B14F-4D97-AF65-F5344CB8AC3E}">
        <p14:creationId xmlns:p14="http://schemas.microsoft.com/office/powerpoint/2010/main" val="46894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062BF04-1A7B-70D6-359A-14D785B399D5}"/>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Partitioning Algorithms: K-means</a:t>
            </a:r>
          </a:p>
        </p:txBody>
      </p:sp>
      <p:sp>
        <p:nvSpPr>
          <p:cNvPr id="3" name="Footer Placeholder 2">
            <a:extLst>
              <a:ext uri="{FF2B5EF4-FFF2-40B4-BE49-F238E27FC236}">
                <a16:creationId xmlns:a16="http://schemas.microsoft.com/office/drawing/2014/main" id="{9CF507C1-BFA1-9D7F-987E-87FE236073EB}"/>
              </a:ext>
            </a:extLst>
          </p:cNvPr>
          <p:cNvSpPr>
            <a:spLocks noGrp="1"/>
          </p:cNvSpPr>
          <p:nvPr>
            <p:ph type="ftr" sz="quarter" idx="3"/>
          </p:nvPr>
        </p:nvSpPr>
        <p:spPr>
          <a:xfrm>
            <a:off x="6094476" y="6440381"/>
            <a:ext cx="4114800" cy="365125"/>
          </a:xfrm>
        </p:spPr>
        <p:txBody>
          <a:bodyPr>
            <a:normAutofit/>
          </a:bodyPr>
          <a:lstStyle/>
          <a:p>
            <a:pPr algn="l">
              <a:spcAft>
                <a:spcPts val="600"/>
              </a:spcAft>
            </a:pPr>
            <a:r>
              <a:rPr lang="en-US" sz="1100" dirty="0">
                <a:solidFill>
                  <a:schemeClr val="bg1">
                    <a:lumMod val="75000"/>
                  </a:schemeClr>
                </a:solidFill>
              </a:rPr>
              <a:t>Data Analytics for Cybersecurity, ©2022 Janeja  All rights reserved.</a:t>
            </a:r>
          </a:p>
        </p:txBody>
      </p:sp>
      <p:sp>
        <p:nvSpPr>
          <p:cNvPr id="6" name="Content Placeholder 5">
            <a:extLst>
              <a:ext uri="{FF2B5EF4-FFF2-40B4-BE49-F238E27FC236}">
                <a16:creationId xmlns:a16="http://schemas.microsoft.com/office/drawing/2014/main" id="{13988959-6CEC-45CD-B54E-36D951609319}"/>
              </a:ext>
            </a:extLst>
          </p:cNvPr>
          <p:cNvSpPr>
            <a:spLocks noGrp="1"/>
          </p:cNvSpPr>
          <p:nvPr>
            <p:ph idx="1"/>
          </p:nvPr>
        </p:nvSpPr>
        <p:spPr>
          <a:xfrm>
            <a:off x="4810259" y="649480"/>
            <a:ext cx="6555347" cy="5546047"/>
          </a:xfrm>
        </p:spPr>
        <p:txBody>
          <a:bodyPr anchor="ctr">
            <a:normAutofit/>
          </a:bodyPr>
          <a:lstStyle/>
          <a:p>
            <a:r>
              <a:rPr lang="en-US" sz="1700" dirty="0"/>
              <a:t>The primary approach of the partitioning algorithms, such as K-means, is to form subgroups of the entire set of data, by making K partitions, based on a similarity criterion. The data in the subgroups is grouped around central object such as mean or medoid. However, they differ the way in which they define the similarity criterion, central object and convergence of clusters.  </a:t>
            </a:r>
          </a:p>
          <a:p>
            <a:r>
              <a:rPr lang="en-US" sz="1700" dirty="0"/>
              <a:t>K-means (MacQueen 67) </a:t>
            </a:r>
          </a:p>
          <a:p>
            <a:pPr lvl="1"/>
            <a:r>
              <a:rPr lang="en-US" sz="1700" dirty="0"/>
              <a:t>Based on finding partitions in the data by evaluating the distance of objects in the cluster to the centroid, which is the mean of the data in the cluster</a:t>
            </a:r>
          </a:p>
          <a:p>
            <a:pPr lvl="1"/>
            <a:r>
              <a:rPr lang="en-US" sz="1700" dirty="0"/>
              <a:t>Intuitively the bigger the error the more spread out the points are around the mean</a:t>
            </a:r>
          </a:p>
          <a:p>
            <a:pPr lvl="1"/>
            <a:r>
              <a:rPr lang="en-US" sz="1700" dirty="0"/>
              <a:t>If we plot the SSE for K=1 to K=n (n number of points), then SSE ranges from a very large value (all points in one cluster) to 0 (every point in its own cluster). The elbow of this plot provides an ideal value of K</a:t>
            </a:r>
          </a:p>
          <a:p>
            <a:pPr lvl="1"/>
            <a:r>
              <a:rPr lang="en-US" sz="1700" dirty="0"/>
              <a:t>K-means has been a well-used and well accepted clustering algorithm due to its intuitive approach and interpretable output. However, K-means does not work very well in presence of outliers and does not form non-spherical or free form clusters</a:t>
            </a:r>
          </a:p>
          <a:p>
            <a:endParaRPr lang="en-US" sz="1700" dirty="0"/>
          </a:p>
        </p:txBody>
      </p:sp>
      <p:sp>
        <p:nvSpPr>
          <p:cNvPr id="2" name="Date Placeholder 1">
            <a:extLst>
              <a:ext uri="{FF2B5EF4-FFF2-40B4-BE49-F238E27FC236}">
                <a16:creationId xmlns:a16="http://schemas.microsoft.com/office/drawing/2014/main" id="{B704F29F-92DC-1427-EAEE-1CE11DB2452B}"/>
              </a:ext>
            </a:extLst>
          </p:cNvPr>
          <p:cNvSpPr>
            <a:spLocks noGrp="1"/>
          </p:cNvSpPr>
          <p:nvPr>
            <p:ph type="dt" sz="half" idx="10"/>
          </p:nvPr>
        </p:nvSpPr>
        <p:spPr>
          <a:xfrm>
            <a:off x="2075273" y="6511282"/>
            <a:ext cx="2743200" cy="365125"/>
          </a:xfrm>
        </p:spPr>
        <p:txBody>
          <a:bodyPr>
            <a:normAutofit/>
          </a:bodyPr>
          <a:lstStyle/>
          <a:p>
            <a:pPr algn="r">
              <a:spcAft>
                <a:spcPts val="600"/>
              </a:spcAft>
            </a:pPr>
            <a:fld id="{27E3DCB5-4375-47C1-9D4B-48DD9AC97D65}"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EF385F56-B3AE-0966-C5F9-371F4CBB035B}"/>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60360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8" name="Straight Arrow Connector 217"/>
          <p:cNvCxnSpPr/>
          <p:nvPr/>
        </p:nvCxnSpPr>
        <p:spPr>
          <a:xfrm>
            <a:off x="7315200" y="730734"/>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8405701" y="1912969"/>
            <a:ext cx="318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cxnSpLocks/>
            <a:stCxn id="6" idx="1"/>
            <a:endCxn id="7" idx="3"/>
          </p:cNvCxnSpPr>
          <p:nvPr/>
        </p:nvCxnSpPr>
        <p:spPr>
          <a:xfrm flipH="1">
            <a:off x="7388417" y="5632698"/>
            <a:ext cx="1646970" cy="32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4315931" y="43030"/>
            <a:ext cx="1758815" cy="369332"/>
          </a:xfrm>
          <a:prstGeom prst="rect">
            <a:avLst/>
          </a:prstGeom>
          <a:noFill/>
        </p:spPr>
        <p:txBody>
          <a:bodyPr wrap="none" rtlCol="0">
            <a:spAutoFit/>
          </a:bodyPr>
          <a:lstStyle/>
          <a:p>
            <a:r>
              <a:rPr lang="en-US" dirty="0"/>
              <a:t>Initial seeds, K=2</a:t>
            </a:r>
          </a:p>
        </p:txBody>
      </p:sp>
      <p:sp>
        <p:nvSpPr>
          <p:cNvPr id="259" name="TextBox 258"/>
          <p:cNvSpPr txBox="1"/>
          <p:nvPr/>
        </p:nvSpPr>
        <p:spPr>
          <a:xfrm>
            <a:off x="7226272" y="342624"/>
            <a:ext cx="925831" cy="369332"/>
          </a:xfrm>
          <a:prstGeom prst="rect">
            <a:avLst/>
          </a:prstGeom>
          <a:noFill/>
        </p:spPr>
        <p:txBody>
          <a:bodyPr wrap="none" rtlCol="0">
            <a:spAutoFit/>
          </a:bodyPr>
          <a:lstStyle/>
          <a:p>
            <a:r>
              <a:rPr lang="en-US" dirty="0"/>
              <a:t>Clusters</a:t>
            </a:r>
          </a:p>
        </p:txBody>
      </p:sp>
      <p:sp>
        <p:nvSpPr>
          <p:cNvPr id="260" name="TextBox 259"/>
          <p:cNvSpPr txBox="1"/>
          <p:nvPr/>
        </p:nvSpPr>
        <p:spPr>
          <a:xfrm>
            <a:off x="8385507" y="2033103"/>
            <a:ext cx="2364686" cy="369332"/>
          </a:xfrm>
          <a:prstGeom prst="rect">
            <a:avLst/>
          </a:prstGeom>
          <a:noFill/>
        </p:spPr>
        <p:txBody>
          <a:bodyPr wrap="none" rtlCol="0">
            <a:spAutoFit/>
          </a:bodyPr>
          <a:lstStyle/>
          <a:p>
            <a:r>
              <a:rPr lang="en-US" dirty="0"/>
              <a:t>Reassignment of Points</a:t>
            </a:r>
          </a:p>
        </p:txBody>
      </p:sp>
      <p:sp>
        <p:nvSpPr>
          <p:cNvPr id="261" name="TextBox 260"/>
          <p:cNvSpPr txBox="1"/>
          <p:nvPr/>
        </p:nvSpPr>
        <p:spPr>
          <a:xfrm>
            <a:off x="7422472" y="5665497"/>
            <a:ext cx="1544269" cy="646331"/>
          </a:xfrm>
          <a:prstGeom prst="rect">
            <a:avLst/>
          </a:prstGeom>
          <a:noFill/>
        </p:spPr>
        <p:txBody>
          <a:bodyPr wrap="none" rtlCol="0">
            <a:spAutoFit/>
          </a:bodyPr>
          <a:lstStyle/>
          <a:p>
            <a:r>
              <a:rPr lang="en-US" dirty="0"/>
              <a:t>No more </a:t>
            </a:r>
          </a:p>
          <a:p>
            <a:r>
              <a:rPr lang="en-US" dirty="0"/>
              <a:t>Reassignment </a:t>
            </a:r>
          </a:p>
        </p:txBody>
      </p:sp>
      <p:sp>
        <p:nvSpPr>
          <p:cNvPr id="263" name="TextBox 262"/>
          <p:cNvSpPr txBox="1"/>
          <p:nvPr/>
        </p:nvSpPr>
        <p:spPr>
          <a:xfrm>
            <a:off x="8233549" y="2559162"/>
            <a:ext cx="1470274" cy="261610"/>
          </a:xfrm>
          <a:prstGeom prst="rect">
            <a:avLst/>
          </a:prstGeom>
          <a:noFill/>
        </p:spPr>
        <p:txBody>
          <a:bodyPr wrap="none" rtlCol="0">
            <a:spAutoFit/>
          </a:bodyPr>
          <a:lstStyle/>
          <a:p>
            <a:r>
              <a:rPr lang="en-US" sz="1100" dirty="0"/>
              <a:t>Centroids recomputed</a:t>
            </a:r>
          </a:p>
        </p:txBody>
      </p:sp>
      <p:sp>
        <p:nvSpPr>
          <p:cNvPr id="302" name="TextBox 301"/>
          <p:cNvSpPr txBox="1"/>
          <p:nvPr/>
        </p:nvSpPr>
        <p:spPr>
          <a:xfrm>
            <a:off x="9147349" y="4867737"/>
            <a:ext cx="1324402" cy="261610"/>
          </a:xfrm>
          <a:prstGeom prst="rect">
            <a:avLst/>
          </a:prstGeom>
          <a:noFill/>
        </p:spPr>
        <p:txBody>
          <a:bodyPr wrap="none" rtlCol="0">
            <a:spAutoFit/>
          </a:bodyPr>
          <a:lstStyle/>
          <a:p>
            <a:r>
              <a:rPr lang="en-US" sz="1100" dirty="0"/>
              <a:t>Cluster assignments</a:t>
            </a:r>
          </a:p>
        </p:txBody>
      </p:sp>
      <p:cxnSp>
        <p:nvCxnSpPr>
          <p:cNvPr id="303" name="Straight Arrow Connector 302"/>
          <p:cNvCxnSpPr>
            <a:cxnSpLocks/>
          </p:cNvCxnSpPr>
          <p:nvPr/>
        </p:nvCxnSpPr>
        <p:spPr>
          <a:xfrm>
            <a:off x="10471751" y="4446744"/>
            <a:ext cx="0" cy="420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6" name="TextBox 305"/>
          <p:cNvSpPr txBox="1"/>
          <p:nvPr/>
        </p:nvSpPr>
        <p:spPr>
          <a:xfrm>
            <a:off x="8109556" y="5201578"/>
            <a:ext cx="925831" cy="369332"/>
          </a:xfrm>
          <a:prstGeom prst="rect">
            <a:avLst/>
          </a:prstGeom>
          <a:noFill/>
        </p:spPr>
        <p:txBody>
          <a:bodyPr wrap="none" rtlCol="0">
            <a:spAutoFit/>
          </a:bodyPr>
          <a:lstStyle/>
          <a:p>
            <a:r>
              <a:rPr lang="en-US" dirty="0"/>
              <a:t>Clusters</a:t>
            </a:r>
          </a:p>
        </p:txBody>
      </p:sp>
      <p:sp>
        <p:nvSpPr>
          <p:cNvPr id="171" name="TextBox 170">
            <a:extLst>
              <a:ext uri="{FF2B5EF4-FFF2-40B4-BE49-F238E27FC236}">
                <a16:creationId xmlns:a16="http://schemas.microsoft.com/office/drawing/2014/main" id="{E332C600-5514-2690-76A4-CFCCBD4AACD3}"/>
              </a:ext>
            </a:extLst>
          </p:cNvPr>
          <p:cNvSpPr txBox="1"/>
          <p:nvPr/>
        </p:nvSpPr>
        <p:spPr>
          <a:xfrm>
            <a:off x="183472" y="447210"/>
            <a:ext cx="3508530" cy="584775"/>
          </a:xfrm>
          <a:prstGeom prst="rect">
            <a:avLst/>
          </a:prstGeom>
          <a:noFill/>
        </p:spPr>
        <p:txBody>
          <a:bodyPr wrap="square">
            <a:spAutoFit/>
          </a:bodyPr>
          <a:lstStyle/>
          <a:p>
            <a:r>
              <a:rPr lang="en-US" sz="3200" dirty="0"/>
              <a:t>K-means clustering</a:t>
            </a:r>
          </a:p>
        </p:txBody>
      </p:sp>
      <p:pic>
        <p:nvPicPr>
          <p:cNvPr id="3" name="Picture 2">
            <a:extLst>
              <a:ext uri="{FF2B5EF4-FFF2-40B4-BE49-F238E27FC236}">
                <a16:creationId xmlns:a16="http://schemas.microsoft.com/office/drawing/2014/main" id="{825C182C-837F-F7C5-A88B-59664114667B}"/>
              </a:ext>
            </a:extLst>
          </p:cNvPr>
          <p:cNvPicPr>
            <a:picLocks noChangeAspect="1"/>
          </p:cNvPicPr>
          <p:nvPr/>
        </p:nvPicPr>
        <p:blipFill>
          <a:blip r:embed="rId2"/>
          <a:stretch>
            <a:fillRect/>
          </a:stretch>
        </p:blipFill>
        <p:spPr>
          <a:xfrm>
            <a:off x="4242472" y="-11727"/>
            <a:ext cx="2987299" cy="1853345"/>
          </a:xfrm>
          <a:prstGeom prst="rect">
            <a:avLst/>
          </a:prstGeom>
        </p:spPr>
      </p:pic>
      <p:pic>
        <p:nvPicPr>
          <p:cNvPr id="4" name="Picture 3">
            <a:extLst>
              <a:ext uri="{FF2B5EF4-FFF2-40B4-BE49-F238E27FC236}">
                <a16:creationId xmlns:a16="http://schemas.microsoft.com/office/drawing/2014/main" id="{4D0298C7-05BB-D85D-E774-95029328E318}"/>
              </a:ext>
            </a:extLst>
          </p:cNvPr>
          <p:cNvPicPr>
            <a:picLocks noChangeAspect="1"/>
          </p:cNvPicPr>
          <p:nvPr/>
        </p:nvPicPr>
        <p:blipFill>
          <a:blip r:embed="rId3"/>
          <a:stretch>
            <a:fillRect/>
          </a:stretch>
        </p:blipFill>
        <p:spPr>
          <a:xfrm>
            <a:off x="8216519" y="540"/>
            <a:ext cx="2981202" cy="1847248"/>
          </a:xfrm>
          <a:prstGeom prst="rect">
            <a:avLst/>
          </a:prstGeom>
        </p:spPr>
      </p:pic>
      <p:pic>
        <p:nvPicPr>
          <p:cNvPr id="5" name="Picture 4">
            <a:extLst>
              <a:ext uri="{FF2B5EF4-FFF2-40B4-BE49-F238E27FC236}">
                <a16:creationId xmlns:a16="http://schemas.microsoft.com/office/drawing/2014/main" id="{8C68066C-E245-8F06-F740-AD123E1C3B58}"/>
              </a:ext>
            </a:extLst>
          </p:cNvPr>
          <p:cNvPicPr>
            <a:picLocks noChangeAspect="1"/>
          </p:cNvPicPr>
          <p:nvPr/>
        </p:nvPicPr>
        <p:blipFill>
          <a:blip r:embed="rId4"/>
          <a:stretch>
            <a:fillRect/>
          </a:stretch>
        </p:blipFill>
        <p:spPr>
          <a:xfrm>
            <a:off x="8228248" y="2566459"/>
            <a:ext cx="2981202" cy="1853345"/>
          </a:xfrm>
          <a:prstGeom prst="rect">
            <a:avLst/>
          </a:prstGeom>
        </p:spPr>
      </p:pic>
      <p:pic>
        <p:nvPicPr>
          <p:cNvPr id="6" name="Picture 5">
            <a:extLst>
              <a:ext uri="{FF2B5EF4-FFF2-40B4-BE49-F238E27FC236}">
                <a16:creationId xmlns:a16="http://schemas.microsoft.com/office/drawing/2014/main" id="{D256D022-5123-16B3-7DDF-3D934CE829B5}"/>
              </a:ext>
            </a:extLst>
          </p:cNvPr>
          <p:cNvPicPr>
            <a:picLocks noChangeAspect="1"/>
          </p:cNvPicPr>
          <p:nvPr/>
        </p:nvPicPr>
        <p:blipFill>
          <a:blip r:embed="rId5"/>
          <a:stretch>
            <a:fillRect/>
          </a:stretch>
        </p:blipFill>
        <p:spPr>
          <a:xfrm>
            <a:off x="9035387" y="4706025"/>
            <a:ext cx="2981202" cy="1853345"/>
          </a:xfrm>
          <a:prstGeom prst="rect">
            <a:avLst/>
          </a:prstGeom>
        </p:spPr>
      </p:pic>
      <p:pic>
        <p:nvPicPr>
          <p:cNvPr id="7" name="Picture 6">
            <a:extLst>
              <a:ext uri="{FF2B5EF4-FFF2-40B4-BE49-F238E27FC236}">
                <a16:creationId xmlns:a16="http://schemas.microsoft.com/office/drawing/2014/main" id="{B3CFC251-0EDD-C808-9ED5-D8BE09A4D7AA}"/>
              </a:ext>
            </a:extLst>
          </p:cNvPr>
          <p:cNvPicPr>
            <a:picLocks noChangeAspect="1"/>
          </p:cNvPicPr>
          <p:nvPr/>
        </p:nvPicPr>
        <p:blipFill>
          <a:blip r:embed="rId6"/>
          <a:stretch>
            <a:fillRect/>
          </a:stretch>
        </p:blipFill>
        <p:spPr>
          <a:xfrm>
            <a:off x="4401118" y="4738824"/>
            <a:ext cx="2987299" cy="1853345"/>
          </a:xfrm>
          <a:prstGeom prst="rect">
            <a:avLst/>
          </a:prstGeom>
        </p:spPr>
      </p:pic>
      <p:sp>
        <p:nvSpPr>
          <p:cNvPr id="9" name="Content Placeholder 8">
            <a:extLst>
              <a:ext uri="{FF2B5EF4-FFF2-40B4-BE49-F238E27FC236}">
                <a16:creationId xmlns:a16="http://schemas.microsoft.com/office/drawing/2014/main" id="{B8D86D60-6087-F605-E297-4AA26870FD2E}"/>
              </a:ext>
            </a:extLst>
          </p:cNvPr>
          <p:cNvSpPr>
            <a:spLocks noGrp="1"/>
          </p:cNvSpPr>
          <p:nvPr>
            <p:ph sz="half" idx="2"/>
          </p:nvPr>
        </p:nvSpPr>
        <p:spPr>
          <a:xfrm>
            <a:off x="40737" y="2161789"/>
            <a:ext cx="6681884" cy="2757834"/>
          </a:xfrm>
        </p:spPr>
        <p:txBody>
          <a:bodyPr>
            <a:normAutofit fontScale="92500"/>
          </a:bodyPr>
          <a:lstStyle/>
          <a:p>
            <a:pPr lvl="1"/>
            <a:r>
              <a:rPr lang="en-US" sz="1400" dirty="0"/>
              <a:t>Starts with a set of points, K value for number of clusters to form and seed centroids which can be selected from the data or randomly generated</a:t>
            </a:r>
          </a:p>
          <a:p>
            <a:pPr lvl="1"/>
            <a:r>
              <a:rPr lang="en-US" sz="1400" dirty="0"/>
              <a:t>Partitioning points around the seed centroids such that the point is allocated to the centroid to which its distance is smallest</a:t>
            </a:r>
          </a:p>
          <a:p>
            <a:pPr lvl="1"/>
            <a:r>
              <a:rPr lang="en-US" sz="1400" dirty="0"/>
              <a:t>At the end of the first round we have K clusters partitioned around the seed centroids</a:t>
            </a:r>
          </a:p>
          <a:p>
            <a:pPr lvl="1"/>
            <a:r>
              <a:rPr lang="en-US" sz="1400" dirty="0"/>
              <a:t>Now the means or centroids of the newly formed clusters are computed and the process is repeated to align the points to the newly computed centroids</a:t>
            </a:r>
          </a:p>
          <a:p>
            <a:pPr lvl="1"/>
            <a:r>
              <a:rPr lang="en-US" sz="1400" dirty="0"/>
              <a:t>This process is iterated until there is no more reassignment of the points moving from one cluster to the other</a:t>
            </a:r>
          </a:p>
          <a:p>
            <a:pPr lvl="1"/>
            <a:r>
              <a:rPr lang="en-US" sz="1400" dirty="0"/>
              <a:t>K-means works on a heuristic-based partitioning rather than an optimal partitioning</a:t>
            </a:r>
          </a:p>
          <a:p>
            <a:pPr lvl="1"/>
            <a:r>
              <a:rPr lang="en-US" sz="1400" dirty="0"/>
              <a:t>The quality of clusters can be evaluated using Sum of squared errors which computes the distance of every point in the cluster to its centroid</a:t>
            </a:r>
          </a:p>
          <a:p>
            <a:endParaRPr lang="en-US" sz="1400" dirty="0"/>
          </a:p>
        </p:txBody>
      </p:sp>
      <p:sp>
        <p:nvSpPr>
          <p:cNvPr id="12" name="Date Placeholder 1">
            <a:extLst>
              <a:ext uri="{FF2B5EF4-FFF2-40B4-BE49-F238E27FC236}">
                <a16:creationId xmlns:a16="http://schemas.microsoft.com/office/drawing/2014/main" id="{E186DFAB-0AE2-B1AC-2C7D-F6F2E8C7BEAD}"/>
              </a:ext>
            </a:extLst>
          </p:cNvPr>
          <p:cNvSpPr>
            <a:spLocks noGrp="1"/>
          </p:cNvSpPr>
          <p:nvPr>
            <p:ph type="dt" sz="half" idx="10"/>
          </p:nvPr>
        </p:nvSpPr>
        <p:spPr>
          <a:xfrm>
            <a:off x="816946" y="6504454"/>
            <a:ext cx="2743200" cy="365125"/>
          </a:xfrm>
        </p:spPr>
        <p:txBody>
          <a:bodyPr/>
          <a:lstStyle/>
          <a:p>
            <a:fld id="{27E3DCB5-4375-47C1-9D4B-48DD9AC97D65}" type="datetime1">
              <a:rPr lang="en-US" smtClean="0"/>
              <a:t>9/25/2022</a:t>
            </a:fld>
            <a:endParaRPr lang="en-US" dirty="0"/>
          </a:p>
        </p:txBody>
      </p:sp>
      <p:sp>
        <p:nvSpPr>
          <p:cNvPr id="13" name="Slide Number Placeholder 3">
            <a:extLst>
              <a:ext uri="{FF2B5EF4-FFF2-40B4-BE49-F238E27FC236}">
                <a16:creationId xmlns:a16="http://schemas.microsoft.com/office/drawing/2014/main" id="{B20A0009-7551-246D-5997-99DB4896A821}"/>
              </a:ext>
            </a:extLst>
          </p:cNvPr>
          <p:cNvSpPr>
            <a:spLocks noGrp="1"/>
          </p:cNvSpPr>
          <p:nvPr>
            <p:ph type="sldNum" sz="quarter" idx="12"/>
          </p:nvPr>
        </p:nvSpPr>
        <p:spPr>
          <a:xfrm>
            <a:off x="8589346" y="6504454"/>
            <a:ext cx="2743200" cy="365125"/>
          </a:xfrm>
        </p:spPr>
        <p:txBody>
          <a:bodyPr/>
          <a:lstStyle/>
          <a:p>
            <a:fld id="{50959DF8-9FE2-48CA-BFAA-9B8F46F0702B}" type="slidenum">
              <a:rPr lang="en-US" smtClean="0"/>
              <a:t>8</a:t>
            </a:fld>
            <a:endParaRPr lang="en-US" dirty="0"/>
          </a:p>
        </p:txBody>
      </p:sp>
      <p:sp>
        <p:nvSpPr>
          <p:cNvPr id="14" name="Footer Placeholder 2">
            <a:extLst>
              <a:ext uri="{FF2B5EF4-FFF2-40B4-BE49-F238E27FC236}">
                <a16:creationId xmlns:a16="http://schemas.microsoft.com/office/drawing/2014/main" id="{119C9832-2B57-18DE-B6F9-6D6F9C387616}"/>
              </a:ext>
            </a:extLst>
          </p:cNvPr>
          <p:cNvSpPr txBox="1">
            <a:spLocks/>
          </p:cNvSpPr>
          <p:nvPr/>
        </p:nvSpPr>
        <p:spPr>
          <a:xfrm>
            <a:off x="3873605" y="6504454"/>
            <a:ext cx="4402282" cy="365125"/>
          </a:xfrm>
          <a:prstGeom prst="rect">
            <a:avLst/>
          </a:prstGeom>
        </p:spPr>
        <p:txBody>
          <a:bodyPr vert="horz" lIns="91440" tIns="45720" rIns="91440" bIns="45720" rtlCol="0" anchor="b">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1">
                    <a:lumMod val="75000"/>
                  </a:schemeClr>
                </a:solidFill>
              </a:rPr>
              <a:t>Data Analytics for Cybersecurity, ©2022 Janeja  All rights reserved.</a:t>
            </a:r>
          </a:p>
        </p:txBody>
      </p:sp>
    </p:spTree>
    <p:extLst>
      <p:ext uri="{BB962C8B-B14F-4D97-AF65-F5344CB8AC3E}">
        <p14:creationId xmlns:p14="http://schemas.microsoft.com/office/powerpoint/2010/main" val="63911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94618B6-16C7-A588-2A12-EE8C2FD958E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Density Based Algorithms: DBSCAN</a:t>
            </a:r>
          </a:p>
        </p:txBody>
      </p:sp>
      <p:sp>
        <p:nvSpPr>
          <p:cNvPr id="3" name="Footer Placeholder 2">
            <a:extLst>
              <a:ext uri="{FF2B5EF4-FFF2-40B4-BE49-F238E27FC236}">
                <a16:creationId xmlns:a16="http://schemas.microsoft.com/office/drawing/2014/main" id="{F6D4F158-BA92-9201-C44D-A49B4B93A722}"/>
              </a:ext>
            </a:extLst>
          </p:cNvPr>
          <p:cNvSpPr>
            <a:spLocks noGrp="1"/>
          </p:cNvSpPr>
          <p:nvPr>
            <p:ph type="ftr" sz="quarter" idx="3"/>
          </p:nvPr>
        </p:nvSpPr>
        <p:spPr>
          <a:xfrm>
            <a:off x="5981700" y="6455663"/>
            <a:ext cx="4114800" cy="365125"/>
          </a:xfrm>
        </p:spPr>
        <p:txBody>
          <a:bodyPr>
            <a:normAutofit/>
          </a:bodyPr>
          <a:lstStyle/>
          <a:p>
            <a:pPr algn="l">
              <a:spcAft>
                <a:spcPts val="600"/>
              </a:spcAft>
            </a:pPr>
            <a:r>
              <a:rPr lang="en-US" sz="1100" dirty="0">
                <a:solidFill>
                  <a:schemeClr val="bg1">
                    <a:lumMod val="75000"/>
                  </a:schemeClr>
                </a:solidFill>
              </a:rPr>
              <a:t>Data Analytics for Cybersecurity, ©2022 Janeja  All rights reserved.</a:t>
            </a:r>
          </a:p>
        </p:txBody>
      </p:sp>
      <p:sp>
        <p:nvSpPr>
          <p:cNvPr id="6" name="Content Placeholder 5">
            <a:extLst>
              <a:ext uri="{FF2B5EF4-FFF2-40B4-BE49-F238E27FC236}">
                <a16:creationId xmlns:a16="http://schemas.microsoft.com/office/drawing/2014/main" id="{08704B3C-7970-47DA-F264-8B1A6E6DF45C}"/>
              </a:ext>
            </a:extLst>
          </p:cNvPr>
          <p:cNvSpPr>
            <a:spLocks noGrp="1"/>
          </p:cNvSpPr>
          <p:nvPr>
            <p:ph idx="1"/>
          </p:nvPr>
        </p:nvSpPr>
        <p:spPr>
          <a:xfrm>
            <a:off x="4810259" y="649480"/>
            <a:ext cx="6555347" cy="5546047"/>
          </a:xfrm>
        </p:spPr>
        <p:txBody>
          <a:bodyPr anchor="ctr">
            <a:normAutofit/>
          </a:bodyPr>
          <a:lstStyle/>
          <a:p>
            <a:r>
              <a:rPr lang="en-US" sz="1700" dirty="0"/>
              <a:t>Density-Based Algorithm for Discovering Clusters in Large Spatial Databases with Noise, proposed by Ester et. Al. 1996 </a:t>
            </a:r>
          </a:p>
          <a:p>
            <a:r>
              <a:rPr lang="en-US" sz="1700" dirty="0"/>
              <a:t>Foundation of several other density based clustering algorithms </a:t>
            </a:r>
          </a:p>
          <a:p>
            <a:r>
              <a:rPr lang="en-US" sz="1700" dirty="0"/>
              <a:t>Clusters as dense or sparse regions based on the number of points in the neighborhood region of a point under consideration</a:t>
            </a:r>
          </a:p>
          <a:p>
            <a:r>
              <a:rPr lang="en-US" sz="1700" dirty="0"/>
              <a:t>Radius and a minimum number of points in the region (parameters:</a:t>
            </a:r>
            <a:r>
              <a:rPr lang="en-US" sz="1700" dirty="0">
                <a:sym typeface="Symbol"/>
              </a:rPr>
              <a:t> </a:t>
            </a:r>
            <a:r>
              <a:rPr lang="en-US" sz="1700" dirty="0"/>
              <a:t>, MinPts)</a:t>
            </a:r>
          </a:p>
          <a:p>
            <a:r>
              <a:rPr lang="en-US" sz="1700" dirty="0"/>
              <a:t>Minimum number of points in a radius of </a:t>
            </a:r>
            <a:r>
              <a:rPr lang="en-US" sz="1700" dirty="0">
                <a:sym typeface="Symbol"/>
              </a:rPr>
              <a:t></a:t>
            </a:r>
            <a:r>
              <a:rPr lang="en-US" sz="1700" dirty="0"/>
              <a:t> facilitates the measurement of density in that neighborhood</a:t>
            </a:r>
          </a:p>
          <a:p>
            <a:r>
              <a:rPr lang="en-US" sz="1700" dirty="0">
                <a:sym typeface="Symbol"/>
              </a:rPr>
              <a:t></a:t>
            </a:r>
            <a:r>
              <a:rPr lang="en-US" sz="1700" dirty="0"/>
              <a:t> Neighborhood (in Euclidean point space), is the neighborhood of a point that contains the (minPts) points</a:t>
            </a:r>
          </a:p>
          <a:p>
            <a:r>
              <a:rPr lang="en-US" sz="1700" dirty="0"/>
              <a:t>Variations of DBSCAN also discuss how to identify</a:t>
            </a:r>
            <a:r>
              <a:rPr lang="en-US" sz="1700" dirty="0">
                <a:sym typeface="Symbol"/>
              </a:rPr>
              <a:t>  </a:t>
            </a:r>
            <a:r>
              <a:rPr lang="en-US" sz="1700" dirty="0"/>
              <a:t>through computing K distance for every point i.e. if k=2, the distance between the point and its 2nd nearest neighbor, sort this in descending order</a:t>
            </a:r>
          </a:p>
          <a:p>
            <a:r>
              <a:rPr lang="en-US" sz="1700" dirty="0"/>
              <a:t>The K-Distance is plotted and a valley or dip in the K-Distance plot along with a user input of the expected noise determines the </a:t>
            </a:r>
            <a:r>
              <a:rPr lang="en-US" sz="1700" dirty="0">
                <a:sym typeface="Symbol"/>
              </a:rPr>
              <a:t></a:t>
            </a:r>
            <a:r>
              <a:rPr lang="en-US" sz="1700" dirty="0"/>
              <a:t> neighborhood. The algorithm defines density in terms of core points</a:t>
            </a:r>
          </a:p>
          <a:p>
            <a:r>
              <a:rPr lang="en-US" sz="1700" dirty="0"/>
              <a:t>A Core point is an object, which has the minimum points in its neighborhood defined by </a:t>
            </a:r>
            <a:r>
              <a:rPr lang="en-US" sz="1700" dirty="0">
                <a:sym typeface="Symbol"/>
              </a:rPr>
              <a:t></a:t>
            </a:r>
            <a:endParaRPr lang="en-US" sz="1700" dirty="0"/>
          </a:p>
          <a:p>
            <a:endParaRPr lang="en-US" sz="1700" dirty="0"/>
          </a:p>
          <a:p>
            <a:endParaRPr lang="en-US" sz="1700" dirty="0"/>
          </a:p>
        </p:txBody>
      </p:sp>
      <p:sp>
        <p:nvSpPr>
          <p:cNvPr id="2" name="Date Placeholder 1">
            <a:extLst>
              <a:ext uri="{FF2B5EF4-FFF2-40B4-BE49-F238E27FC236}">
                <a16:creationId xmlns:a16="http://schemas.microsoft.com/office/drawing/2014/main" id="{0F2F3067-7AB6-0C69-044A-B7A00922682D}"/>
              </a:ext>
            </a:extLst>
          </p:cNvPr>
          <p:cNvSpPr>
            <a:spLocks noGrp="1"/>
          </p:cNvSpPr>
          <p:nvPr>
            <p:ph type="dt" sz="half" idx="10"/>
          </p:nvPr>
        </p:nvSpPr>
        <p:spPr>
          <a:xfrm>
            <a:off x="8970264" y="6455664"/>
            <a:ext cx="2743200" cy="365125"/>
          </a:xfrm>
        </p:spPr>
        <p:txBody>
          <a:bodyPr>
            <a:normAutofit/>
          </a:bodyPr>
          <a:lstStyle/>
          <a:p>
            <a:pPr algn="r">
              <a:spcAft>
                <a:spcPts val="600"/>
              </a:spcAft>
            </a:pPr>
            <a:fld id="{27E3DCB5-4375-47C1-9D4B-48DD9AC97D65}" type="datetime1">
              <a:rPr lang="en-US" sz="1100">
                <a:solidFill>
                  <a:schemeClr val="tx1">
                    <a:lumMod val="50000"/>
                    <a:lumOff val="50000"/>
                  </a:schemeClr>
                </a:solidFill>
              </a:rPr>
              <a:pPr algn="r">
                <a:spcAft>
                  <a:spcPts val="600"/>
                </a:spcAft>
              </a:pPr>
              <a:t>9/25/2022</a:t>
            </a:fld>
            <a:endParaRPr lang="en-US" sz="11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D66CFE82-98B9-AC87-8AC2-F0FF65237512}"/>
              </a:ext>
            </a:extLst>
          </p:cNvPr>
          <p:cNvSpPr>
            <a:spLocks noGrp="1"/>
          </p:cNvSpPr>
          <p:nvPr>
            <p:ph type="sldNum" sz="quarter" idx="12"/>
          </p:nvPr>
        </p:nvSpPr>
        <p:spPr>
          <a:xfrm>
            <a:off x="11704320" y="6455664"/>
            <a:ext cx="448056" cy="365125"/>
          </a:xfrm>
        </p:spPr>
        <p:txBody>
          <a:bodyPr>
            <a:normAutofit/>
          </a:bodyPr>
          <a:lstStyle/>
          <a:p>
            <a:pPr>
              <a:spcAft>
                <a:spcPts val="600"/>
              </a:spcAft>
            </a:pPr>
            <a:fld id="{50959DF8-9FE2-48CA-BFAA-9B8F46F0702B}" type="slidenum">
              <a:rPr lang="en-US" sz="1100">
                <a:solidFill>
                  <a:schemeClr val="tx1">
                    <a:lumMod val="50000"/>
                    <a:lumOff val="50000"/>
                  </a:schemeClr>
                </a:solidFill>
              </a:rPr>
              <a:pPr>
                <a:spcAft>
                  <a:spcPts val="600"/>
                </a:spcAft>
              </a:pPr>
              <a:t>9</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57976069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5F51"/>
      </a:dk2>
      <a:lt2>
        <a:srgbClr val="D6E1DB"/>
      </a:lt2>
      <a:accent1>
        <a:srgbClr val="33473C"/>
      </a:accent1>
      <a:accent2>
        <a:srgbClr val="3F762A"/>
      </a:accent2>
      <a:accent3>
        <a:srgbClr val="93D07C"/>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1" id="{95731AFC-F814-4B7C-B679-A1889AC336AD}" vid="{7208E790-46BF-4D73-976F-3D459BFC6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5882</TotalTime>
  <Words>5187</Words>
  <Application>Microsoft Office PowerPoint</Application>
  <PresentationFormat>Widescreen</PresentationFormat>
  <Paragraphs>366</Paragraphs>
  <Slides>27</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Tahoma</vt:lpstr>
      <vt:lpstr>Times New Roman</vt:lpstr>
      <vt:lpstr>Office Theme</vt:lpstr>
      <vt:lpstr>Equation</vt:lpstr>
      <vt:lpstr>Data analytics for Cyber security  -Introduction to Data Mining-</vt:lpstr>
      <vt:lpstr>          Outline</vt:lpstr>
      <vt:lpstr>Data Mining Methods</vt:lpstr>
      <vt:lpstr>Data Mining methods: Clustering</vt:lpstr>
      <vt:lpstr>Data Mining methods: Clustering</vt:lpstr>
      <vt:lpstr>Categorization of the various Clustering approaches </vt:lpstr>
      <vt:lpstr>Partitioning Algorithms: K-means</vt:lpstr>
      <vt:lpstr>PowerPoint Presentation</vt:lpstr>
      <vt:lpstr>Density Based Algorithms: DBSCAN</vt:lpstr>
      <vt:lpstr>DBSCAN</vt:lpstr>
      <vt:lpstr>Data Mining methods: Classification</vt:lpstr>
      <vt:lpstr>Classification process</vt:lpstr>
      <vt:lpstr>Classification process</vt:lpstr>
      <vt:lpstr>Data Mining methods: Classification</vt:lpstr>
      <vt:lpstr>PowerPoint Presentation</vt:lpstr>
      <vt:lpstr>Decision Tree Based Classifier:    C4.5</vt:lpstr>
      <vt:lpstr>PowerPoint Presentation</vt:lpstr>
      <vt:lpstr>PowerPoint Presentation</vt:lpstr>
      <vt:lpstr>Classifier Combinations- Ensemble Method: MILES</vt:lpstr>
      <vt:lpstr>Classifier Combinations: MILES </vt:lpstr>
      <vt:lpstr>Data Mining methods: Pattern Mining</vt:lpstr>
      <vt:lpstr>Data Mining methods: Pattern Mining</vt:lpstr>
      <vt:lpstr>Categorization of the various pattern mining approaches </vt:lpstr>
      <vt:lpstr>Frequent Pattern Mining: Apriori </vt:lpstr>
      <vt:lpstr>Example : Apriori Algorithm </vt:lpstr>
      <vt:lpstr>Selected References</vt:lpstr>
      <vt:lpstr>Selected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for Cyber security  -Introduction to Data Mining-</dc:title>
  <dc:creator>Vandana Janeja</dc:creator>
  <cp:lastModifiedBy>Vandana Janeja</cp:lastModifiedBy>
  <cp:revision>16</cp:revision>
  <dcterms:created xsi:type="dcterms:W3CDTF">2022-08-18T19:19:17Z</dcterms:created>
  <dcterms:modified xsi:type="dcterms:W3CDTF">2022-09-25T17:41:32Z</dcterms:modified>
</cp:coreProperties>
</file>