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257" r:id="rId2"/>
    <p:sldId id="261" r:id="rId3"/>
    <p:sldId id="258" r:id="rId4"/>
    <p:sldId id="281" r:id="rId5"/>
    <p:sldId id="265" r:id="rId6"/>
    <p:sldId id="278" r:id="rId7"/>
    <p:sldId id="266" r:id="rId8"/>
    <p:sldId id="279" r:id="rId9"/>
    <p:sldId id="267" r:id="rId10"/>
    <p:sldId id="259" r:id="rId11"/>
    <p:sldId id="282" r:id="rId12"/>
    <p:sldId id="283" r:id="rId13"/>
    <p:sldId id="280" r:id="rId14"/>
    <p:sldId id="260" r:id="rId15"/>
    <p:sldId id="262" r:id="rId16"/>
    <p:sldId id="284" r:id="rId17"/>
    <p:sldId id="268" r:id="rId18"/>
    <p:sldId id="263" r:id="rId19"/>
    <p:sldId id="269" r:id="rId20"/>
    <p:sldId id="271" r:id="rId21"/>
    <p:sldId id="264" r:id="rId22"/>
    <p:sldId id="285" r:id="rId23"/>
    <p:sldId id="286"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90159" autoAdjust="0"/>
  </p:normalViewPr>
  <p:slideViewPr>
    <p:cSldViewPr snapToGrid="0">
      <p:cViewPr>
        <p:scale>
          <a:sx n="74" d="100"/>
          <a:sy n="74" d="100"/>
        </p:scale>
        <p:origin x="729" y="38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766"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Vandana_BoxSync\Box%20Sync\Default%20Sync%20Folder\Vandana-New\CyberBook\Cambridge\Chapter7\Example%20data%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Vandana_BoxSync\Box%20Sync\Default%20Sync%20Folder\Vandana-New\CyberBook\Cambridge\Chapter7\Example%20data%20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Vandana_BoxSync\Box%20Sync\Default%20Sync%20Folder\Vandana-New\CyberBook\Cambridge\Chapter7\Example%20data%20grap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Vandana_BoxSync\Box%20Sync\Default%20Sync%20Folder\Vandana-New\CyberBook\Cambridge\Chapter7\Example%20data%20grap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Vandana_BoxSync\Box%20Sync\Default%20Sync%20Folder\Vandana-New\CyberBook\Cambridge\Chapter7\Example%20data%20graph.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Sheet1!$D$1</c:f>
              <c:strCache>
                <c:ptCount val="1"/>
                <c:pt idx="0">
                  <c:v>WADiff</c:v>
                </c:pt>
              </c:strCache>
            </c:strRef>
          </c:tx>
          <c:spPr>
            <a:ln w="28575" cap="rnd">
              <a:noFill/>
              <a:round/>
            </a:ln>
            <a:effectLst/>
          </c:spPr>
          <c:marker>
            <c:symbol val="circle"/>
            <c:size val="5"/>
            <c:spPr>
              <a:solidFill>
                <a:srgbClr val="C00000"/>
              </a:solidFill>
              <a:ln w="9525">
                <a:solidFill>
                  <a:schemeClr val="accent1"/>
                </a:solidFill>
              </a:ln>
              <a:effectLst/>
            </c:spPr>
          </c:marker>
          <c:yVal>
            <c:numRef>
              <c:f>Sheet1!$D$3:$D$7</c:f>
              <c:numCache>
                <c:formatCode>General</c:formatCode>
                <c:ptCount val="5"/>
                <c:pt idx="0">
                  <c:v>26</c:v>
                </c:pt>
                <c:pt idx="1">
                  <c:v>16</c:v>
                </c:pt>
                <c:pt idx="2">
                  <c:v>18</c:v>
                </c:pt>
                <c:pt idx="3">
                  <c:v>390</c:v>
                </c:pt>
                <c:pt idx="4">
                  <c:v>26</c:v>
                </c:pt>
              </c:numCache>
            </c:numRef>
          </c:yVal>
          <c:smooth val="0"/>
          <c:extLst>
            <c:ext xmlns:c16="http://schemas.microsoft.com/office/drawing/2014/chart" uri="{C3380CC4-5D6E-409C-BE32-E72D297353CC}">
              <c16:uniqueId val="{00000000-3E59-4790-9576-04986CB1C4B2}"/>
            </c:ext>
          </c:extLst>
        </c:ser>
        <c:dLbls>
          <c:showLegendKey val="0"/>
          <c:showVal val="0"/>
          <c:showCatName val="0"/>
          <c:showSerName val="0"/>
          <c:showPercent val="0"/>
          <c:showBubbleSize val="0"/>
        </c:dLbls>
        <c:axId val="152687328"/>
        <c:axId val="152687720"/>
      </c:scatterChart>
      <c:valAx>
        <c:axId val="15268732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87720"/>
        <c:crosses val="autoZero"/>
        <c:crossBetween val="midCat"/>
      </c:valAx>
      <c:valAx>
        <c:axId val="152687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873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Announce </c:v>
                </c:pt>
              </c:strCache>
            </c:strRef>
          </c:tx>
          <c:spPr>
            <a:ln w="28575" cap="rnd">
              <a:noFill/>
              <a:round/>
            </a:ln>
            <a:effectLst/>
          </c:spPr>
          <c:marker>
            <c:symbol val="circle"/>
            <c:size val="5"/>
            <c:spPr>
              <a:solidFill>
                <a:schemeClr val="accent3">
                  <a:lumMod val="75000"/>
                </a:schemeClr>
              </a:solidFill>
              <a:ln w="9525">
                <a:solidFill>
                  <a:schemeClr val="accent1"/>
                </a:solidFill>
              </a:ln>
              <a:effectLst/>
            </c:spPr>
          </c:marker>
          <c:yVal>
            <c:numRef>
              <c:f>Sheet1!$B$3:$B$7</c:f>
              <c:numCache>
                <c:formatCode>General</c:formatCode>
                <c:ptCount val="5"/>
                <c:pt idx="0">
                  <c:v>190</c:v>
                </c:pt>
                <c:pt idx="1">
                  <c:v>160</c:v>
                </c:pt>
                <c:pt idx="2">
                  <c:v>120</c:v>
                </c:pt>
                <c:pt idx="3">
                  <c:v>400</c:v>
                </c:pt>
                <c:pt idx="4">
                  <c:v>145</c:v>
                </c:pt>
              </c:numCache>
            </c:numRef>
          </c:yVal>
          <c:smooth val="0"/>
          <c:extLst>
            <c:ext xmlns:c16="http://schemas.microsoft.com/office/drawing/2014/chart" uri="{C3380CC4-5D6E-409C-BE32-E72D297353CC}">
              <c16:uniqueId val="{00000000-57FC-46E5-8A5F-242143BF9948}"/>
            </c:ext>
          </c:extLst>
        </c:ser>
        <c:dLbls>
          <c:showLegendKey val="0"/>
          <c:showVal val="0"/>
          <c:showCatName val="0"/>
          <c:showSerName val="0"/>
          <c:showPercent val="0"/>
          <c:showBubbleSize val="0"/>
        </c:dLbls>
        <c:axId val="152688504"/>
        <c:axId val="152688896"/>
      </c:scatterChart>
      <c:valAx>
        <c:axId val="152688504"/>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88896"/>
        <c:crosses val="autoZero"/>
        <c:crossBetween val="midCat"/>
      </c:valAx>
      <c:valAx>
        <c:axId val="152688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885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2"/>
          <c:order val="0"/>
          <c:tx>
            <c:v>Announce</c:v>
          </c:tx>
          <c:spPr>
            <a:ln w="25400" cap="rnd">
              <a:noFill/>
              <a:round/>
            </a:ln>
            <a:effectLst>
              <a:outerShdw sx="1000" sy="1000" algn="ctr" rotWithShape="0">
                <a:srgbClr val="000000">
                  <a:alpha val="78000"/>
                </a:srgbClr>
              </a:outerShdw>
            </a:effectLst>
          </c:spPr>
          <c:marker>
            <c:symbol val="circle"/>
            <c:size val="5"/>
            <c:spPr>
              <a:solidFill>
                <a:schemeClr val="accent3"/>
              </a:solidFill>
              <a:ln w="9525">
                <a:solidFill>
                  <a:schemeClr val="accent3"/>
                </a:solidFill>
              </a:ln>
              <a:effectLst>
                <a:outerShdw sx="1000" sy="1000" algn="ctr" rotWithShape="0">
                  <a:srgbClr val="000000">
                    <a:alpha val="78000"/>
                  </a:srgbClr>
                </a:outerShdw>
              </a:effectLst>
            </c:spPr>
          </c:marker>
          <c:yVal>
            <c:numRef>
              <c:f>Sheet1!$B$3:$B$7</c:f>
              <c:numCache>
                <c:formatCode>General</c:formatCode>
                <c:ptCount val="5"/>
                <c:pt idx="0">
                  <c:v>190</c:v>
                </c:pt>
                <c:pt idx="1">
                  <c:v>160</c:v>
                </c:pt>
                <c:pt idx="2">
                  <c:v>120</c:v>
                </c:pt>
                <c:pt idx="3">
                  <c:v>400</c:v>
                </c:pt>
                <c:pt idx="4">
                  <c:v>145</c:v>
                </c:pt>
              </c:numCache>
            </c:numRef>
          </c:yVal>
          <c:smooth val="0"/>
          <c:extLst>
            <c:ext xmlns:c16="http://schemas.microsoft.com/office/drawing/2014/chart" uri="{C3380CC4-5D6E-409C-BE32-E72D297353CC}">
              <c16:uniqueId val="{00000000-D25C-4A02-B072-2FDCB2F235BA}"/>
            </c:ext>
          </c:extLst>
        </c:ser>
        <c:ser>
          <c:idx val="0"/>
          <c:order val="1"/>
          <c:tx>
            <c:v>Updates</c:v>
          </c:tx>
          <c:spPr>
            <a:ln w="25400" cap="rnd">
              <a:noFill/>
              <a:round/>
            </a:ln>
            <a:effectLst/>
          </c:spPr>
          <c:marker>
            <c:symbol val="circle"/>
            <c:size val="5"/>
            <c:spPr>
              <a:solidFill>
                <a:schemeClr val="accent1"/>
              </a:solidFill>
              <a:ln w="9525">
                <a:solidFill>
                  <a:schemeClr val="accent1"/>
                </a:solidFill>
              </a:ln>
              <a:effectLst/>
            </c:spPr>
          </c:marker>
          <c:yVal>
            <c:numRef>
              <c:f>Sheet1!$C$3:$C$7</c:f>
              <c:numCache>
                <c:formatCode>General</c:formatCode>
                <c:ptCount val="5"/>
                <c:pt idx="0">
                  <c:v>116</c:v>
                </c:pt>
                <c:pt idx="1">
                  <c:v>120</c:v>
                </c:pt>
                <c:pt idx="2">
                  <c:v>250</c:v>
                </c:pt>
                <c:pt idx="3">
                  <c:v>499</c:v>
                </c:pt>
                <c:pt idx="4">
                  <c:v>125</c:v>
                </c:pt>
              </c:numCache>
            </c:numRef>
          </c:yVal>
          <c:smooth val="0"/>
          <c:extLst>
            <c:ext xmlns:c16="http://schemas.microsoft.com/office/drawing/2014/chart" uri="{C3380CC4-5D6E-409C-BE32-E72D297353CC}">
              <c16:uniqueId val="{00000001-D25C-4A02-B072-2FDCB2F235BA}"/>
            </c:ext>
          </c:extLst>
        </c:ser>
        <c:ser>
          <c:idx val="1"/>
          <c:order val="2"/>
          <c:tx>
            <c:v>WADiff</c:v>
          </c:tx>
          <c:spPr>
            <a:ln w="25400" cap="rnd">
              <a:noFill/>
              <a:round/>
            </a:ln>
            <a:effectLst/>
          </c:spPr>
          <c:marker>
            <c:symbol val="circle"/>
            <c:size val="5"/>
            <c:spPr>
              <a:solidFill>
                <a:schemeClr val="accent2"/>
              </a:solidFill>
              <a:ln w="9525">
                <a:solidFill>
                  <a:schemeClr val="accent2"/>
                </a:solidFill>
              </a:ln>
              <a:effectLst/>
            </c:spPr>
          </c:marker>
          <c:yVal>
            <c:numRef>
              <c:f>Sheet1!$D$3:$D$7</c:f>
              <c:numCache>
                <c:formatCode>General</c:formatCode>
                <c:ptCount val="5"/>
                <c:pt idx="0">
                  <c:v>26</c:v>
                </c:pt>
                <c:pt idx="1">
                  <c:v>16</c:v>
                </c:pt>
                <c:pt idx="2">
                  <c:v>18</c:v>
                </c:pt>
                <c:pt idx="3">
                  <c:v>390</c:v>
                </c:pt>
                <c:pt idx="4">
                  <c:v>26</c:v>
                </c:pt>
              </c:numCache>
            </c:numRef>
          </c:yVal>
          <c:smooth val="0"/>
          <c:extLst>
            <c:ext xmlns:c16="http://schemas.microsoft.com/office/drawing/2014/chart" uri="{C3380CC4-5D6E-409C-BE32-E72D297353CC}">
              <c16:uniqueId val="{00000002-D25C-4A02-B072-2FDCB2F235BA}"/>
            </c:ext>
          </c:extLst>
        </c:ser>
        <c:ser>
          <c:idx val="3"/>
          <c:order val="3"/>
          <c:tx>
            <c:strRef>
              <c:f>Sheet1!$E$1</c:f>
              <c:strCache>
                <c:ptCount val="1"/>
                <c:pt idx="0">
                  <c:v>AW</c:v>
                </c:pt>
              </c:strCache>
            </c:strRef>
          </c:tx>
          <c:spPr>
            <a:ln w="25400" cap="rnd">
              <a:noFill/>
              <a:round/>
            </a:ln>
            <a:effectLst/>
          </c:spPr>
          <c:marker>
            <c:symbol val="circle"/>
            <c:size val="5"/>
            <c:spPr>
              <a:solidFill>
                <a:schemeClr val="accent4"/>
              </a:solidFill>
              <a:ln w="9525">
                <a:solidFill>
                  <a:schemeClr val="accent4"/>
                </a:solidFill>
              </a:ln>
              <a:effectLst/>
            </c:spPr>
          </c:marker>
          <c:xVal>
            <c:numRef>
              <c:f>Sheet1!$A$3:$A$7</c:f>
              <c:numCache>
                <c:formatCode>General</c:formatCode>
                <c:ptCount val="5"/>
                <c:pt idx="0">
                  <c:v>1</c:v>
                </c:pt>
                <c:pt idx="1">
                  <c:v>2</c:v>
                </c:pt>
                <c:pt idx="2">
                  <c:v>3</c:v>
                </c:pt>
                <c:pt idx="3">
                  <c:v>4</c:v>
                </c:pt>
                <c:pt idx="4">
                  <c:v>5</c:v>
                </c:pt>
              </c:numCache>
            </c:numRef>
          </c:xVal>
          <c:yVal>
            <c:numRef>
              <c:f>Sheet1!$E$3:$E$7</c:f>
              <c:numCache>
                <c:formatCode>General</c:formatCode>
                <c:ptCount val="5"/>
                <c:pt idx="0">
                  <c:v>15</c:v>
                </c:pt>
                <c:pt idx="1">
                  <c:v>15</c:v>
                </c:pt>
                <c:pt idx="2">
                  <c:v>27</c:v>
                </c:pt>
                <c:pt idx="3">
                  <c:v>27</c:v>
                </c:pt>
                <c:pt idx="4">
                  <c:v>80</c:v>
                </c:pt>
              </c:numCache>
            </c:numRef>
          </c:yVal>
          <c:smooth val="0"/>
          <c:extLst>
            <c:ext xmlns:c16="http://schemas.microsoft.com/office/drawing/2014/chart" uri="{C3380CC4-5D6E-409C-BE32-E72D297353CC}">
              <c16:uniqueId val="{00000003-D25C-4A02-B072-2FDCB2F235BA}"/>
            </c:ext>
          </c:extLst>
        </c:ser>
        <c:dLbls>
          <c:showLegendKey val="0"/>
          <c:showVal val="0"/>
          <c:showCatName val="0"/>
          <c:showSerName val="0"/>
          <c:showPercent val="0"/>
          <c:showBubbleSize val="0"/>
        </c:dLbls>
        <c:axId val="152689680"/>
        <c:axId val="152690072"/>
      </c:scatterChart>
      <c:valAx>
        <c:axId val="152689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90072"/>
        <c:crosses val="autoZero"/>
        <c:crossBetween val="midCat"/>
      </c:valAx>
      <c:valAx>
        <c:axId val="152690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896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a:glow>
        <a:schemeClr val="accent1">
          <a:alpha val="94000"/>
        </a:schemeClr>
      </a:glo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Sheet1!$C$1</c:f>
              <c:strCache>
                <c:ptCount val="1"/>
                <c:pt idx="0">
                  <c:v>Updates</c:v>
                </c:pt>
              </c:strCache>
            </c:strRef>
          </c:tx>
          <c:spPr>
            <a:ln w="28575" cap="rnd">
              <a:noFill/>
              <a:round/>
            </a:ln>
            <a:effectLst/>
          </c:spPr>
          <c:marker>
            <c:symbol val="circle"/>
            <c:size val="5"/>
            <c:spPr>
              <a:solidFill>
                <a:schemeClr val="accent1"/>
              </a:solidFill>
              <a:ln w="9525">
                <a:solidFill>
                  <a:schemeClr val="accent1"/>
                </a:solidFill>
              </a:ln>
              <a:effectLst/>
            </c:spPr>
          </c:marker>
          <c:yVal>
            <c:numRef>
              <c:f>Sheet1!$C$3:$C$7</c:f>
              <c:numCache>
                <c:formatCode>General</c:formatCode>
                <c:ptCount val="5"/>
                <c:pt idx="0">
                  <c:v>116</c:v>
                </c:pt>
                <c:pt idx="1">
                  <c:v>120</c:v>
                </c:pt>
                <c:pt idx="2">
                  <c:v>250</c:v>
                </c:pt>
                <c:pt idx="3">
                  <c:v>499</c:v>
                </c:pt>
                <c:pt idx="4">
                  <c:v>125</c:v>
                </c:pt>
              </c:numCache>
            </c:numRef>
          </c:yVal>
          <c:smooth val="0"/>
          <c:extLst>
            <c:ext xmlns:c16="http://schemas.microsoft.com/office/drawing/2014/chart" uri="{C3380CC4-5D6E-409C-BE32-E72D297353CC}">
              <c16:uniqueId val="{00000000-E583-4747-8933-4D5C53855679}"/>
            </c:ext>
          </c:extLst>
        </c:ser>
        <c:dLbls>
          <c:showLegendKey val="0"/>
          <c:showVal val="0"/>
          <c:showCatName val="0"/>
          <c:showSerName val="0"/>
          <c:showPercent val="0"/>
          <c:showBubbleSize val="0"/>
        </c:dLbls>
        <c:axId val="152690856"/>
        <c:axId val="152691248"/>
      </c:scatterChart>
      <c:valAx>
        <c:axId val="152690856"/>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91248"/>
        <c:crosses val="autoZero"/>
        <c:crossBetween val="midCat"/>
      </c:valAx>
      <c:valAx>
        <c:axId val="15269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908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Sheet1!$E$1</c:f>
              <c:strCache>
                <c:ptCount val="1"/>
                <c:pt idx="0">
                  <c:v>AW</c:v>
                </c:pt>
              </c:strCache>
            </c:strRef>
          </c:tx>
          <c:spPr>
            <a:ln w="28575" cap="rnd">
              <a:noFill/>
              <a:round/>
            </a:ln>
            <a:effectLst/>
          </c:spPr>
          <c:marker>
            <c:symbol val="circle"/>
            <c:size val="5"/>
            <c:spPr>
              <a:solidFill>
                <a:schemeClr val="accent4">
                  <a:lumMod val="75000"/>
                </a:schemeClr>
              </a:solidFill>
              <a:ln w="9525">
                <a:solidFill>
                  <a:schemeClr val="accent1"/>
                </a:solidFill>
              </a:ln>
              <a:effectLst/>
            </c:spPr>
          </c:marker>
          <c:yVal>
            <c:numRef>
              <c:f>Sheet1!$E$3:$E$7</c:f>
              <c:numCache>
                <c:formatCode>General</c:formatCode>
                <c:ptCount val="5"/>
                <c:pt idx="0">
                  <c:v>15</c:v>
                </c:pt>
                <c:pt idx="1">
                  <c:v>15</c:v>
                </c:pt>
                <c:pt idx="2">
                  <c:v>27</c:v>
                </c:pt>
                <c:pt idx="3">
                  <c:v>27</c:v>
                </c:pt>
                <c:pt idx="4">
                  <c:v>80</c:v>
                </c:pt>
              </c:numCache>
            </c:numRef>
          </c:yVal>
          <c:smooth val="0"/>
          <c:extLst>
            <c:ext xmlns:c16="http://schemas.microsoft.com/office/drawing/2014/chart" uri="{C3380CC4-5D6E-409C-BE32-E72D297353CC}">
              <c16:uniqueId val="{00000000-3EA2-4376-9C6A-7F4D3B13CC4E}"/>
            </c:ext>
          </c:extLst>
        </c:ser>
        <c:dLbls>
          <c:showLegendKey val="0"/>
          <c:showVal val="0"/>
          <c:showCatName val="0"/>
          <c:showSerName val="0"/>
          <c:showPercent val="0"/>
          <c:showBubbleSize val="0"/>
        </c:dLbls>
        <c:axId val="152692032"/>
        <c:axId val="152692424"/>
      </c:scatterChart>
      <c:valAx>
        <c:axId val="152692032"/>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92424"/>
        <c:crosses val="autoZero"/>
        <c:crossBetween val="midCat"/>
      </c:valAx>
      <c:valAx>
        <c:axId val="152692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920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CDC45-5A05-448A-8D19-4EC88ADA7F7C}"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5C61E0F9-CC76-4FDB-909E-1EC1FB5BE861}">
      <dgm:prSet/>
      <dgm:spPr/>
      <dgm:t>
        <a:bodyPr/>
        <a:lstStyle/>
        <a:p>
          <a:r>
            <a:rPr lang="en-US"/>
            <a:t>What are anomalies</a:t>
          </a:r>
        </a:p>
      </dgm:t>
    </dgm:pt>
    <dgm:pt modelId="{1156C763-B931-40F6-94E6-3CC2DD88690D}" type="parTrans" cxnId="{882A4043-7E2A-402E-98E7-D8FEF802B3DA}">
      <dgm:prSet/>
      <dgm:spPr/>
      <dgm:t>
        <a:bodyPr/>
        <a:lstStyle/>
        <a:p>
          <a:endParaRPr lang="en-US"/>
        </a:p>
      </dgm:t>
    </dgm:pt>
    <dgm:pt modelId="{F49EAF81-9DC4-465E-B7D0-0EB1EEBD0774}" type="sibTrans" cxnId="{882A4043-7E2A-402E-98E7-D8FEF802B3DA}">
      <dgm:prSet/>
      <dgm:spPr/>
      <dgm:t>
        <a:bodyPr/>
        <a:lstStyle/>
        <a:p>
          <a:endParaRPr lang="en-US"/>
        </a:p>
      </dgm:t>
    </dgm:pt>
    <dgm:pt modelId="{6F918276-300C-42F0-96EF-26D65D9A91A2}">
      <dgm:prSet/>
      <dgm:spPr/>
      <dgm:t>
        <a:bodyPr/>
        <a:lstStyle/>
        <a:p>
          <a:r>
            <a:rPr lang="en-US"/>
            <a:t>Motivating example: BGP hijacking</a:t>
          </a:r>
        </a:p>
      </dgm:t>
    </dgm:pt>
    <dgm:pt modelId="{D2E8D2D9-4728-421B-8CF6-1444EA41F960}" type="parTrans" cxnId="{4CD3D8B6-ED70-47CE-BFC2-962839E1152F}">
      <dgm:prSet/>
      <dgm:spPr/>
      <dgm:t>
        <a:bodyPr/>
        <a:lstStyle/>
        <a:p>
          <a:endParaRPr lang="en-US"/>
        </a:p>
      </dgm:t>
    </dgm:pt>
    <dgm:pt modelId="{003D3D4F-74CA-49B6-98EE-DAE9D7543934}" type="sibTrans" cxnId="{4CD3D8B6-ED70-47CE-BFC2-962839E1152F}">
      <dgm:prSet/>
      <dgm:spPr/>
      <dgm:t>
        <a:bodyPr/>
        <a:lstStyle/>
        <a:p>
          <a:endParaRPr lang="en-US"/>
        </a:p>
      </dgm:t>
    </dgm:pt>
    <dgm:pt modelId="{0838C12B-D56B-4612-88D1-3FDC78DAD43A}">
      <dgm:prSet/>
      <dgm:spPr/>
      <dgm:t>
        <a:bodyPr/>
        <a:lstStyle/>
        <a:p>
          <a:r>
            <a:rPr lang="en-US"/>
            <a:t>Challenges in understanding anomalies</a:t>
          </a:r>
        </a:p>
      </dgm:t>
    </dgm:pt>
    <dgm:pt modelId="{447BD11F-91E9-4796-9CF2-CC308590DF7F}" type="parTrans" cxnId="{AFC8B387-0C54-45A5-82AF-F2600969F6FD}">
      <dgm:prSet/>
      <dgm:spPr/>
      <dgm:t>
        <a:bodyPr/>
        <a:lstStyle/>
        <a:p>
          <a:endParaRPr lang="en-US"/>
        </a:p>
      </dgm:t>
    </dgm:pt>
    <dgm:pt modelId="{2F5911C8-1268-4605-83FC-679870074D67}" type="sibTrans" cxnId="{AFC8B387-0C54-45A5-82AF-F2600969F6FD}">
      <dgm:prSet/>
      <dgm:spPr/>
      <dgm:t>
        <a:bodyPr/>
        <a:lstStyle/>
        <a:p>
          <a:endParaRPr lang="en-US"/>
        </a:p>
      </dgm:t>
    </dgm:pt>
    <dgm:pt modelId="{F95A2EAD-A84A-414D-B4D0-9E7FDAAADB9C}">
      <dgm:prSet/>
      <dgm:spPr/>
      <dgm:t>
        <a:bodyPr/>
        <a:lstStyle/>
        <a:p>
          <a:r>
            <a:rPr lang="en-US" dirty="0"/>
            <a:t>Curse of dimensionality</a:t>
          </a:r>
        </a:p>
      </dgm:t>
    </dgm:pt>
    <dgm:pt modelId="{EFB3F3F9-B59C-43C3-95CE-CB4A19B24AA2}" type="parTrans" cxnId="{C3760984-5982-4E4D-9875-4FD4CB2DC6DB}">
      <dgm:prSet/>
      <dgm:spPr/>
      <dgm:t>
        <a:bodyPr/>
        <a:lstStyle/>
        <a:p>
          <a:endParaRPr lang="en-US"/>
        </a:p>
      </dgm:t>
    </dgm:pt>
    <dgm:pt modelId="{6ED92E58-1E9B-4E4E-B5F3-392A086259A7}" type="sibTrans" cxnId="{C3760984-5982-4E4D-9875-4FD4CB2DC6DB}">
      <dgm:prSet/>
      <dgm:spPr/>
      <dgm:t>
        <a:bodyPr/>
        <a:lstStyle/>
        <a:p>
          <a:endParaRPr lang="en-US"/>
        </a:p>
      </dgm:t>
    </dgm:pt>
    <dgm:pt modelId="{1708322E-EF8B-44DA-9DC0-03FD2D177D5E}">
      <dgm:prSet/>
      <dgm:spPr/>
      <dgm:t>
        <a:bodyPr/>
        <a:lstStyle/>
        <a:p>
          <a:r>
            <a:rPr lang="en-US" dirty="0"/>
            <a:t>Interpretation</a:t>
          </a:r>
        </a:p>
      </dgm:t>
    </dgm:pt>
    <dgm:pt modelId="{1A2E549D-13F1-4BEF-933D-42689F4622CB}" type="parTrans" cxnId="{1AC5A55D-994F-4443-81C3-75EBFFE9E59A}">
      <dgm:prSet/>
      <dgm:spPr/>
      <dgm:t>
        <a:bodyPr/>
        <a:lstStyle/>
        <a:p>
          <a:endParaRPr lang="en-US"/>
        </a:p>
      </dgm:t>
    </dgm:pt>
    <dgm:pt modelId="{6D0BA45E-CAE2-46EE-8360-F58FDDBD91EE}" type="sibTrans" cxnId="{1AC5A55D-994F-4443-81C3-75EBFFE9E59A}">
      <dgm:prSet/>
      <dgm:spPr/>
      <dgm:t>
        <a:bodyPr/>
        <a:lstStyle/>
        <a:p>
          <a:endParaRPr lang="en-US"/>
        </a:p>
      </dgm:t>
    </dgm:pt>
    <dgm:pt modelId="{1B59253B-2A89-4571-96C3-EC16E19B4D2B}">
      <dgm:prSet/>
      <dgm:spPr/>
      <dgm:t>
        <a:bodyPr/>
        <a:lstStyle/>
        <a:p>
          <a:r>
            <a:rPr lang="en-US" dirty="0"/>
            <a:t>Treating Anomalies</a:t>
          </a:r>
        </a:p>
      </dgm:t>
    </dgm:pt>
    <dgm:pt modelId="{CC3091E1-D486-4B84-864C-C6803C0E45AD}" type="parTrans" cxnId="{CFA32A50-395B-4C07-9708-7924E9AE694B}">
      <dgm:prSet/>
      <dgm:spPr/>
      <dgm:t>
        <a:bodyPr/>
        <a:lstStyle/>
        <a:p>
          <a:endParaRPr lang="en-US"/>
        </a:p>
      </dgm:t>
    </dgm:pt>
    <dgm:pt modelId="{2219B8E3-27B0-481D-91F8-61B23508F790}" type="sibTrans" cxnId="{CFA32A50-395B-4C07-9708-7924E9AE694B}">
      <dgm:prSet/>
      <dgm:spPr/>
      <dgm:t>
        <a:bodyPr/>
        <a:lstStyle/>
        <a:p>
          <a:endParaRPr lang="en-US"/>
        </a:p>
      </dgm:t>
    </dgm:pt>
    <dgm:pt modelId="{4B670163-616D-4F49-9DD3-6DD38FF1B3D8}" type="pres">
      <dgm:prSet presAssocID="{5E6CDC45-5A05-448A-8D19-4EC88ADA7F7C}" presName="linear" presStyleCnt="0">
        <dgm:presLayoutVars>
          <dgm:dir/>
          <dgm:animLvl val="lvl"/>
          <dgm:resizeHandles val="exact"/>
        </dgm:presLayoutVars>
      </dgm:prSet>
      <dgm:spPr/>
    </dgm:pt>
    <dgm:pt modelId="{F03CBE84-4C01-4F06-BB9D-B345F31527A7}" type="pres">
      <dgm:prSet presAssocID="{5C61E0F9-CC76-4FDB-909E-1EC1FB5BE861}" presName="parentLin" presStyleCnt="0"/>
      <dgm:spPr/>
    </dgm:pt>
    <dgm:pt modelId="{E868D539-CE64-42BC-9A7B-68004E09EFA5}" type="pres">
      <dgm:prSet presAssocID="{5C61E0F9-CC76-4FDB-909E-1EC1FB5BE861}" presName="parentLeftMargin" presStyleLbl="node1" presStyleIdx="0" presStyleCnt="3"/>
      <dgm:spPr/>
    </dgm:pt>
    <dgm:pt modelId="{89EA7F79-1FBD-4165-A697-27672BCE8CED}" type="pres">
      <dgm:prSet presAssocID="{5C61E0F9-CC76-4FDB-909E-1EC1FB5BE861}" presName="parentText" presStyleLbl="node1" presStyleIdx="0" presStyleCnt="3">
        <dgm:presLayoutVars>
          <dgm:chMax val="0"/>
          <dgm:bulletEnabled val="1"/>
        </dgm:presLayoutVars>
      </dgm:prSet>
      <dgm:spPr/>
    </dgm:pt>
    <dgm:pt modelId="{B703745D-6B4A-45DA-9F8A-B3BC2F425881}" type="pres">
      <dgm:prSet presAssocID="{5C61E0F9-CC76-4FDB-909E-1EC1FB5BE861}" presName="negativeSpace" presStyleCnt="0"/>
      <dgm:spPr/>
    </dgm:pt>
    <dgm:pt modelId="{7A2C9572-CC1D-4CF3-8BE3-65D1A8CD3409}" type="pres">
      <dgm:prSet presAssocID="{5C61E0F9-CC76-4FDB-909E-1EC1FB5BE861}" presName="childText" presStyleLbl="conFgAcc1" presStyleIdx="0" presStyleCnt="3">
        <dgm:presLayoutVars>
          <dgm:bulletEnabled val="1"/>
        </dgm:presLayoutVars>
      </dgm:prSet>
      <dgm:spPr/>
    </dgm:pt>
    <dgm:pt modelId="{6028B0D6-48CF-44E8-9F6C-719CDCCDB2BD}" type="pres">
      <dgm:prSet presAssocID="{F49EAF81-9DC4-465E-B7D0-0EB1EEBD0774}" presName="spaceBetweenRectangles" presStyleCnt="0"/>
      <dgm:spPr/>
    </dgm:pt>
    <dgm:pt modelId="{FE8275B1-25B8-4101-88DA-661D418AE111}" type="pres">
      <dgm:prSet presAssocID="{6F918276-300C-42F0-96EF-26D65D9A91A2}" presName="parentLin" presStyleCnt="0"/>
      <dgm:spPr/>
    </dgm:pt>
    <dgm:pt modelId="{BEEB1EBB-230D-4B65-8EC8-0AB67392C723}" type="pres">
      <dgm:prSet presAssocID="{6F918276-300C-42F0-96EF-26D65D9A91A2}" presName="parentLeftMargin" presStyleLbl="node1" presStyleIdx="0" presStyleCnt="3"/>
      <dgm:spPr/>
    </dgm:pt>
    <dgm:pt modelId="{120419ED-4E85-4FEA-9E03-A9F094157476}" type="pres">
      <dgm:prSet presAssocID="{6F918276-300C-42F0-96EF-26D65D9A91A2}" presName="parentText" presStyleLbl="node1" presStyleIdx="1" presStyleCnt="3">
        <dgm:presLayoutVars>
          <dgm:chMax val="0"/>
          <dgm:bulletEnabled val="1"/>
        </dgm:presLayoutVars>
      </dgm:prSet>
      <dgm:spPr/>
    </dgm:pt>
    <dgm:pt modelId="{2B507301-DCC3-415B-8D82-6ACEDD1C03B3}" type="pres">
      <dgm:prSet presAssocID="{6F918276-300C-42F0-96EF-26D65D9A91A2}" presName="negativeSpace" presStyleCnt="0"/>
      <dgm:spPr/>
    </dgm:pt>
    <dgm:pt modelId="{3374BFAB-AB47-4EF6-87ED-11D0C442B97C}" type="pres">
      <dgm:prSet presAssocID="{6F918276-300C-42F0-96EF-26D65D9A91A2}" presName="childText" presStyleLbl="conFgAcc1" presStyleIdx="1" presStyleCnt="3">
        <dgm:presLayoutVars>
          <dgm:bulletEnabled val="1"/>
        </dgm:presLayoutVars>
      </dgm:prSet>
      <dgm:spPr/>
    </dgm:pt>
    <dgm:pt modelId="{BECAB3FF-7828-4EAE-BC45-4992EEF385F6}" type="pres">
      <dgm:prSet presAssocID="{003D3D4F-74CA-49B6-98EE-DAE9D7543934}" presName="spaceBetweenRectangles" presStyleCnt="0"/>
      <dgm:spPr/>
    </dgm:pt>
    <dgm:pt modelId="{73CAA4CB-CDB8-4115-8DBB-B9ADC213BF28}" type="pres">
      <dgm:prSet presAssocID="{0838C12B-D56B-4612-88D1-3FDC78DAD43A}" presName="parentLin" presStyleCnt="0"/>
      <dgm:spPr/>
    </dgm:pt>
    <dgm:pt modelId="{AB28E767-0D07-4F81-9888-03C4438986B2}" type="pres">
      <dgm:prSet presAssocID="{0838C12B-D56B-4612-88D1-3FDC78DAD43A}" presName="parentLeftMargin" presStyleLbl="node1" presStyleIdx="1" presStyleCnt="3"/>
      <dgm:spPr/>
    </dgm:pt>
    <dgm:pt modelId="{D78A3B1F-0E40-4AF7-AF34-BA5DF8FEC658}" type="pres">
      <dgm:prSet presAssocID="{0838C12B-D56B-4612-88D1-3FDC78DAD43A}" presName="parentText" presStyleLbl="node1" presStyleIdx="2" presStyleCnt="3">
        <dgm:presLayoutVars>
          <dgm:chMax val="0"/>
          <dgm:bulletEnabled val="1"/>
        </dgm:presLayoutVars>
      </dgm:prSet>
      <dgm:spPr/>
    </dgm:pt>
    <dgm:pt modelId="{C6B2834D-7AF1-4E88-85C5-9D650FBAE856}" type="pres">
      <dgm:prSet presAssocID="{0838C12B-D56B-4612-88D1-3FDC78DAD43A}" presName="negativeSpace" presStyleCnt="0"/>
      <dgm:spPr/>
    </dgm:pt>
    <dgm:pt modelId="{518197AE-18CC-43C0-89F1-3CDC9079366A}" type="pres">
      <dgm:prSet presAssocID="{0838C12B-D56B-4612-88D1-3FDC78DAD43A}" presName="childText" presStyleLbl="conFgAcc1" presStyleIdx="2" presStyleCnt="3">
        <dgm:presLayoutVars>
          <dgm:bulletEnabled val="1"/>
        </dgm:presLayoutVars>
      </dgm:prSet>
      <dgm:spPr/>
    </dgm:pt>
  </dgm:ptLst>
  <dgm:cxnLst>
    <dgm:cxn modelId="{A0A17E03-61F4-40C9-88BC-9B56863E8DA0}" type="presOf" srcId="{6F918276-300C-42F0-96EF-26D65D9A91A2}" destId="{120419ED-4E85-4FEA-9E03-A9F094157476}" srcOrd="1" destOrd="0" presId="urn:microsoft.com/office/officeart/2005/8/layout/list1"/>
    <dgm:cxn modelId="{C842CC10-F2D1-419C-846A-80F42A6B8B01}" type="presOf" srcId="{6F918276-300C-42F0-96EF-26D65D9A91A2}" destId="{BEEB1EBB-230D-4B65-8EC8-0AB67392C723}" srcOrd="0" destOrd="0" presId="urn:microsoft.com/office/officeart/2005/8/layout/list1"/>
    <dgm:cxn modelId="{DBB20D1C-1DC7-497E-BD7F-2752BAC08C1D}" type="presOf" srcId="{F95A2EAD-A84A-414D-B4D0-9E7FDAAADB9C}" destId="{518197AE-18CC-43C0-89F1-3CDC9079366A}" srcOrd="0" destOrd="0" presId="urn:microsoft.com/office/officeart/2005/8/layout/list1"/>
    <dgm:cxn modelId="{55FD9C26-A0C1-4A94-9598-D11CD81F877D}" type="presOf" srcId="{0838C12B-D56B-4612-88D1-3FDC78DAD43A}" destId="{AB28E767-0D07-4F81-9888-03C4438986B2}" srcOrd="0" destOrd="0" presId="urn:microsoft.com/office/officeart/2005/8/layout/list1"/>
    <dgm:cxn modelId="{1AC5A55D-994F-4443-81C3-75EBFFE9E59A}" srcId="{0838C12B-D56B-4612-88D1-3FDC78DAD43A}" destId="{1708322E-EF8B-44DA-9DC0-03FD2D177D5E}" srcOrd="1" destOrd="0" parTransId="{1A2E549D-13F1-4BEF-933D-42689F4622CB}" sibTransId="{6D0BA45E-CAE2-46EE-8360-F58FDDBD91EE}"/>
    <dgm:cxn modelId="{882A4043-7E2A-402E-98E7-D8FEF802B3DA}" srcId="{5E6CDC45-5A05-448A-8D19-4EC88ADA7F7C}" destId="{5C61E0F9-CC76-4FDB-909E-1EC1FB5BE861}" srcOrd="0" destOrd="0" parTransId="{1156C763-B931-40F6-94E6-3CC2DD88690D}" sibTransId="{F49EAF81-9DC4-465E-B7D0-0EB1EEBD0774}"/>
    <dgm:cxn modelId="{CFA32A50-395B-4C07-9708-7924E9AE694B}" srcId="{0838C12B-D56B-4612-88D1-3FDC78DAD43A}" destId="{1B59253B-2A89-4571-96C3-EC16E19B4D2B}" srcOrd="2" destOrd="0" parTransId="{CC3091E1-D486-4B84-864C-C6803C0E45AD}" sibTransId="{2219B8E3-27B0-481D-91F8-61B23508F790}"/>
    <dgm:cxn modelId="{E8DE0179-48A8-4371-A62E-8C686F6EDF08}" type="presOf" srcId="{5C61E0F9-CC76-4FDB-909E-1EC1FB5BE861}" destId="{E868D539-CE64-42BC-9A7B-68004E09EFA5}" srcOrd="0" destOrd="0" presId="urn:microsoft.com/office/officeart/2005/8/layout/list1"/>
    <dgm:cxn modelId="{C3760984-5982-4E4D-9875-4FD4CB2DC6DB}" srcId="{0838C12B-D56B-4612-88D1-3FDC78DAD43A}" destId="{F95A2EAD-A84A-414D-B4D0-9E7FDAAADB9C}" srcOrd="0" destOrd="0" parTransId="{EFB3F3F9-B59C-43C3-95CE-CB4A19B24AA2}" sibTransId="{6ED92E58-1E9B-4E4E-B5F3-392A086259A7}"/>
    <dgm:cxn modelId="{AFC8B387-0C54-45A5-82AF-F2600969F6FD}" srcId="{5E6CDC45-5A05-448A-8D19-4EC88ADA7F7C}" destId="{0838C12B-D56B-4612-88D1-3FDC78DAD43A}" srcOrd="2" destOrd="0" parTransId="{447BD11F-91E9-4796-9CF2-CC308590DF7F}" sibTransId="{2F5911C8-1268-4605-83FC-679870074D67}"/>
    <dgm:cxn modelId="{B77DE08D-02A6-47F6-86BB-BFAC5ADF9D71}" type="presOf" srcId="{5C61E0F9-CC76-4FDB-909E-1EC1FB5BE861}" destId="{89EA7F79-1FBD-4165-A697-27672BCE8CED}" srcOrd="1" destOrd="0" presId="urn:microsoft.com/office/officeart/2005/8/layout/list1"/>
    <dgm:cxn modelId="{5CBA97AA-3D58-4610-8470-7946EE5ED5DF}" type="presOf" srcId="{5E6CDC45-5A05-448A-8D19-4EC88ADA7F7C}" destId="{4B670163-616D-4F49-9DD3-6DD38FF1B3D8}" srcOrd="0" destOrd="0" presId="urn:microsoft.com/office/officeart/2005/8/layout/list1"/>
    <dgm:cxn modelId="{4CD3D8B6-ED70-47CE-BFC2-962839E1152F}" srcId="{5E6CDC45-5A05-448A-8D19-4EC88ADA7F7C}" destId="{6F918276-300C-42F0-96EF-26D65D9A91A2}" srcOrd="1" destOrd="0" parTransId="{D2E8D2D9-4728-421B-8CF6-1444EA41F960}" sibTransId="{003D3D4F-74CA-49B6-98EE-DAE9D7543934}"/>
    <dgm:cxn modelId="{13A4A9BF-9893-4EDE-86C5-57BA75B7AC8E}" type="presOf" srcId="{0838C12B-D56B-4612-88D1-3FDC78DAD43A}" destId="{D78A3B1F-0E40-4AF7-AF34-BA5DF8FEC658}" srcOrd="1" destOrd="0" presId="urn:microsoft.com/office/officeart/2005/8/layout/list1"/>
    <dgm:cxn modelId="{D0C94AE2-2933-4784-9C55-5997063E3B9E}" type="presOf" srcId="{1B59253B-2A89-4571-96C3-EC16E19B4D2B}" destId="{518197AE-18CC-43C0-89F1-3CDC9079366A}" srcOrd="0" destOrd="2" presId="urn:microsoft.com/office/officeart/2005/8/layout/list1"/>
    <dgm:cxn modelId="{19E61BFA-EC61-43CD-88FF-99D136D86C24}" type="presOf" srcId="{1708322E-EF8B-44DA-9DC0-03FD2D177D5E}" destId="{518197AE-18CC-43C0-89F1-3CDC9079366A}" srcOrd="0" destOrd="1" presId="urn:microsoft.com/office/officeart/2005/8/layout/list1"/>
    <dgm:cxn modelId="{D509E0C6-771F-4902-8ED1-0950BE886726}" type="presParOf" srcId="{4B670163-616D-4F49-9DD3-6DD38FF1B3D8}" destId="{F03CBE84-4C01-4F06-BB9D-B345F31527A7}" srcOrd="0" destOrd="0" presId="urn:microsoft.com/office/officeart/2005/8/layout/list1"/>
    <dgm:cxn modelId="{98111FE3-B929-485E-B1B3-A1D823DFAD1D}" type="presParOf" srcId="{F03CBE84-4C01-4F06-BB9D-B345F31527A7}" destId="{E868D539-CE64-42BC-9A7B-68004E09EFA5}" srcOrd="0" destOrd="0" presId="urn:microsoft.com/office/officeart/2005/8/layout/list1"/>
    <dgm:cxn modelId="{B4D058E5-52B2-4621-8503-85F5411527C8}" type="presParOf" srcId="{F03CBE84-4C01-4F06-BB9D-B345F31527A7}" destId="{89EA7F79-1FBD-4165-A697-27672BCE8CED}" srcOrd="1" destOrd="0" presId="urn:microsoft.com/office/officeart/2005/8/layout/list1"/>
    <dgm:cxn modelId="{0BC8AC45-F28B-4214-A685-C97C01088CF9}" type="presParOf" srcId="{4B670163-616D-4F49-9DD3-6DD38FF1B3D8}" destId="{B703745D-6B4A-45DA-9F8A-B3BC2F425881}" srcOrd="1" destOrd="0" presId="urn:microsoft.com/office/officeart/2005/8/layout/list1"/>
    <dgm:cxn modelId="{D5E7EF26-B7E4-4AD8-8AF5-DCF5BDB39078}" type="presParOf" srcId="{4B670163-616D-4F49-9DD3-6DD38FF1B3D8}" destId="{7A2C9572-CC1D-4CF3-8BE3-65D1A8CD3409}" srcOrd="2" destOrd="0" presId="urn:microsoft.com/office/officeart/2005/8/layout/list1"/>
    <dgm:cxn modelId="{301C551F-F972-44A0-A74B-E9DD014BB4B0}" type="presParOf" srcId="{4B670163-616D-4F49-9DD3-6DD38FF1B3D8}" destId="{6028B0D6-48CF-44E8-9F6C-719CDCCDB2BD}" srcOrd="3" destOrd="0" presId="urn:microsoft.com/office/officeart/2005/8/layout/list1"/>
    <dgm:cxn modelId="{B3AAACB2-9C73-4B74-A09D-F3FAF3141247}" type="presParOf" srcId="{4B670163-616D-4F49-9DD3-6DD38FF1B3D8}" destId="{FE8275B1-25B8-4101-88DA-661D418AE111}" srcOrd="4" destOrd="0" presId="urn:microsoft.com/office/officeart/2005/8/layout/list1"/>
    <dgm:cxn modelId="{72F2C920-AC04-4968-8566-02D70646AE09}" type="presParOf" srcId="{FE8275B1-25B8-4101-88DA-661D418AE111}" destId="{BEEB1EBB-230D-4B65-8EC8-0AB67392C723}" srcOrd="0" destOrd="0" presId="urn:microsoft.com/office/officeart/2005/8/layout/list1"/>
    <dgm:cxn modelId="{31BB7AE1-97D6-4CDD-B0CD-92A3C22FD7D7}" type="presParOf" srcId="{FE8275B1-25B8-4101-88DA-661D418AE111}" destId="{120419ED-4E85-4FEA-9E03-A9F094157476}" srcOrd="1" destOrd="0" presId="urn:microsoft.com/office/officeart/2005/8/layout/list1"/>
    <dgm:cxn modelId="{F88AB8C0-765B-4923-BD99-B699BABB1F3D}" type="presParOf" srcId="{4B670163-616D-4F49-9DD3-6DD38FF1B3D8}" destId="{2B507301-DCC3-415B-8D82-6ACEDD1C03B3}" srcOrd="5" destOrd="0" presId="urn:microsoft.com/office/officeart/2005/8/layout/list1"/>
    <dgm:cxn modelId="{A52D4A5E-F67A-489A-B6FA-524A0406672E}" type="presParOf" srcId="{4B670163-616D-4F49-9DD3-6DD38FF1B3D8}" destId="{3374BFAB-AB47-4EF6-87ED-11D0C442B97C}" srcOrd="6" destOrd="0" presId="urn:microsoft.com/office/officeart/2005/8/layout/list1"/>
    <dgm:cxn modelId="{E727ADF2-C582-4BFB-BF7B-51A78849D8F2}" type="presParOf" srcId="{4B670163-616D-4F49-9DD3-6DD38FF1B3D8}" destId="{BECAB3FF-7828-4EAE-BC45-4992EEF385F6}" srcOrd="7" destOrd="0" presId="urn:microsoft.com/office/officeart/2005/8/layout/list1"/>
    <dgm:cxn modelId="{DDBAA8B4-4FD7-4A11-A25E-BC471D2B1FB5}" type="presParOf" srcId="{4B670163-616D-4F49-9DD3-6DD38FF1B3D8}" destId="{73CAA4CB-CDB8-4115-8DBB-B9ADC213BF28}" srcOrd="8" destOrd="0" presId="urn:microsoft.com/office/officeart/2005/8/layout/list1"/>
    <dgm:cxn modelId="{4F7BC64D-2641-401D-804C-7CEF044E6947}" type="presParOf" srcId="{73CAA4CB-CDB8-4115-8DBB-B9ADC213BF28}" destId="{AB28E767-0D07-4F81-9888-03C4438986B2}" srcOrd="0" destOrd="0" presId="urn:microsoft.com/office/officeart/2005/8/layout/list1"/>
    <dgm:cxn modelId="{7612516B-D7D5-4896-9187-9D5952F3C3C7}" type="presParOf" srcId="{73CAA4CB-CDB8-4115-8DBB-B9ADC213BF28}" destId="{D78A3B1F-0E40-4AF7-AF34-BA5DF8FEC658}" srcOrd="1" destOrd="0" presId="urn:microsoft.com/office/officeart/2005/8/layout/list1"/>
    <dgm:cxn modelId="{8AFBFE38-2636-4D3D-BF46-B5A3C1773563}" type="presParOf" srcId="{4B670163-616D-4F49-9DD3-6DD38FF1B3D8}" destId="{C6B2834D-7AF1-4E88-85C5-9D650FBAE856}" srcOrd="9" destOrd="0" presId="urn:microsoft.com/office/officeart/2005/8/layout/list1"/>
    <dgm:cxn modelId="{02A522DC-5C0A-4BB4-9404-1FFDB1311D61}" type="presParOf" srcId="{4B670163-616D-4F49-9DD3-6DD38FF1B3D8}" destId="{518197AE-18CC-43C0-89F1-3CDC9079366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23DDC-3B9D-4F45-A50D-03A2CF24CD6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D4E4D49-3855-4F4F-909B-E096D67D62EC}">
      <dgm:prSet/>
      <dgm:spPr/>
      <dgm:t>
        <a:bodyPr/>
        <a:lstStyle/>
        <a:p>
          <a:pPr>
            <a:lnSpc>
              <a:spcPct val="100000"/>
            </a:lnSpc>
          </a:pPr>
          <a:r>
            <a:rPr lang="en-US" dirty="0"/>
            <a:t>An anomaly in a data set is an observation of a set of observations that are different and inconsistent with respect to the normal observations</a:t>
          </a:r>
        </a:p>
      </dgm:t>
    </dgm:pt>
    <dgm:pt modelId="{2FA64047-BF61-424F-B6AA-EA04C8B8C4D1}" type="parTrans" cxnId="{5926A2E4-3BD7-472F-86C7-9343884C70E3}">
      <dgm:prSet/>
      <dgm:spPr/>
      <dgm:t>
        <a:bodyPr/>
        <a:lstStyle/>
        <a:p>
          <a:endParaRPr lang="en-US"/>
        </a:p>
      </dgm:t>
    </dgm:pt>
    <dgm:pt modelId="{3504A4BD-0FBC-4609-B736-AF06961391DF}" type="sibTrans" cxnId="{5926A2E4-3BD7-472F-86C7-9343884C70E3}">
      <dgm:prSet/>
      <dgm:spPr/>
      <dgm:t>
        <a:bodyPr/>
        <a:lstStyle/>
        <a:p>
          <a:pPr>
            <a:lnSpc>
              <a:spcPct val="100000"/>
            </a:lnSpc>
          </a:pPr>
          <a:endParaRPr lang="en-US"/>
        </a:p>
      </dgm:t>
    </dgm:pt>
    <dgm:pt modelId="{3E25A93A-EBDB-4E85-BF90-2A227E6407BC}">
      <dgm:prSet/>
      <dgm:spPr/>
      <dgm:t>
        <a:bodyPr/>
        <a:lstStyle/>
        <a:p>
          <a:pPr>
            <a:lnSpc>
              <a:spcPct val="100000"/>
            </a:lnSpc>
          </a:pPr>
          <a:r>
            <a:rPr lang="en-US" dirty="0"/>
            <a:t>An anomaly is also referred to as outlier, peculiarity, exception, discord among others terms. Anomaly and outlier are mostly used interchangeably</a:t>
          </a:r>
        </a:p>
      </dgm:t>
    </dgm:pt>
    <dgm:pt modelId="{3E0DD741-2CDF-4323-AD1A-EB6C50DF6A0E}" type="parTrans" cxnId="{32422677-ECE1-4E0C-BA49-F8B4B6B84EA9}">
      <dgm:prSet/>
      <dgm:spPr/>
      <dgm:t>
        <a:bodyPr/>
        <a:lstStyle/>
        <a:p>
          <a:endParaRPr lang="en-US"/>
        </a:p>
      </dgm:t>
    </dgm:pt>
    <dgm:pt modelId="{2271A1F6-0F22-4DCF-BF67-627C2C43C791}" type="sibTrans" cxnId="{32422677-ECE1-4E0C-BA49-F8B4B6B84EA9}">
      <dgm:prSet/>
      <dgm:spPr/>
      <dgm:t>
        <a:bodyPr/>
        <a:lstStyle/>
        <a:p>
          <a:pPr>
            <a:lnSpc>
              <a:spcPct val="100000"/>
            </a:lnSpc>
          </a:pPr>
          <a:endParaRPr lang="en-US"/>
        </a:p>
      </dgm:t>
    </dgm:pt>
    <dgm:pt modelId="{3ED21211-AAD0-4A0D-9943-4D3CCBDA671E}">
      <dgm:prSet/>
      <dgm:spPr/>
      <dgm:t>
        <a:bodyPr/>
        <a:lstStyle/>
        <a:p>
          <a:pPr>
            <a:lnSpc>
              <a:spcPct val="100000"/>
            </a:lnSpc>
          </a:pPr>
          <a:r>
            <a:rPr lang="en-US" dirty="0"/>
            <a:t>An anomaly is always identified with respect to a frame of reference. The frame of reference is the normal or baseline set of observations in the data</a:t>
          </a:r>
        </a:p>
      </dgm:t>
    </dgm:pt>
    <dgm:pt modelId="{0E5471E0-87D0-4422-AAB5-34E4E0C20219}" type="parTrans" cxnId="{B350D5FA-A785-42BC-98C0-75EB53486B98}">
      <dgm:prSet/>
      <dgm:spPr/>
      <dgm:t>
        <a:bodyPr/>
        <a:lstStyle/>
        <a:p>
          <a:endParaRPr lang="en-US"/>
        </a:p>
      </dgm:t>
    </dgm:pt>
    <dgm:pt modelId="{909C8488-DA23-448A-9723-A47EC8E8B24B}" type="sibTrans" cxnId="{B350D5FA-A785-42BC-98C0-75EB53486B98}">
      <dgm:prSet/>
      <dgm:spPr/>
      <dgm:t>
        <a:bodyPr/>
        <a:lstStyle/>
        <a:p>
          <a:pPr>
            <a:lnSpc>
              <a:spcPct val="100000"/>
            </a:lnSpc>
          </a:pPr>
          <a:endParaRPr lang="en-US"/>
        </a:p>
      </dgm:t>
    </dgm:pt>
    <dgm:pt modelId="{DE6A16A8-3EB1-409D-BB3B-E7C918BF894F}">
      <dgm:prSet/>
      <dgm:spPr/>
      <dgm:t>
        <a:bodyPr/>
        <a:lstStyle/>
        <a:p>
          <a:pPr>
            <a:lnSpc>
              <a:spcPct val="100000"/>
            </a:lnSpc>
          </a:pPr>
          <a:r>
            <a:rPr lang="en-US" dirty="0"/>
            <a:t>An anomaly stands apart from this frame of reference</a:t>
          </a:r>
        </a:p>
      </dgm:t>
    </dgm:pt>
    <dgm:pt modelId="{B231A062-CA8A-4BC2-BF7B-3B154D2F26E2}" type="parTrans" cxnId="{76251E7D-BC34-4F02-B7DD-79D2E2939710}">
      <dgm:prSet/>
      <dgm:spPr/>
      <dgm:t>
        <a:bodyPr/>
        <a:lstStyle/>
        <a:p>
          <a:endParaRPr lang="en-US"/>
        </a:p>
      </dgm:t>
    </dgm:pt>
    <dgm:pt modelId="{C0BE8EA3-13B3-4BB3-81D5-4F93F1E5AA8D}" type="sibTrans" cxnId="{76251E7D-BC34-4F02-B7DD-79D2E2939710}">
      <dgm:prSet/>
      <dgm:spPr/>
      <dgm:t>
        <a:bodyPr/>
        <a:lstStyle/>
        <a:p>
          <a:pPr>
            <a:lnSpc>
              <a:spcPct val="100000"/>
            </a:lnSpc>
          </a:pPr>
          <a:endParaRPr lang="en-US"/>
        </a:p>
      </dgm:t>
    </dgm:pt>
    <dgm:pt modelId="{80F22071-D53B-42DD-9EE4-B6D68B0382CE}">
      <dgm:prSet/>
      <dgm:spPr/>
      <dgm:t>
        <a:bodyPr/>
        <a:lstStyle/>
        <a:p>
          <a:pPr>
            <a:lnSpc>
              <a:spcPct val="100000"/>
            </a:lnSpc>
          </a:pPr>
          <a:r>
            <a:rPr lang="en-US" dirty="0"/>
            <a:t>Anomaly detection heavily relies on discovering the normal, the frame of reference or the baseline against which an anomaly is compared, to be termed as an anomaly</a:t>
          </a:r>
        </a:p>
      </dgm:t>
    </dgm:pt>
    <dgm:pt modelId="{79F90925-4765-4D92-8F52-579AD632470C}" type="parTrans" cxnId="{391399A4-1EA4-4C14-81F8-F7A12EEE2D62}">
      <dgm:prSet/>
      <dgm:spPr/>
      <dgm:t>
        <a:bodyPr/>
        <a:lstStyle/>
        <a:p>
          <a:endParaRPr lang="en-US"/>
        </a:p>
      </dgm:t>
    </dgm:pt>
    <dgm:pt modelId="{7B8F682C-42EC-4EA3-80B0-1F02F611FA9A}" type="sibTrans" cxnId="{391399A4-1EA4-4C14-81F8-F7A12EEE2D62}">
      <dgm:prSet/>
      <dgm:spPr/>
      <dgm:t>
        <a:bodyPr/>
        <a:lstStyle/>
        <a:p>
          <a:pPr>
            <a:lnSpc>
              <a:spcPct val="100000"/>
            </a:lnSpc>
          </a:pPr>
          <a:endParaRPr lang="en-US"/>
        </a:p>
      </dgm:t>
    </dgm:pt>
    <dgm:pt modelId="{0F4D82FE-EA1B-4F04-A919-E4EDD7CA7455}">
      <dgm:prSet/>
      <dgm:spPr/>
      <dgm:t>
        <a:bodyPr/>
        <a:lstStyle/>
        <a:p>
          <a:pPr>
            <a:lnSpc>
              <a:spcPct val="100000"/>
            </a:lnSpc>
          </a:pPr>
          <a:r>
            <a:rPr lang="en-US" dirty="0"/>
            <a:t>The further away the anomaly is from the frame of reference the more severe is the anomaly</a:t>
          </a:r>
        </a:p>
      </dgm:t>
    </dgm:pt>
    <dgm:pt modelId="{F276FBFA-C0B3-4FEC-BA82-E9E6C9CA6220}" type="parTrans" cxnId="{2CCF4E52-A21D-4C32-87B0-6BBB0171706C}">
      <dgm:prSet/>
      <dgm:spPr/>
      <dgm:t>
        <a:bodyPr/>
        <a:lstStyle/>
        <a:p>
          <a:endParaRPr lang="en-US"/>
        </a:p>
      </dgm:t>
    </dgm:pt>
    <dgm:pt modelId="{D78B3138-3731-4A84-887B-8BF965E10831}" type="sibTrans" cxnId="{2CCF4E52-A21D-4C32-87B0-6BBB0171706C}">
      <dgm:prSet/>
      <dgm:spPr/>
      <dgm:t>
        <a:bodyPr/>
        <a:lstStyle/>
        <a:p>
          <a:endParaRPr lang="en-US"/>
        </a:p>
      </dgm:t>
    </dgm:pt>
    <dgm:pt modelId="{6438DECD-D16A-4AB9-B8E7-BC4D5E1C1B8D}" type="pres">
      <dgm:prSet presAssocID="{EFD23DDC-3B9D-4F45-A50D-03A2CF24CD61}" presName="root" presStyleCnt="0">
        <dgm:presLayoutVars>
          <dgm:dir/>
          <dgm:resizeHandles val="exact"/>
        </dgm:presLayoutVars>
      </dgm:prSet>
      <dgm:spPr/>
    </dgm:pt>
    <dgm:pt modelId="{8D16F70A-C4E9-443A-B520-2B8837F2485B}" type="pres">
      <dgm:prSet presAssocID="{EFD23DDC-3B9D-4F45-A50D-03A2CF24CD61}" presName="container" presStyleCnt="0">
        <dgm:presLayoutVars>
          <dgm:dir/>
          <dgm:resizeHandles val="exact"/>
        </dgm:presLayoutVars>
      </dgm:prSet>
      <dgm:spPr/>
    </dgm:pt>
    <dgm:pt modelId="{0C038EF0-BC56-42DC-A7DC-285C17CFD27D}" type="pres">
      <dgm:prSet presAssocID="{5D4E4D49-3855-4F4F-909B-E096D67D62EC}" presName="compNode" presStyleCnt="0"/>
      <dgm:spPr/>
    </dgm:pt>
    <dgm:pt modelId="{4E273BCD-5AC5-4B72-9523-DD1CBD330D5D}" type="pres">
      <dgm:prSet presAssocID="{5D4E4D49-3855-4F4F-909B-E096D67D62EC}" presName="iconBgRect" presStyleLbl="bgShp" presStyleIdx="0" presStyleCnt="6"/>
      <dgm:spPr/>
    </dgm:pt>
    <dgm:pt modelId="{4CAB696F-8A54-4EED-8A5A-3661B999E480}" type="pres">
      <dgm:prSet presAssocID="{5D4E4D49-3855-4F4F-909B-E096D67D62E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
        </a:ext>
      </dgm:extLst>
    </dgm:pt>
    <dgm:pt modelId="{2C1AD66E-A93E-4769-9AAD-2DEF30017C3E}" type="pres">
      <dgm:prSet presAssocID="{5D4E4D49-3855-4F4F-909B-E096D67D62EC}" presName="spaceRect" presStyleCnt="0"/>
      <dgm:spPr/>
    </dgm:pt>
    <dgm:pt modelId="{8A69C72C-D072-4B66-B32D-575BEBC7FA6F}" type="pres">
      <dgm:prSet presAssocID="{5D4E4D49-3855-4F4F-909B-E096D67D62EC}" presName="textRect" presStyleLbl="revTx" presStyleIdx="0" presStyleCnt="6">
        <dgm:presLayoutVars>
          <dgm:chMax val="1"/>
          <dgm:chPref val="1"/>
        </dgm:presLayoutVars>
      </dgm:prSet>
      <dgm:spPr/>
    </dgm:pt>
    <dgm:pt modelId="{023940CA-F119-408A-BAB7-4E6677C9E622}" type="pres">
      <dgm:prSet presAssocID="{3504A4BD-0FBC-4609-B736-AF06961391DF}" presName="sibTrans" presStyleLbl="sibTrans2D1" presStyleIdx="0" presStyleCnt="0"/>
      <dgm:spPr/>
    </dgm:pt>
    <dgm:pt modelId="{124AA296-1BBA-4AA7-9E15-DA8C9E0CD2E5}" type="pres">
      <dgm:prSet presAssocID="{3E25A93A-EBDB-4E85-BF90-2A227E6407BC}" presName="compNode" presStyleCnt="0"/>
      <dgm:spPr/>
    </dgm:pt>
    <dgm:pt modelId="{6747A07C-52BE-4C6E-AF0F-C466C9F69FE2}" type="pres">
      <dgm:prSet presAssocID="{3E25A93A-EBDB-4E85-BF90-2A227E6407BC}" presName="iconBgRect" presStyleLbl="bgShp" presStyleIdx="1" presStyleCnt="6"/>
      <dgm:spPr/>
    </dgm:pt>
    <dgm:pt modelId="{E4AEDEBF-9C86-4EBB-8C88-4384D01F328A}" type="pres">
      <dgm:prSet presAssocID="{3E25A93A-EBDB-4E85-BF90-2A227E6407B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116120C6-7A27-46FD-9DF4-A59CC1B64060}" type="pres">
      <dgm:prSet presAssocID="{3E25A93A-EBDB-4E85-BF90-2A227E6407BC}" presName="spaceRect" presStyleCnt="0"/>
      <dgm:spPr/>
    </dgm:pt>
    <dgm:pt modelId="{A7605A67-A631-4489-A791-D351840E7C02}" type="pres">
      <dgm:prSet presAssocID="{3E25A93A-EBDB-4E85-BF90-2A227E6407BC}" presName="textRect" presStyleLbl="revTx" presStyleIdx="1" presStyleCnt="6">
        <dgm:presLayoutVars>
          <dgm:chMax val="1"/>
          <dgm:chPref val="1"/>
        </dgm:presLayoutVars>
      </dgm:prSet>
      <dgm:spPr/>
    </dgm:pt>
    <dgm:pt modelId="{E70F216B-EF2A-4108-A8C7-70FB25CDEF38}" type="pres">
      <dgm:prSet presAssocID="{2271A1F6-0F22-4DCF-BF67-627C2C43C791}" presName="sibTrans" presStyleLbl="sibTrans2D1" presStyleIdx="0" presStyleCnt="0"/>
      <dgm:spPr/>
    </dgm:pt>
    <dgm:pt modelId="{709A6678-014E-4F1E-88E5-9838C1D7626E}" type="pres">
      <dgm:prSet presAssocID="{3ED21211-AAD0-4A0D-9943-4D3CCBDA671E}" presName="compNode" presStyleCnt="0"/>
      <dgm:spPr/>
    </dgm:pt>
    <dgm:pt modelId="{19223D9B-5368-4BCB-9B21-44D6B157E3DD}" type="pres">
      <dgm:prSet presAssocID="{3ED21211-AAD0-4A0D-9943-4D3CCBDA671E}" presName="iconBgRect" presStyleLbl="bgShp" presStyleIdx="2" presStyleCnt="6"/>
      <dgm:spPr/>
    </dgm:pt>
    <dgm:pt modelId="{7925DE0C-4B4A-442D-BF03-3814D11FD620}" type="pres">
      <dgm:prSet presAssocID="{3ED21211-AAD0-4A0D-9943-4D3CCBDA671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ed Bump"/>
        </a:ext>
      </dgm:extLst>
    </dgm:pt>
    <dgm:pt modelId="{DBF7C401-D1C9-4056-B60A-10F756A1BB45}" type="pres">
      <dgm:prSet presAssocID="{3ED21211-AAD0-4A0D-9943-4D3CCBDA671E}" presName="spaceRect" presStyleCnt="0"/>
      <dgm:spPr/>
    </dgm:pt>
    <dgm:pt modelId="{38E5C868-C9C3-4BC9-8C62-660B47245B45}" type="pres">
      <dgm:prSet presAssocID="{3ED21211-AAD0-4A0D-9943-4D3CCBDA671E}" presName="textRect" presStyleLbl="revTx" presStyleIdx="2" presStyleCnt="6">
        <dgm:presLayoutVars>
          <dgm:chMax val="1"/>
          <dgm:chPref val="1"/>
        </dgm:presLayoutVars>
      </dgm:prSet>
      <dgm:spPr/>
    </dgm:pt>
    <dgm:pt modelId="{647F15CA-B757-4346-B6AE-ED51A8B2E9A8}" type="pres">
      <dgm:prSet presAssocID="{909C8488-DA23-448A-9723-A47EC8E8B24B}" presName="sibTrans" presStyleLbl="sibTrans2D1" presStyleIdx="0" presStyleCnt="0"/>
      <dgm:spPr/>
    </dgm:pt>
    <dgm:pt modelId="{32E0FCD0-4DBD-4232-B9C7-23BA030DE242}" type="pres">
      <dgm:prSet presAssocID="{DE6A16A8-3EB1-409D-BB3B-E7C918BF894F}" presName="compNode" presStyleCnt="0"/>
      <dgm:spPr/>
    </dgm:pt>
    <dgm:pt modelId="{89622AC3-3420-40A7-AD23-D7AB70154F50}" type="pres">
      <dgm:prSet presAssocID="{DE6A16A8-3EB1-409D-BB3B-E7C918BF894F}" presName="iconBgRect" presStyleLbl="bgShp" presStyleIdx="3" presStyleCnt="6"/>
      <dgm:spPr/>
    </dgm:pt>
    <dgm:pt modelId="{52E5B95E-9CD5-4F6A-99E2-C98A878EF005}" type="pres">
      <dgm:prSet presAssocID="{DE6A16A8-3EB1-409D-BB3B-E7C918BF894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42AEB523-F018-4BC1-B2F8-B0DDAEDB1CF7}" type="pres">
      <dgm:prSet presAssocID="{DE6A16A8-3EB1-409D-BB3B-E7C918BF894F}" presName="spaceRect" presStyleCnt="0"/>
      <dgm:spPr/>
    </dgm:pt>
    <dgm:pt modelId="{F98BD423-94A7-45AA-AD70-B42ABBCD25A1}" type="pres">
      <dgm:prSet presAssocID="{DE6A16A8-3EB1-409D-BB3B-E7C918BF894F}" presName="textRect" presStyleLbl="revTx" presStyleIdx="3" presStyleCnt="6">
        <dgm:presLayoutVars>
          <dgm:chMax val="1"/>
          <dgm:chPref val="1"/>
        </dgm:presLayoutVars>
      </dgm:prSet>
      <dgm:spPr/>
    </dgm:pt>
    <dgm:pt modelId="{BE3C803E-E2AD-46A5-BB8C-7B07F33CF6E9}" type="pres">
      <dgm:prSet presAssocID="{C0BE8EA3-13B3-4BB3-81D5-4F93F1E5AA8D}" presName="sibTrans" presStyleLbl="sibTrans2D1" presStyleIdx="0" presStyleCnt="0"/>
      <dgm:spPr/>
    </dgm:pt>
    <dgm:pt modelId="{7F9AEBB3-446C-4B68-9873-5BC8E651FC14}" type="pres">
      <dgm:prSet presAssocID="{80F22071-D53B-42DD-9EE4-B6D68B0382CE}" presName="compNode" presStyleCnt="0"/>
      <dgm:spPr/>
    </dgm:pt>
    <dgm:pt modelId="{E928BA37-F080-432C-9309-494285886E4B}" type="pres">
      <dgm:prSet presAssocID="{80F22071-D53B-42DD-9EE4-B6D68B0382CE}" presName="iconBgRect" presStyleLbl="bgShp" presStyleIdx="4" presStyleCnt="6"/>
      <dgm:spPr/>
    </dgm:pt>
    <dgm:pt modelId="{FA16234A-D03A-436B-B4FA-686DAEDD0968}" type="pres">
      <dgm:prSet presAssocID="{80F22071-D53B-42DD-9EE4-B6D68B0382C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pwatch"/>
        </a:ext>
      </dgm:extLst>
    </dgm:pt>
    <dgm:pt modelId="{98580980-B1F7-4B1B-BDF3-1D4AD595651D}" type="pres">
      <dgm:prSet presAssocID="{80F22071-D53B-42DD-9EE4-B6D68B0382CE}" presName="spaceRect" presStyleCnt="0"/>
      <dgm:spPr/>
    </dgm:pt>
    <dgm:pt modelId="{61280743-2A21-4A2A-B3B3-95B2A6D1FCFC}" type="pres">
      <dgm:prSet presAssocID="{80F22071-D53B-42DD-9EE4-B6D68B0382CE}" presName="textRect" presStyleLbl="revTx" presStyleIdx="4" presStyleCnt="6">
        <dgm:presLayoutVars>
          <dgm:chMax val="1"/>
          <dgm:chPref val="1"/>
        </dgm:presLayoutVars>
      </dgm:prSet>
      <dgm:spPr/>
    </dgm:pt>
    <dgm:pt modelId="{9D7DA129-2BD2-4CBC-B795-126830743434}" type="pres">
      <dgm:prSet presAssocID="{7B8F682C-42EC-4EA3-80B0-1F02F611FA9A}" presName="sibTrans" presStyleLbl="sibTrans2D1" presStyleIdx="0" presStyleCnt="0"/>
      <dgm:spPr/>
    </dgm:pt>
    <dgm:pt modelId="{DFD32741-CED3-4592-AFB9-5B04B87FB17D}" type="pres">
      <dgm:prSet presAssocID="{0F4D82FE-EA1B-4F04-A919-E4EDD7CA7455}" presName="compNode" presStyleCnt="0"/>
      <dgm:spPr/>
    </dgm:pt>
    <dgm:pt modelId="{234A06EF-2907-48E8-AEEF-C4534934970C}" type="pres">
      <dgm:prSet presAssocID="{0F4D82FE-EA1B-4F04-A919-E4EDD7CA7455}" presName="iconBgRect" presStyleLbl="bgShp" presStyleIdx="5" presStyleCnt="6"/>
      <dgm:spPr/>
    </dgm:pt>
    <dgm:pt modelId="{740C03F7-1A8A-4280-ABEF-E43ABA4CF845}" type="pres">
      <dgm:prSet presAssocID="{0F4D82FE-EA1B-4F04-A919-E4EDD7CA745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Warning"/>
        </a:ext>
      </dgm:extLst>
    </dgm:pt>
    <dgm:pt modelId="{047C5AA7-EFCF-4CC5-8786-7A7895EE4ACB}" type="pres">
      <dgm:prSet presAssocID="{0F4D82FE-EA1B-4F04-A919-E4EDD7CA7455}" presName="spaceRect" presStyleCnt="0"/>
      <dgm:spPr/>
    </dgm:pt>
    <dgm:pt modelId="{EDCAF97D-FC3A-4244-A4E2-2F27327C11AB}" type="pres">
      <dgm:prSet presAssocID="{0F4D82FE-EA1B-4F04-A919-E4EDD7CA7455}" presName="textRect" presStyleLbl="revTx" presStyleIdx="5" presStyleCnt="6">
        <dgm:presLayoutVars>
          <dgm:chMax val="1"/>
          <dgm:chPref val="1"/>
        </dgm:presLayoutVars>
      </dgm:prSet>
      <dgm:spPr/>
    </dgm:pt>
  </dgm:ptLst>
  <dgm:cxnLst>
    <dgm:cxn modelId="{E06BB205-5E90-4F51-B89C-9A3CDB3409F1}" type="presOf" srcId="{909C8488-DA23-448A-9723-A47EC8E8B24B}" destId="{647F15CA-B757-4346-B6AE-ED51A8B2E9A8}" srcOrd="0" destOrd="0" presId="urn:microsoft.com/office/officeart/2018/2/layout/IconCircleList"/>
    <dgm:cxn modelId="{733E6306-4E5C-483E-801A-951A5774433A}" type="presOf" srcId="{5D4E4D49-3855-4F4F-909B-E096D67D62EC}" destId="{8A69C72C-D072-4B66-B32D-575BEBC7FA6F}" srcOrd="0" destOrd="0" presId="urn:microsoft.com/office/officeart/2018/2/layout/IconCircleList"/>
    <dgm:cxn modelId="{AE79B418-36B0-4778-B30F-96EDDB51DE7F}" type="presOf" srcId="{3504A4BD-0FBC-4609-B736-AF06961391DF}" destId="{023940CA-F119-408A-BAB7-4E6677C9E622}" srcOrd="0" destOrd="0" presId="urn:microsoft.com/office/officeart/2018/2/layout/IconCircleList"/>
    <dgm:cxn modelId="{B12B531D-837A-43A5-8646-86F063BE67AB}" type="presOf" srcId="{DE6A16A8-3EB1-409D-BB3B-E7C918BF894F}" destId="{F98BD423-94A7-45AA-AD70-B42ABBCD25A1}" srcOrd="0" destOrd="0" presId="urn:microsoft.com/office/officeart/2018/2/layout/IconCircleList"/>
    <dgm:cxn modelId="{B6726D41-2DB2-4A95-A5DE-044B1F378DB8}" type="presOf" srcId="{0F4D82FE-EA1B-4F04-A919-E4EDD7CA7455}" destId="{EDCAF97D-FC3A-4244-A4E2-2F27327C11AB}" srcOrd="0" destOrd="0" presId="urn:microsoft.com/office/officeart/2018/2/layout/IconCircleList"/>
    <dgm:cxn modelId="{2CCF4E52-A21D-4C32-87B0-6BBB0171706C}" srcId="{EFD23DDC-3B9D-4F45-A50D-03A2CF24CD61}" destId="{0F4D82FE-EA1B-4F04-A919-E4EDD7CA7455}" srcOrd="5" destOrd="0" parTransId="{F276FBFA-C0B3-4FEC-BA82-E9E6C9CA6220}" sibTransId="{D78B3138-3731-4A84-887B-8BF965E10831}"/>
    <dgm:cxn modelId="{70CEDE52-6B92-4CD7-8350-B3D08A08F592}" type="presOf" srcId="{3ED21211-AAD0-4A0D-9943-4D3CCBDA671E}" destId="{38E5C868-C9C3-4BC9-8C62-660B47245B45}" srcOrd="0" destOrd="0" presId="urn:microsoft.com/office/officeart/2018/2/layout/IconCircleList"/>
    <dgm:cxn modelId="{32422677-ECE1-4E0C-BA49-F8B4B6B84EA9}" srcId="{EFD23DDC-3B9D-4F45-A50D-03A2CF24CD61}" destId="{3E25A93A-EBDB-4E85-BF90-2A227E6407BC}" srcOrd="1" destOrd="0" parTransId="{3E0DD741-2CDF-4323-AD1A-EB6C50DF6A0E}" sibTransId="{2271A1F6-0F22-4DCF-BF67-627C2C43C791}"/>
    <dgm:cxn modelId="{76251E7D-BC34-4F02-B7DD-79D2E2939710}" srcId="{EFD23DDC-3B9D-4F45-A50D-03A2CF24CD61}" destId="{DE6A16A8-3EB1-409D-BB3B-E7C918BF894F}" srcOrd="3" destOrd="0" parTransId="{B231A062-CA8A-4BC2-BF7B-3B154D2F26E2}" sibTransId="{C0BE8EA3-13B3-4BB3-81D5-4F93F1E5AA8D}"/>
    <dgm:cxn modelId="{F7A2A39D-E479-4B9D-9246-EF8C2653419B}" type="presOf" srcId="{C0BE8EA3-13B3-4BB3-81D5-4F93F1E5AA8D}" destId="{BE3C803E-E2AD-46A5-BB8C-7B07F33CF6E9}" srcOrd="0" destOrd="0" presId="urn:microsoft.com/office/officeart/2018/2/layout/IconCircleList"/>
    <dgm:cxn modelId="{391399A4-1EA4-4C14-81F8-F7A12EEE2D62}" srcId="{EFD23DDC-3B9D-4F45-A50D-03A2CF24CD61}" destId="{80F22071-D53B-42DD-9EE4-B6D68B0382CE}" srcOrd="4" destOrd="0" parTransId="{79F90925-4765-4D92-8F52-579AD632470C}" sibTransId="{7B8F682C-42EC-4EA3-80B0-1F02F611FA9A}"/>
    <dgm:cxn modelId="{7F2AADA4-6D5D-4EDB-8282-097FA44B0E7D}" type="presOf" srcId="{7B8F682C-42EC-4EA3-80B0-1F02F611FA9A}" destId="{9D7DA129-2BD2-4CBC-B795-126830743434}" srcOrd="0" destOrd="0" presId="urn:microsoft.com/office/officeart/2018/2/layout/IconCircleList"/>
    <dgm:cxn modelId="{85C612AC-32E7-4768-B1BC-2E69CB59CB28}" type="presOf" srcId="{2271A1F6-0F22-4DCF-BF67-627C2C43C791}" destId="{E70F216B-EF2A-4108-A8C7-70FB25CDEF38}" srcOrd="0" destOrd="0" presId="urn:microsoft.com/office/officeart/2018/2/layout/IconCircleList"/>
    <dgm:cxn modelId="{2A583AE4-E1A6-4F9A-B3A1-2BC4C7FAF70E}" type="presOf" srcId="{80F22071-D53B-42DD-9EE4-B6D68B0382CE}" destId="{61280743-2A21-4A2A-B3B3-95B2A6D1FCFC}" srcOrd="0" destOrd="0" presId="urn:microsoft.com/office/officeart/2018/2/layout/IconCircleList"/>
    <dgm:cxn modelId="{DA3A58E4-FBB5-4622-A6C2-020448B776A0}" type="presOf" srcId="{3E25A93A-EBDB-4E85-BF90-2A227E6407BC}" destId="{A7605A67-A631-4489-A791-D351840E7C02}" srcOrd="0" destOrd="0" presId="urn:microsoft.com/office/officeart/2018/2/layout/IconCircleList"/>
    <dgm:cxn modelId="{5926A2E4-3BD7-472F-86C7-9343884C70E3}" srcId="{EFD23DDC-3B9D-4F45-A50D-03A2CF24CD61}" destId="{5D4E4D49-3855-4F4F-909B-E096D67D62EC}" srcOrd="0" destOrd="0" parTransId="{2FA64047-BF61-424F-B6AA-EA04C8B8C4D1}" sibTransId="{3504A4BD-0FBC-4609-B736-AF06961391DF}"/>
    <dgm:cxn modelId="{FBA806F2-34A3-41A2-A898-55F59A2C0B83}" type="presOf" srcId="{EFD23DDC-3B9D-4F45-A50D-03A2CF24CD61}" destId="{6438DECD-D16A-4AB9-B8E7-BC4D5E1C1B8D}" srcOrd="0" destOrd="0" presId="urn:microsoft.com/office/officeart/2018/2/layout/IconCircleList"/>
    <dgm:cxn modelId="{B350D5FA-A785-42BC-98C0-75EB53486B98}" srcId="{EFD23DDC-3B9D-4F45-A50D-03A2CF24CD61}" destId="{3ED21211-AAD0-4A0D-9943-4D3CCBDA671E}" srcOrd="2" destOrd="0" parTransId="{0E5471E0-87D0-4422-AAB5-34E4E0C20219}" sibTransId="{909C8488-DA23-448A-9723-A47EC8E8B24B}"/>
    <dgm:cxn modelId="{A07CF729-2CE2-4F84-9AC5-03965D3609A4}" type="presParOf" srcId="{6438DECD-D16A-4AB9-B8E7-BC4D5E1C1B8D}" destId="{8D16F70A-C4E9-443A-B520-2B8837F2485B}" srcOrd="0" destOrd="0" presId="urn:microsoft.com/office/officeart/2018/2/layout/IconCircleList"/>
    <dgm:cxn modelId="{64C6A641-EA0D-4502-8C95-A15DE673E065}" type="presParOf" srcId="{8D16F70A-C4E9-443A-B520-2B8837F2485B}" destId="{0C038EF0-BC56-42DC-A7DC-285C17CFD27D}" srcOrd="0" destOrd="0" presId="urn:microsoft.com/office/officeart/2018/2/layout/IconCircleList"/>
    <dgm:cxn modelId="{3418B7D8-A136-45A9-9213-C483A495E11D}" type="presParOf" srcId="{0C038EF0-BC56-42DC-A7DC-285C17CFD27D}" destId="{4E273BCD-5AC5-4B72-9523-DD1CBD330D5D}" srcOrd="0" destOrd="0" presId="urn:microsoft.com/office/officeart/2018/2/layout/IconCircleList"/>
    <dgm:cxn modelId="{8E18D4EE-0F0E-4BF6-A59B-B1142A606E98}" type="presParOf" srcId="{0C038EF0-BC56-42DC-A7DC-285C17CFD27D}" destId="{4CAB696F-8A54-4EED-8A5A-3661B999E480}" srcOrd="1" destOrd="0" presId="urn:microsoft.com/office/officeart/2018/2/layout/IconCircleList"/>
    <dgm:cxn modelId="{54E689AC-17A6-4503-B01E-88B133C6CB15}" type="presParOf" srcId="{0C038EF0-BC56-42DC-A7DC-285C17CFD27D}" destId="{2C1AD66E-A93E-4769-9AAD-2DEF30017C3E}" srcOrd="2" destOrd="0" presId="urn:microsoft.com/office/officeart/2018/2/layout/IconCircleList"/>
    <dgm:cxn modelId="{4493D361-4BE4-4E3F-9C52-16C5DCE5D74A}" type="presParOf" srcId="{0C038EF0-BC56-42DC-A7DC-285C17CFD27D}" destId="{8A69C72C-D072-4B66-B32D-575BEBC7FA6F}" srcOrd="3" destOrd="0" presId="urn:microsoft.com/office/officeart/2018/2/layout/IconCircleList"/>
    <dgm:cxn modelId="{08DA0F86-0106-429B-96CD-D5804F2C4A30}" type="presParOf" srcId="{8D16F70A-C4E9-443A-B520-2B8837F2485B}" destId="{023940CA-F119-408A-BAB7-4E6677C9E622}" srcOrd="1" destOrd="0" presId="urn:microsoft.com/office/officeart/2018/2/layout/IconCircleList"/>
    <dgm:cxn modelId="{C8ADB1AA-0946-4238-8430-0E95B244BA73}" type="presParOf" srcId="{8D16F70A-C4E9-443A-B520-2B8837F2485B}" destId="{124AA296-1BBA-4AA7-9E15-DA8C9E0CD2E5}" srcOrd="2" destOrd="0" presId="urn:microsoft.com/office/officeart/2018/2/layout/IconCircleList"/>
    <dgm:cxn modelId="{AE2A405B-F988-4FAB-92F0-14558EC8FE6C}" type="presParOf" srcId="{124AA296-1BBA-4AA7-9E15-DA8C9E0CD2E5}" destId="{6747A07C-52BE-4C6E-AF0F-C466C9F69FE2}" srcOrd="0" destOrd="0" presId="urn:microsoft.com/office/officeart/2018/2/layout/IconCircleList"/>
    <dgm:cxn modelId="{8204BAF5-E155-47CD-9D33-F1467F32FB8B}" type="presParOf" srcId="{124AA296-1BBA-4AA7-9E15-DA8C9E0CD2E5}" destId="{E4AEDEBF-9C86-4EBB-8C88-4384D01F328A}" srcOrd="1" destOrd="0" presId="urn:microsoft.com/office/officeart/2018/2/layout/IconCircleList"/>
    <dgm:cxn modelId="{3AD6DCC9-7441-4C99-99E9-9666886B67BD}" type="presParOf" srcId="{124AA296-1BBA-4AA7-9E15-DA8C9E0CD2E5}" destId="{116120C6-7A27-46FD-9DF4-A59CC1B64060}" srcOrd="2" destOrd="0" presId="urn:microsoft.com/office/officeart/2018/2/layout/IconCircleList"/>
    <dgm:cxn modelId="{960F6488-CA09-48EC-B2B1-04F8A9732609}" type="presParOf" srcId="{124AA296-1BBA-4AA7-9E15-DA8C9E0CD2E5}" destId="{A7605A67-A631-4489-A791-D351840E7C02}" srcOrd="3" destOrd="0" presId="urn:microsoft.com/office/officeart/2018/2/layout/IconCircleList"/>
    <dgm:cxn modelId="{E636433C-9F8A-4087-A518-DD07E39165AD}" type="presParOf" srcId="{8D16F70A-C4E9-443A-B520-2B8837F2485B}" destId="{E70F216B-EF2A-4108-A8C7-70FB25CDEF38}" srcOrd="3" destOrd="0" presId="urn:microsoft.com/office/officeart/2018/2/layout/IconCircleList"/>
    <dgm:cxn modelId="{93563F29-7A24-485D-BF0D-949D481FF7D8}" type="presParOf" srcId="{8D16F70A-C4E9-443A-B520-2B8837F2485B}" destId="{709A6678-014E-4F1E-88E5-9838C1D7626E}" srcOrd="4" destOrd="0" presId="urn:microsoft.com/office/officeart/2018/2/layout/IconCircleList"/>
    <dgm:cxn modelId="{2EA97238-88FC-4D7D-B0E9-CFE2EE868141}" type="presParOf" srcId="{709A6678-014E-4F1E-88E5-9838C1D7626E}" destId="{19223D9B-5368-4BCB-9B21-44D6B157E3DD}" srcOrd="0" destOrd="0" presId="urn:microsoft.com/office/officeart/2018/2/layout/IconCircleList"/>
    <dgm:cxn modelId="{E1BA9159-187B-4444-98A3-82DD4415A798}" type="presParOf" srcId="{709A6678-014E-4F1E-88E5-9838C1D7626E}" destId="{7925DE0C-4B4A-442D-BF03-3814D11FD620}" srcOrd="1" destOrd="0" presId="urn:microsoft.com/office/officeart/2018/2/layout/IconCircleList"/>
    <dgm:cxn modelId="{F9418BBF-6DE6-4B09-801F-BFB0C705A895}" type="presParOf" srcId="{709A6678-014E-4F1E-88E5-9838C1D7626E}" destId="{DBF7C401-D1C9-4056-B60A-10F756A1BB45}" srcOrd="2" destOrd="0" presId="urn:microsoft.com/office/officeart/2018/2/layout/IconCircleList"/>
    <dgm:cxn modelId="{36B0733E-45AF-4584-B909-DED3BB33262D}" type="presParOf" srcId="{709A6678-014E-4F1E-88E5-9838C1D7626E}" destId="{38E5C868-C9C3-4BC9-8C62-660B47245B45}" srcOrd="3" destOrd="0" presId="urn:microsoft.com/office/officeart/2018/2/layout/IconCircleList"/>
    <dgm:cxn modelId="{CE9B35CA-BE98-41DB-A677-604F2D48F566}" type="presParOf" srcId="{8D16F70A-C4E9-443A-B520-2B8837F2485B}" destId="{647F15CA-B757-4346-B6AE-ED51A8B2E9A8}" srcOrd="5" destOrd="0" presId="urn:microsoft.com/office/officeart/2018/2/layout/IconCircleList"/>
    <dgm:cxn modelId="{235239EF-5CAF-4C82-BCEC-6E903C04CBF9}" type="presParOf" srcId="{8D16F70A-C4E9-443A-B520-2B8837F2485B}" destId="{32E0FCD0-4DBD-4232-B9C7-23BA030DE242}" srcOrd="6" destOrd="0" presId="urn:microsoft.com/office/officeart/2018/2/layout/IconCircleList"/>
    <dgm:cxn modelId="{E37AB17B-D23C-46FA-BD09-5C0B4F0690E3}" type="presParOf" srcId="{32E0FCD0-4DBD-4232-B9C7-23BA030DE242}" destId="{89622AC3-3420-40A7-AD23-D7AB70154F50}" srcOrd="0" destOrd="0" presId="urn:microsoft.com/office/officeart/2018/2/layout/IconCircleList"/>
    <dgm:cxn modelId="{C2EC0680-6398-4DC4-A0CC-38EE4C76D181}" type="presParOf" srcId="{32E0FCD0-4DBD-4232-B9C7-23BA030DE242}" destId="{52E5B95E-9CD5-4F6A-99E2-C98A878EF005}" srcOrd="1" destOrd="0" presId="urn:microsoft.com/office/officeart/2018/2/layout/IconCircleList"/>
    <dgm:cxn modelId="{6146FDA0-4E21-4CFC-8918-320C9196748E}" type="presParOf" srcId="{32E0FCD0-4DBD-4232-B9C7-23BA030DE242}" destId="{42AEB523-F018-4BC1-B2F8-B0DDAEDB1CF7}" srcOrd="2" destOrd="0" presId="urn:microsoft.com/office/officeart/2018/2/layout/IconCircleList"/>
    <dgm:cxn modelId="{13BF895D-CF5F-4005-ADEB-0664C6F36329}" type="presParOf" srcId="{32E0FCD0-4DBD-4232-B9C7-23BA030DE242}" destId="{F98BD423-94A7-45AA-AD70-B42ABBCD25A1}" srcOrd="3" destOrd="0" presId="urn:microsoft.com/office/officeart/2018/2/layout/IconCircleList"/>
    <dgm:cxn modelId="{B48FF9E1-CC92-48B5-B4B9-07D8CD6D8D3A}" type="presParOf" srcId="{8D16F70A-C4E9-443A-B520-2B8837F2485B}" destId="{BE3C803E-E2AD-46A5-BB8C-7B07F33CF6E9}" srcOrd="7" destOrd="0" presId="urn:microsoft.com/office/officeart/2018/2/layout/IconCircleList"/>
    <dgm:cxn modelId="{E0303BE0-D8E6-445C-8D3F-FF9E8603F79F}" type="presParOf" srcId="{8D16F70A-C4E9-443A-B520-2B8837F2485B}" destId="{7F9AEBB3-446C-4B68-9873-5BC8E651FC14}" srcOrd="8" destOrd="0" presId="urn:microsoft.com/office/officeart/2018/2/layout/IconCircleList"/>
    <dgm:cxn modelId="{1008E207-F0E1-46A8-8AA3-8EAF31AB0516}" type="presParOf" srcId="{7F9AEBB3-446C-4B68-9873-5BC8E651FC14}" destId="{E928BA37-F080-432C-9309-494285886E4B}" srcOrd="0" destOrd="0" presId="urn:microsoft.com/office/officeart/2018/2/layout/IconCircleList"/>
    <dgm:cxn modelId="{A21C78DE-2772-4B7C-8A3C-91DD4DA6D01B}" type="presParOf" srcId="{7F9AEBB3-446C-4B68-9873-5BC8E651FC14}" destId="{FA16234A-D03A-436B-B4FA-686DAEDD0968}" srcOrd="1" destOrd="0" presId="urn:microsoft.com/office/officeart/2018/2/layout/IconCircleList"/>
    <dgm:cxn modelId="{1BB6149B-EEE3-421D-9E63-C3250B0A0C06}" type="presParOf" srcId="{7F9AEBB3-446C-4B68-9873-5BC8E651FC14}" destId="{98580980-B1F7-4B1B-BDF3-1D4AD595651D}" srcOrd="2" destOrd="0" presId="urn:microsoft.com/office/officeart/2018/2/layout/IconCircleList"/>
    <dgm:cxn modelId="{9C159C90-D9B1-4211-A533-219AF31D16DF}" type="presParOf" srcId="{7F9AEBB3-446C-4B68-9873-5BC8E651FC14}" destId="{61280743-2A21-4A2A-B3B3-95B2A6D1FCFC}" srcOrd="3" destOrd="0" presId="urn:microsoft.com/office/officeart/2018/2/layout/IconCircleList"/>
    <dgm:cxn modelId="{24B235EB-7965-4B18-AF3B-22A0846C8613}" type="presParOf" srcId="{8D16F70A-C4E9-443A-B520-2B8837F2485B}" destId="{9D7DA129-2BD2-4CBC-B795-126830743434}" srcOrd="9" destOrd="0" presId="urn:microsoft.com/office/officeart/2018/2/layout/IconCircleList"/>
    <dgm:cxn modelId="{EA587239-0C4D-4E27-9473-C47CC0AE720C}" type="presParOf" srcId="{8D16F70A-C4E9-443A-B520-2B8837F2485B}" destId="{DFD32741-CED3-4592-AFB9-5B04B87FB17D}" srcOrd="10" destOrd="0" presId="urn:microsoft.com/office/officeart/2018/2/layout/IconCircleList"/>
    <dgm:cxn modelId="{9A872A23-F5B2-4C4D-B598-8745BFE0426B}" type="presParOf" srcId="{DFD32741-CED3-4592-AFB9-5B04B87FB17D}" destId="{234A06EF-2907-48E8-AEEF-C4534934970C}" srcOrd="0" destOrd="0" presId="urn:microsoft.com/office/officeart/2018/2/layout/IconCircleList"/>
    <dgm:cxn modelId="{8368D17A-956D-46A9-A2C6-A20E2E740F9F}" type="presParOf" srcId="{DFD32741-CED3-4592-AFB9-5B04B87FB17D}" destId="{740C03F7-1A8A-4280-ABEF-E43ABA4CF845}" srcOrd="1" destOrd="0" presId="urn:microsoft.com/office/officeart/2018/2/layout/IconCircleList"/>
    <dgm:cxn modelId="{01AB1884-6D68-443A-AB77-CA112BA06C8F}" type="presParOf" srcId="{DFD32741-CED3-4592-AFB9-5B04B87FB17D}" destId="{047C5AA7-EFCF-4CC5-8786-7A7895EE4ACB}" srcOrd="2" destOrd="0" presId="urn:microsoft.com/office/officeart/2018/2/layout/IconCircleList"/>
    <dgm:cxn modelId="{96DE654D-072F-45FC-A761-2F29EAD2E15D}" type="presParOf" srcId="{DFD32741-CED3-4592-AFB9-5B04B87FB17D}" destId="{EDCAF97D-FC3A-4244-A4E2-2F27327C11A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80830F-1142-41A9-8A8F-27029A323D2C}"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A54B5DB-6D91-4EFA-8F3D-F0B064C8AFA8}">
      <dgm:prSet custT="1"/>
      <dgm:spPr/>
      <dgm:t>
        <a:bodyPr/>
        <a:lstStyle/>
        <a:p>
          <a:r>
            <a:rPr lang="en-US" sz="1600"/>
            <a:t>Context can help define homogenous groups for anomaly detection in them. </a:t>
          </a:r>
        </a:p>
      </dgm:t>
    </dgm:pt>
    <dgm:pt modelId="{AD9ED417-3C44-4D65-94E5-7D31DB583127}" type="parTrans" cxnId="{918CB970-6D32-433E-8EFB-E0319413CB6C}">
      <dgm:prSet/>
      <dgm:spPr/>
      <dgm:t>
        <a:bodyPr/>
        <a:lstStyle/>
        <a:p>
          <a:endParaRPr lang="en-US" sz="2400"/>
        </a:p>
      </dgm:t>
    </dgm:pt>
    <dgm:pt modelId="{99C1FF10-3EC4-473B-B345-8AB61E48ABCB}" type="sibTrans" cxnId="{918CB970-6D32-433E-8EFB-E0319413CB6C}">
      <dgm:prSet/>
      <dgm:spPr/>
      <dgm:t>
        <a:bodyPr/>
        <a:lstStyle/>
        <a:p>
          <a:endParaRPr lang="en-US" sz="2400"/>
        </a:p>
      </dgm:t>
    </dgm:pt>
    <dgm:pt modelId="{D0648076-C6FE-4094-A821-C3F8A4A25816}">
      <dgm:prSet custT="1"/>
      <dgm:spPr/>
      <dgm:t>
        <a:bodyPr/>
        <a:lstStyle/>
        <a:p>
          <a:r>
            <a:rPr lang="en-US" sz="1600"/>
            <a:t>Context discovery as a preprocessing step where the groups are identified using contextual attributes and then anomaly detection is performed in the contextually relevant groups of data points using the their behavioral attributes. </a:t>
          </a:r>
        </a:p>
      </dgm:t>
    </dgm:pt>
    <dgm:pt modelId="{2D179224-DAAC-4F84-8995-901FCEA404E5}" type="parTrans" cxnId="{55E20550-7AF5-4203-9711-3EB0FFCAAACB}">
      <dgm:prSet/>
      <dgm:spPr/>
      <dgm:t>
        <a:bodyPr/>
        <a:lstStyle/>
        <a:p>
          <a:endParaRPr lang="en-US" sz="2400"/>
        </a:p>
      </dgm:t>
    </dgm:pt>
    <dgm:pt modelId="{26BB907E-E3D4-44A6-AB47-09F096E1FEBD}" type="sibTrans" cxnId="{55E20550-7AF5-4203-9711-3EB0FFCAAACB}">
      <dgm:prSet/>
      <dgm:spPr/>
      <dgm:t>
        <a:bodyPr/>
        <a:lstStyle/>
        <a:p>
          <a:endParaRPr lang="en-US" sz="2400"/>
        </a:p>
      </dgm:t>
    </dgm:pt>
    <dgm:pt modelId="{57E8C850-E4F0-4655-83DE-52255B8F102A}">
      <dgm:prSet custT="1"/>
      <dgm:spPr/>
      <dgm:t>
        <a:bodyPr/>
        <a:lstStyle/>
        <a:p>
          <a:r>
            <a:rPr lang="en-US" sz="1600"/>
            <a:t>Context aware computing allows for accommodating context definition into the algorithmic process. </a:t>
          </a:r>
        </a:p>
      </dgm:t>
    </dgm:pt>
    <dgm:pt modelId="{7826543F-B5A5-4EAA-A838-7DEF3EEF253A}" type="parTrans" cxnId="{5217952F-C3D8-4832-9FCB-72FB0FDFCC84}">
      <dgm:prSet/>
      <dgm:spPr/>
      <dgm:t>
        <a:bodyPr/>
        <a:lstStyle/>
        <a:p>
          <a:endParaRPr lang="en-US" sz="2400"/>
        </a:p>
      </dgm:t>
    </dgm:pt>
    <dgm:pt modelId="{8162A116-03FA-451B-BA0C-3E52261E939C}" type="sibTrans" cxnId="{5217952F-C3D8-4832-9FCB-72FB0FDFCC84}">
      <dgm:prSet/>
      <dgm:spPr/>
      <dgm:t>
        <a:bodyPr/>
        <a:lstStyle/>
        <a:p>
          <a:endParaRPr lang="en-US" sz="2400"/>
        </a:p>
      </dgm:t>
    </dgm:pt>
    <dgm:pt modelId="{EB567224-B049-49AF-A696-99C70E7E8D08}">
      <dgm:prSet custT="1"/>
      <dgm:spPr/>
      <dgm:t>
        <a:bodyPr/>
        <a:lstStyle/>
        <a:p>
          <a:r>
            <a:rPr lang="en-US" sz="1600"/>
            <a:t>Data points with similar context should be grouped together and anomaly detection can be applied to each of the groups for a well-defined anomaly detection.  </a:t>
          </a:r>
        </a:p>
      </dgm:t>
    </dgm:pt>
    <dgm:pt modelId="{AA32A39D-0FA9-42F9-AE2E-FF79EB18F045}" type="parTrans" cxnId="{69D4B6DD-BB87-45CC-B404-883943494AA4}">
      <dgm:prSet/>
      <dgm:spPr/>
      <dgm:t>
        <a:bodyPr/>
        <a:lstStyle/>
        <a:p>
          <a:endParaRPr lang="en-US" sz="2400"/>
        </a:p>
      </dgm:t>
    </dgm:pt>
    <dgm:pt modelId="{465C1767-3344-4017-8103-ED99A668532C}" type="sibTrans" cxnId="{69D4B6DD-BB87-45CC-B404-883943494AA4}">
      <dgm:prSet/>
      <dgm:spPr/>
      <dgm:t>
        <a:bodyPr/>
        <a:lstStyle/>
        <a:p>
          <a:endParaRPr lang="en-US" sz="2400"/>
        </a:p>
      </dgm:t>
    </dgm:pt>
    <dgm:pt modelId="{DB98B4B3-CF29-45FB-9DA8-94EC023700AB}">
      <dgm:prSet custT="1"/>
      <dgm:spPr/>
      <dgm:t>
        <a:bodyPr/>
        <a:lstStyle/>
        <a:p>
          <a:r>
            <a:rPr lang="en-US" sz="1600"/>
            <a:t>Point, group and contextual anomalies are related to each other since a context can apply to both point and groups of outliers. </a:t>
          </a:r>
        </a:p>
      </dgm:t>
    </dgm:pt>
    <dgm:pt modelId="{127DC6FB-BD20-4D16-B0B7-0E47E2AA33E2}" type="parTrans" cxnId="{65C68207-A6FE-4EF0-86AB-097740404C4E}">
      <dgm:prSet/>
      <dgm:spPr/>
      <dgm:t>
        <a:bodyPr/>
        <a:lstStyle/>
        <a:p>
          <a:endParaRPr lang="en-US" sz="2400"/>
        </a:p>
      </dgm:t>
    </dgm:pt>
    <dgm:pt modelId="{36326382-23C6-473D-92F9-24F78D4124BF}" type="sibTrans" cxnId="{65C68207-A6FE-4EF0-86AB-097740404C4E}">
      <dgm:prSet/>
      <dgm:spPr/>
      <dgm:t>
        <a:bodyPr/>
        <a:lstStyle/>
        <a:p>
          <a:endParaRPr lang="en-US" sz="2400"/>
        </a:p>
      </dgm:t>
    </dgm:pt>
    <dgm:pt modelId="{4FE88BEB-48A2-4A52-BEE1-50A8E7D69198}">
      <dgm:prSet custT="1"/>
      <dgm:spPr/>
      <dgm:t>
        <a:bodyPr/>
        <a:lstStyle/>
        <a:p>
          <a:r>
            <a:rPr lang="en-US" sz="1600"/>
            <a:t>In some cases individual point anomalies can collectively be part of a group anomaly, this may not always be the case since data points which are part of the group may or may not be individually anomalous.</a:t>
          </a:r>
        </a:p>
      </dgm:t>
    </dgm:pt>
    <dgm:pt modelId="{4DCDC522-C54E-4EBB-B1B0-D06D28DA2719}" type="parTrans" cxnId="{9F771F64-9959-4AF7-9E24-C64B87CDBF38}">
      <dgm:prSet/>
      <dgm:spPr/>
      <dgm:t>
        <a:bodyPr/>
        <a:lstStyle/>
        <a:p>
          <a:endParaRPr lang="en-US" sz="2400"/>
        </a:p>
      </dgm:t>
    </dgm:pt>
    <dgm:pt modelId="{17F52818-106A-444A-9D0D-E83D7BCD65E0}" type="sibTrans" cxnId="{9F771F64-9959-4AF7-9E24-C64B87CDBF38}">
      <dgm:prSet/>
      <dgm:spPr/>
      <dgm:t>
        <a:bodyPr/>
        <a:lstStyle/>
        <a:p>
          <a:endParaRPr lang="en-US" sz="2400"/>
        </a:p>
      </dgm:t>
    </dgm:pt>
    <dgm:pt modelId="{599C870A-20E9-4C7B-B45C-CEB07BE1175C}">
      <dgm:prSet custT="1"/>
      <dgm:spPr/>
      <dgm:t>
        <a:bodyPr/>
        <a:lstStyle/>
        <a:p>
          <a:r>
            <a:rPr lang="en-US" sz="1600"/>
            <a:t>Anomaly detection has several associated challenges, these will be clarified next with the help of a motivating example. </a:t>
          </a:r>
        </a:p>
      </dgm:t>
    </dgm:pt>
    <dgm:pt modelId="{E52BB4F1-B53D-4EEE-B86C-56277B878C21}" type="parTrans" cxnId="{9599F219-7457-4A10-8336-E191FB94EFB3}">
      <dgm:prSet/>
      <dgm:spPr/>
      <dgm:t>
        <a:bodyPr/>
        <a:lstStyle/>
        <a:p>
          <a:endParaRPr lang="en-US" sz="2400"/>
        </a:p>
      </dgm:t>
    </dgm:pt>
    <dgm:pt modelId="{57422CCA-55EF-4914-B63D-5D1B095D7798}" type="sibTrans" cxnId="{9599F219-7457-4A10-8336-E191FB94EFB3}">
      <dgm:prSet/>
      <dgm:spPr/>
      <dgm:t>
        <a:bodyPr/>
        <a:lstStyle/>
        <a:p>
          <a:endParaRPr lang="en-US" sz="2400"/>
        </a:p>
      </dgm:t>
    </dgm:pt>
    <dgm:pt modelId="{E6E32505-A1D7-478D-87C6-C8E8532C5506}">
      <dgm:prSet custT="1"/>
      <dgm:spPr/>
      <dgm:t>
        <a:bodyPr/>
        <a:lstStyle/>
        <a:p>
          <a:r>
            <a:rPr lang="en-US" sz="1600" dirty="0"/>
            <a:t>Context can be in the form of attributes within the data that can be used to create demarcations in the data so that they are separated into groups for further analysis. </a:t>
          </a:r>
        </a:p>
      </dgm:t>
    </dgm:pt>
    <dgm:pt modelId="{AFC4DD3D-D1E9-46E6-8D5C-BDB453B82122}" type="sibTrans" cxnId="{2A7E8032-AD4B-4A77-A029-A53425A20066}">
      <dgm:prSet/>
      <dgm:spPr/>
      <dgm:t>
        <a:bodyPr/>
        <a:lstStyle/>
        <a:p>
          <a:endParaRPr lang="en-US" sz="2400"/>
        </a:p>
      </dgm:t>
    </dgm:pt>
    <dgm:pt modelId="{FA7E5BFF-F6CD-4FFB-B3D9-99883127CB61}" type="parTrans" cxnId="{2A7E8032-AD4B-4A77-A029-A53425A20066}">
      <dgm:prSet/>
      <dgm:spPr/>
      <dgm:t>
        <a:bodyPr/>
        <a:lstStyle/>
        <a:p>
          <a:endParaRPr lang="en-US" sz="2400"/>
        </a:p>
      </dgm:t>
    </dgm:pt>
    <dgm:pt modelId="{8D6A8086-1517-4ACE-88EE-C8C476D2A3D8}" type="pres">
      <dgm:prSet presAssocID="{0080830F-1142-41A9-8A8F-27029A323D2C}" presName="vert0" presStyleCnt="0">
        <dgm:presLayoutVars>
          <dgm:dir/>
          <dgm:animOne val="branch"/>
          <dgm:animLvl val="lvl"/>
        </dgm:presLayoutVars>
      </dgm:prSet>
      <dgm:spPr/>
    </dgm:pt>
    <dgm:pt modelId="{1FE14255-9943-4868-AD9D-F5CBAF049E39}" type="pres">
      <dgm:prSet presAssocID="{E6E32505-A1D7-478D-87C6-C8E8532C5506}" presName="thickLine" presStyleLbl="alignNode1" presStyleIdx="0" presStyleCnt="8"/>
      <dgm:spPr/>
    </dgm:pt>
    <dgm:pt modelId="{D5695C28-4085-4860-BBCE-4E25E88CB125}" type="pres">
      <dgm:prSet presAssocID="{E6E32505-A1D7-478D-87C6-C8E8532C5506}" presName="horz1" presStyleCnt="0"/>
      <dgm:spPr/>
    </dgm:pt>
    <dgm:pt modelId="{1B1F47C4-2A68-4520-A40C-60C9AB950D4D}" type="pres">
      <dgm:prSet presAssocID="{E6E32505-A1D7-478D-87C6-C8E8532C5506}" presName="tx1" presStyleLbl="revTx" presStyleIdx="0" presStyleCnt="8"/>
      <dgm:spPr/>
    </dgm:pt>
    <dgm:pt modelId="{94C8AE0A-AF62-4299-86F9-872B9D500A72}" type="pres">
      <dgm:prSet presAssocID="{E6E32505-A1D7-478D-87C6-C8E8532C5506}" presName="vert1" presStyleCnt="0"/>
      <dgm:spPr/>
    </dgm:pt>
    <dgm:pt modelId="{DB7E1857-AD7E-45D6-BAF4-D4DE9D9F7813}" type="pres">
      <dgm:prSet presAssocID="{BA54B5DB-6D91-4EFA-8F3D-F0B064C8AFA8}" presName="thickLine" presStyleLbl="alignNode1" presStyleIdx="1" presStyleCnt="8"/>
      <dgm:spPr/>
    </dgm:pt>
    <dgm:pt modelId="{451D3842-FE12-4492-BAA9-76DC5B7FB50B}" type="pres">
      <dgm:prSet presAssocID="{BA54B5DB-6D91-4EFA-8F3D-F0B064C8AFA8}" presName="horz1" presStyleCnt="0"/>
      <dgm:spPr/>
    </dgm:pt>
    <dgm:pt modelId="{2A525CE6-2778-462C-A64C-02FE1048AE2E}" type="pres">
      <dgm:prSet presAssocID="{BA54B5DB-6D91-4EFA-8F3D-F0B064C8AFA8}" presName="tx1" presStyleLbl="revTx" presStyleIdx="1" presStyleCnt="8"/>
      <dgm:spPr/>
    </dgm:pt>
    <dgm:pt modelId="{6A9456AD-CB4D-4C74-9164-00AA026E7D1A}" type="pres">
      <dgm:prSet presAssocID="{BA54B5DB-6D91-4EFA-8F3D-F0B064C8AFA8}" presName="vert1" presStyleCnt="0"/>
      <dgm:spPr/>
    </dgm:pt>
    <dgm:pt modelId="{37FF7DF7-F970-44D8-922F-DBDD2F66F7C3}" type="pres">
      <dgm:prSet presAssocID="{D0648076-C6FE-4094-A821-C3F8A4A25816}" presName="thickLine" presStyleLbl="alignNode1" presStyleIdx="2" presStyleCnt="8"/>
      <dgm:spPr/>
    </dgm:pt>
    <dgm:pt modelId="{BA636C4F-380A-4893-A4EE-468350B227BB}" type="pres">
      <dgm:prSet presAssocID="{D0648076-C6FE-4094-A821-C3F8A4A25816}" presName="horz1" presStyleCnt="0"/>
      <dgm:spPr/>
    </dgm:pt>
    <dgm:pt modelId="{D7B5F9CC-2C52-4190-8A41-376DA44B4CB3}" type="pres">
      <dgm:prSet presAssocID="{D0648076-C6FE-4094-A821-C3F8A4A25816}" presName="tx1" presStyleLbl="revTx" presStyleIdx="2" presStyleCnt="8"/>
      <dgm:spPr/>
    </dgm:pt>
    <dgm:pt modelId="{5EC1E2D5-FDDE-41AA-83DE-D3A50AC9E19B}" type="pres">
      <dgm:prSet presAssocID="{D0648076-C6FE-4094-A821-C3F8A4A25816}" presName="vert1" presStyleCnt="0"/>
      <dgm:spPr/>
    </dgm:pt>
    <dgm:pt modelId="{67B5514D-911A-4DE0-9925-C09E59B5D3B8}" type="pres">
      <dgm:prSet presAssocID="{57E8C850-E4F0-4655-83DE-52255B8F102A}" presName="thickLine" presStyleLbl="alignNode1" presStyleIdx="3" presStyleCnt="8"/>
      <dgm:spPr/>
    </dgm:pt>
    <dgm:pt modelId="{84C95A2D-3948-44CC-9836-DDCC1B453C55}" type="pres">
      <dgm:prSet presAssocID="{57E8C850-E4F0-4655-83DE-52255B8F102A}" presName="horz1" presStyleCnt="0"/>
      <dgm:spPr/>
    </dgm:pt>
    <dgm:pt modelId="{FC3B7E35-CBEA-402A-A01C-408CA3917673}" type="pres">
      <dgm:prSet presAssocID="{57E8C850-E4F0-4655-83DE-52255B8F102A}" presName="tx1" presStyleLbl="revTx" presStyleIdx="3" presStyleCnt="8"/>
      <dgm:spPr/>
    </dgm:pt>
    <dgm:pt modelId="{F29518C3-BA86-4F1A-8BF6-A1BD30B97014}" type="pres">
      <dgm:prSet presAssocID="{57E8C850-E4F0-4655-83DE-52255B8F102A}" presName="vert1" presStyleCnt="0"/>
      <dgm:spPr/>
    </dgm:pt>
    <dgm:pt modelId="{9C18E155-CEEC-474B-8224-CC23406F87EC}" type="pres">
      <dgm:prSet presAssocID="{EB567224-B049-49AF-A696-99C70E7E8D08}" presName="thickLine" presStyleLbl="alignNode1" presStyleIdx="4" presStyleCnt="8"/>
      <dgm:spPr/>
    </dgm:pt>
    <dgm:pt modelId="{7EBCBCA7-7F0C-4DC9-86A1-E23624DF4C66}" type="pres">
      <dgm:prSet presAssocID="{EB567224-B049-49AF-A696-99C70E7E8D08}" presName="horz1" presStyleCnt="0"/>
      <dgm:spPr/>
    </dgm:pt>
    <dgm:pt modelId="{A962527D-3556-46B3-91D5-DCA9691E9923}" type="pres">
      <dgm:prSet presAssocID="{EB567224-B049-49AF-A696-99C70E7E8D08}" presName="tx1" presStyleLbl="revTx" presStyleIdx="4" presStyleCnt="8"/>
      <dgm:spPr/>
    </dgm:pt>
    <dgm:pt modelId="{A84C3CD6-AD50-4804-9EA0-06F2C19FD838}" type="pres">
      <dgm:prSet presAssocID="{EB567224-B049-49AF-A696-99C70E7E8D08}" presName="vert1" presStyleCnt="0"/>
      <dgm:spPr/>
    </dgm:pt>
    <dgm:pt modelId="{85762838-C8F1-42EF-AD7F-E9D129F58BE8}" type="pres">
      <dgm:prSet presAssocID="{DB98B4B3-CF29-45FB-9DA8-94EC023700AB}" presName="thickLine" presStyleLbl="alignNode1" presStyleIdx="5" presStyleCnt="8"/>
      <dgm:spPr/>
    </dgm:pt>
    <dgm:pt modelId="{15237AD0-3825-446D-899A-754D6ED5359E}" type="pres">
      <dgm:prSet presAssocID="{DB98B4B3-CF29-45FB-9DA8-94EC023700AB}" presName="horz1" presStyleCnt="0"/>
      <dgm:spPr/>
    </dgm:pt>
    <dgm:pt modelId="{B4C297A2-6B28-43B5-8C24-D7BD8400743B}" type="pres">
      <dgm:prSet presAssocID="{DB98B4B3-CF29-45FB-9DA8-94EC023700AB}" presName="tx1" presStyleLbl="revTx" presStyleIdx="5" presStyleCnt="8"/>
      <dgm:spPr/>
    </dgm:pt>
    <dgm:pt modelId="{A237D122-6B4C-4323-A21C-8DC7612780A4}" type="pres">
      <dgm:prSet presAssocID="{DB98B4B3-CF29-45FB-9DA8-94EC023700AB}" presName="vert1" presStyleCnt="0"/>
      <dgm:spPr/>
    </dgm:pt>
    <dgm:pt modelId="{3A2B4262-EE41-4A6A-A587-9444C3576F30}" type="pres">
      <dgm:prSet presAssocID="{4FE88BEB-48A2-4A52-BEE1-50A8E7D69198}" presName="thickLine" presStyleLbl="alignNode1" presStyleIdx="6" presStyleCnt="8"/>
      <dgm:spPr/>
    </dgm:pt>
    <dgm:pt modelId="{97227396-7EC5-48C8-A585-F563DDAB7FA2}" type="pres">
      <dgm:prSet presAssocID="{4FE88BEB-48A2-4A52-BEE1-50A8E7D69198}" presName="horz1" presStyleCnt="0"/>
      <dgm:spPr/>
    </dgm:pt>
    <dgm:pt modelId="{D0A7C82B-329C-4CA8-9E61-7A227B235D77}" type="pres">
      <dgm:prSet presAssocID="{4FE88BEB-48A2-4A52-BEE1-50A8E7D69198}" presName="tx1" presStyleLbl="revTx" presStyleIdx="6" presStyleCnt="8"/>
      <dgm:spPr/>
    </dgm:pt>
    <dgm:pt modelId="{8D87FE22-C219-4CD9-A760-D31883E2E84A}" type="pres">
      <dgm:prSet presAssocID="{4FE88BEB-48A2-4A52-BEE1-50A8E7D69198}" presName="vert1" presStyleCnt="0"/>
      <dgm:spPr/>
    </dgm:pt>
    <dgm:pt modelId="{956C25C2-37F3-47E7-8C03-F9899AB07A65}" type="pres">
      <dgm:prSet presAssocID="{599C870A-20E9-4C7B-B45C-CEB07BE1175C}" presName="thickLine" presStyleLbl="alignNode1" presStyleIdx="7" presStyleCnt="8"/>
      <dgm:spPr/>
    </dgm:pt>
    <dgm:pt modelId="{312766BB-5BD0-4723-9D4A-ACD4C0DC26E7}" type="pres">
      <dgm:prSet presAssocID="{599C870A-20E9-4C7B-B45C-CEB07BE1175C}" presName="horz1" presStyleCnt="0"/>
      <dgm:spPr/>
    </dgm:pt>
    <dgm:pt modelId="{80425169-96BD-4B82-8EDB-605E8651BA33}" type="pres">
      <dgm:prSet presAssocID="{599C870A-20E9-4C7B-B45C-CEB07BE1175C}" presName="tx1" presStyleLbl="revTx" presStyleIdx="7" presStyleCnt="8"/>
      <dgm:spPr/>
    </dgm:pt>
    <dgm:pt modelId="{2E48DE55-0B4A-4725-B5A0-68FE6BC2ABF2}" type="pres">
      <dgm:prSet presAssocID="{599C870A-20E9-4C7B-B45C-CEB07BE1175C}" presName="vert1" presStyleCnt="0"/>
      <dgm:spPr/>
    </dgm:pt>
  </dgm:ptLst>
  <dgm:cxnLst>
    <dgm:cxn modelId="{F6406904-6440-40F0-995A-066E0E72D957}" type="presOf" srcId="{4FE88BEB-48A2-4A52-BEE1-50A8E7D69198}" destId="{D0A7C82B-329C-4CA8-9E61-7A227B235D77}" srcOrd="0" destOrd="0" presId="urn:microsoft.com/office/officeart/2008/layout/LinedList"/>
    <dgm:cxn modelId="{65C68207-A6FE-4EF0-86AB-097740404C4E}" srcId="{0080830F-1142-41A9-8A8F-27029A323D2C}" destId="{DB98B4B3-CF29-45FB-9DA8-94EC023700AB}" srcOrd="5" destOrd="0" parTransId="{127DC6FB-BD20-4D16-B0B7-0E47E2AA33E2}" sibTransId="{36326382-23C6-473D-92F9-24F78D4124BF}"/>
    <dgm:cxn modelId="{28597908-33F7-4470-AFD6-0228D95EA384}" type="presOf" srcId="{57E8C850-E4F0-4655-83DE-52255B8F102A}" destId="{FC3B7E35-CBEA-402A-A01C-408CA3917673}" srcOrd="0" destOrd="0" presId="urn:microsoft.com/office/officeart/2008/layout/LinedList"/>
    <dgm:cxn modelId="{9599F219-7457-4A10-8336-E191FB94EFB3}" srcId="{0080830F-1142-41A9-8A8F-27029A323D2C}" destId="{599C870A-20E9-4C7B-B45C-CEB07BE1175C}" srcOrd="7" destOrd="0" parTransId="{E52BB4F1-B53D-4EEE-B86C-56277B878C21}" sibTransId="{57422CCA-55EF-4914-B63D-5D1B095D7798}"/>
    <dgm:cxn modelId="{5217952F-C3D8-4832-9FCB-72FB0FDFCC84}" srcId="{0080830F-1142-41A9-8A8F-27029A323D2C}" destId="{57E8C850-E4F0-4655-83DE-52255B8F102A}" srcOrd="3" destOrd="0" parTransId="{7826543F-B5A5-4EAA-A838-7DEF3EEF253A}" sibTransId="{8162A116-03FA-451B-BA0C-3E52261E939C}"/>
    <dgm:cxn modelId="{2A7E8032-AD4B-4A77-A029-A53425A20066}" srcId="{0080830F-1142-41A9-8A8F-27029A323D2C}" destId="{E6E32505-A1D7-478D-87C6-C8E8532C5506}" srcOrd="0" destOrd="0" parTransId="{FA7E5BFF-F6CD-4FFB-B3D9-99883127CB61}" sibTransId="{AFC4DD3D-D1E9-46E6-8D5C-BDB453B82122}"/>
    <dgm:cxn modelId="{00D5DC3F-867E-4C7A-94C0-28F32115E7B9}" type="presOf" srcId="{EB567224-B049-49AF-A696-99C70E7E8D08}" destId="{A962527D-3556-46B3-91D5-DCA9691E9923}" srcOrd="0" destOrd="0" presId="urn:microsoft.com/office/officeart/2008/layout/LinedList"/>
    <dgm:cxn modelId="{9F771F64-9959-4AF7-9E24-C64B87CDBF38}" srcId="{0080830F-1142-41A9-8A8F-27029A323D2C}" destId="{4FE88BEB-48A2-4A52-BEE1-50A8E7D69198}" srcOrd="6" destOrd="0" parTransId="{4DCDC522-C54E-4EBB-B1B0-D06D28DA2719}" sibTransId="{17F52818-106A-444A-9D0D-E83D7BCD65E0}"/>
    <dgm:cxn modelId="{5BDA3368-9649-48F7-8831-FAC387058F7B}" type="presOf" srcId="{DB98B4B3-CF29-45FB-9DA8-94EC023700AB}" destId="{B4C297A2-6B28-43B5-8C24-D7BD8400743B}" srcOrd="0" destOrd="0" presId="urn:microsoft.com/office/officeart/2008/layout/LinedList"/>
    <dgm:cxn modelId="{96D3E14C-A1A9-4864-91AD-B1752BE22D2A}" type="presOf" srcId="{BA54B5DB-6D91-4EFA-8F3D-F0B064C8AFA8}" destId="{2A525CE6-2778-462C-A64C-02FE1048AE2E}" srcOrd="0" destOrd="0" presId="urn:microsoft.com/office/officeart/2008/layout/LinedList"/>
    <dgm:cxn modelId="{55E20550-7AF5-4203-9711-3EB0FFCAAACB}" srcId="{0080830F-1142-41A9-8A8F-27029A323D2C}" destId="{D0648076-C6FE-4094-A821-C3F8A4A25816}" srcOrd="2" destOrd="0" parTransId="{2D179224-DAAC-4F84-8995-901FCEA404E5}" sibTransId="{26BB907E-E3D4-44A6-AB47-09F096E1FEBD}"/>
    <dgm:cxn modelId="{918CB970-6D32-433E-8EFB-E0319413CB6C}" srcId="{0080830F-1142-41A9-8A8F-27029A323D2C}" destId="{BA54B5DB-6D91-4EFA-8F3D-F0B064C8AFA8}" srcOrd="1" destOrd="0" parTransId="{AD9ED417-3C44-4D65-94E5-7D31DB583127}" sibTransId="{99C1FF10-3EC4-473B-B345-8AB61E48ABCB}"/>
    <dgm:cxn modelId="{A67ACF58-93D6-467D-B1E1-F0FFD76D8DA3}" type="presOf" srcId="{0080830F-1142-41A9-8A8F-27029A323D2C}" destId="{8D6A8086-1517-4ACE-88EE-C8C476D2A3D8}" srcOrd="0" destOrd="0" presId="urn:microsoft.com/office/officeart/2008/layout/LinedList"/>
    <dgm:cxn modelId="{406293A3-B54F-49C8-92C4-448B2E212BC2}" type="presOf" srcId="{E6E32505-A1D7-478D-87C6-C8E8532C5506}" destId="{1B1F47C4-2A68-4520-A40C-60C9AB950D4D}" srcOrd="0" destOrd="0" presId="urn:microsoft.com/office/officeart/2008/layout/LinedList"/>
    <dgm:cxn modelId="{D2DF35B0-5026-4EED-9D25-3CA178BEB636}" type="presOf" srcId="{599C870A-20E9-4C7B-B45C-CEB07BE1175C}" destId="{80425169-96BD-4B82-8EDB-605E8651BA33}" srcOrd="0" destOrd="0" presId="urn:microsoft.com/office/officeart/2008/layout/LinedList"/>
    <dgm:cxn modelId="{74063FC5-DB74-4B51-9FAD-D95B45550AFC}" type="presOf" srcId="{D0648076-C6FE-4094-A821-C3F8A4A25816}" destId="{D7B5F9CC-2C52-4190-8A41-376DA44B4CB3}" srcOrd="0" destOrd="0" presId="urn:microsoft.com/office/officeart/2008/layout/LinedList"/>
    <dgm:cxn modelId="{69D4B6DD-BB87-45CC-B404-883943494AA4}" srcId="{0080830F-1142-41A9-8A8F-27029A323D2C}" destId="{EB567224-B049-49AF-A696-99C70E7E8D08}" srcOrd="4" destOrd="0" parTransId="{AA32A39D-0FA9-42F9-AE2E-FF79EB18F045}" sibTransId="{465C1767-3344-4017-8103-ED99A668532C}"/>
    <dgm:cxn modelId="{350B8D75-C48C-4D3B-9721-670E587036C3}" type="presParOf" srcId="{8D6A8086-1517-4ACE-88EE-C8C476D2A3D8}" destId="{1FE14255-9943-4868-AD9D-F5CBAF049E39}" srcOrd="0" destOrd="0" presId="urn:microsoft.com/office/officeart/2008/layout/LinedList"/>
    <dgm:cxn modelId="{879211CC-F0B1-4D99-AF45-D88BD1FCDEA8}" type="presParOf" srcId="{8D6A8086-1517-4ACE-88EE-C8C476D2A3D8}" destId="{D5695C28-4085-4860-BBCE-4E25E88CB125}" srcOrd="1" destOrd="0" presId="urn:microsoft.com/office/officeart/2008/layout/LinedList"/>
    <dgm:cxn modelId="{7567ACE0-9C1D-434E-B8EC-87FDECC9AF5B}" type="presParOf" srcId="{D5695C28-4085-4860-BBCE-4E25E88CB125}" destId="{1B1F47C4-2A68-4520-A40C-60C9AB950D4D}" srcOrd="0" destOrd="0" presId="urn:microsoft.com/office/officeart/2008/layout/LinedList"/>
    <dgm:cxn modelId="{D13C5F92-544C-4C27-BFA9-E7D38E9CD243}" type="presParOf" srcId="{D5695C28-4085-4860-BBCE-4E25E88CB125}" destId="{94C8AE0A-AF62-4299-86F9-872B9D500A72}" srcOrd="1" destOrd="0" presId="urn:microsoft.com/office/officeart/2008/layout/LinedList"/>
    <dgm:cxn modelId="{90335FAE-59DD-4D2A-973B-9B4722D09C1B}" type="presParOf" srcId="{8D6A8086-1517-4ACE-88EE-C8C476D2A3D8}" destId="{DB7E1857-AD7E-45D6-BAF4-D4DE9D9F7813}" srcOrd="2" destOrd="0" presId="urn:microsoft.com/office/officeart/2008/layout/LinedList"/>
    <dgm:cxn modelId="{559CDF04-F0D3-45CD-89E3-D7C877A32E51}" type="presParOf" srcId="{8D6A8086-1517-4ACE-88EE-C8C476D2A3D8}" destId="{451D3842-FE12-4492-BAA9-76DC5B7FB50B}" srcOrd="3" destOrd="0" presId="urn:microsoft.com/office/officeart/2008/layout/LinedList"/>
    <dgm:cxn modelId="{73F5E669-CE87-4C44-8DFB-DD5A20C61E91}" type="presParOf" srcId="{451D3842-FE12-4492-BAA9-76DC5B7FB50B}" destId="{2A525CE6-2778-462C-A64C-02FE1048AE2E}" srcOrd="0" destOrd="0" presId="urn:microsoft.com/office/officeart/2008/layout/LinedList"/>
    <dgm:cxn modelId="{A695720A-7CED-49C2-88D1-E7CB7A5E7CE7}" type="presParOf" srcId="{451D3842-FE12-4492-BAA9-76DC5B7FB50B}" destId="{6A9456AD-CB4D-4C74-9164-00AA026E7D1A}" srcOrd="1" destOrd="0" presId="urn:microsoft.com/office/officeart/2008/layout/LinedList"/>
    <dgm:cxn modelId="{A5F408A2-8CF8-44E1-84A1-6218D10B26CE}" type="presParOf" srcId="{8D6A8086-1517-4ACE-88EE-C8C476D2A3D8}" destId="{37FF7DF7-F970-44D8-922F-DBDD2F66F7C3}" srcOrd="4" destOrd="0" presId="urn:microsoft.com/office/officeart/2008/layout/LinedList"/>
    <dgm:cxn modelId="{D3595B58-6AE1-4B91-8F47-B6FDD4DAD8C4}" type="presParOf" srcId="{8D6A8086-1517-4ACE-88EE-C8C476D2A3D8}" destId="{BA636C4F-380A-4893-A4EE-468350B227BB}" srcOrd="5" destOrd="0" presId="urn:microsoft.com/office/officeart/2008/layout/LinedList"/>
    <dgm:cxn modelId="{80061B6B-83E5-492A-B4CF-7F9B9C32FC78}" type="presParOf" srcId="{BA636C4F-380A-4893-A4EE-468350B227BB}" destId="{D7B5F9CC-2C52-4190-8A41-376DA44B4CB3}" srcOrd="0" destOrd="0" presId="urn:microsoft.com/office/officeart/2008/layout/LinedList"/>
    <dgm:cxn modelId="{A804C83B-DA02-4EA6-93A8-54183E0E53DC}" type="presParOf" srcId="{BA636C4F-380A-4893-A4EE-468350B227BB}" destId="{5EC1E2D5-FDDE-41AA-83DE-D3A50AC9E19B}" srcOrd="1" destOrd="0" presId="urn:microsoft.com/office/officeart/2008/layout/LinedList"/>
    <dgm:cxn modelId="{D8C39B05-0E97-49C8-AB79-92B48A693FDD}" type="presParOf" srcId="{8D6A8086-1517-4ACE-88EE-C8C476D2A3D8}" destId="{67B5514D-911A-4DE0-9925-C09E59B5D3B8}" srcOrd="6" destOrd="0" presId="urn:microsoft.com/office/officeart/2008/layout/LinedList"/>
    <dgm:cxn modelId="{59631E7B-8BEE-4393-A778-0172DB6D4A31}" type="presParOf" srcId="{8D6A8086-1517-4ACE-88EE-C8C476D2A3D8}" destId="{84C95A2D-3948-44CC-9836-DDCC1B453C55}" srcOrd="7" destOrd="0" presId="urn:microsoft.com/office/officeart/2008/layout/LinedList"/>
    <dgm:cxn modelId="{8D8EBC79-6F12-4E31-96E0-82B57B11A3C6}" type="presParOf" srcId="{84C95A2D-3948-44CC-9836-DDCC1B453C55}" destId="{FC3B7E35-CBEA-402A-A01C-408CA3917673}" srcOrd="0" destOrd="0" presId="urn:microsoft.com/office/officeart/2008/layout/LinedList"/>
    <dgm:cxn modelId="{BC31FDF6-71AF-44A5-9146-672012C29A7A}" type="presParOf" srcId="{84C95A2D-3948-44CC-9836-DDCC1B453C55}" destId="{F29518C3-BA86-4F1A-8BF6-A1BD30B97014}" srcOrd="1" destOrd="0" presId="urn:microsoft.com/office/officeart/2008/layout/LinedList"/>
    <dgm:cxn modelId="{9D5DE280-A7D8-45FB-AE83-5AA97B579608}" type="presParOf" srcId="{8D6A8086-1517-4ACE-88EE-C8C476D2A3D8}" destId="{9C18E155-CEEC-474B-8224-CC23406F87EC}" srcOrd="8" destOrd="0" presId="urn:microsoft.com/office/officeart/2008/layout/LinedList"/>
    <dgm:cxn modelId="{5433B254-989D-48B3-9C69-585B7BAE924A}" type="presParOf" srcId="{8D6A8086-1517-4ACE-88EE-C8C476D2A3D8}" destId="{7EBCBCA7-7F0C-4DC9-86A1-E23624DF4C66}" srcOrd="9" destOrd="0" presId="urn:microsoft.com/office/officeart/2008/layout/LinedList"/>
    <dgm:cxn modelId="{5B0B422A-B24C-4FCC-AF17-6D7010CE4A47}" type="presParOf" srcId="{7EBCBCA7-7F0C-4DC9-86A1-E23624DF4C66}" destId="{A962527D-3556-46B3-91D5-DCA9691E9923}" srcOrd="0" destOrd="0" presId="urn:microsoft.com/office/officeart/2008/layout/LinedList"/>
    <dgm:cxn modelId="{25392CBB-180A-44C0-9938-51DCC3361AE7}" type="presParOf" srcId="{7EBCBCA7-7F0C-4DC9-86A1-E23624DF4C66}" destId="{A84C3CD6-AD50-4804-9EA0-06F2C19FD838}" srcOrd="1" destOrd="0" presId="urn:microsoft.com/office/officeart/2008/layout/LinedList"/>
    <dgm:cxn modelId="{FDC48ECB-A52E-4794-A5E8-51D7F76701EC}" type="presParOf" srcId="{8D6A8086-1517-4ACE-88EE-C8C476D2A3D8}" destId="{85762838-C8F1-42EF-AD7F-E9D129F58BE8}" srcOrd="10" destOrd="0" presId="urn:microsoft.com/office/officeart/2008/layout/LinedList"/>
    <dgm:cxn modelId="{5633A373-2C55-43C0-AFB3-9C6A40265EA0}" type="presParOf" srcId="{8D6A8086-1517-4ACE-88EE-C8C476D2A3D8}" destId="{15237AD0-3825-446D-899A-754D6ED5359E}" srcOrd="11" destOrd="0" presId="urn:microsoft.com/office/officeart/2008/layout/LinedList"/>
    <dgm:cxn modelId="{35DF21D6-70A8-473D-B5EB-887FE8611158}" type="presParOf" srcId="{15237AD0-3825-446D-899A-754D6ED5359E}" destId="{B4C297A2-6B28-43B5-8C24-D7BD8400743B}" srcOrd="0" destOrd="0" presId="urn:microsoft.com/office/officeart/2008/layout/LinedList"/>
    <dgm:cxn modelId="{AB3DB924-67E3-458A-9D07-EB223E442836}" type="presParOf" srcId="{15237AD0-3825-446D-899A-754D6ED5359E}" destId="{A237D122-6B4C-4323-A21C-8DC7612780A4}" srcOrd="1" destOrd="0" presId="urn:microsoft.com/office/officeart/2008/layout/LinedList"/>
    <dgm:cxn modelId="{3450B140-E586-4C4F-8580-CEE5E1B8C1EB}" type="presParOf" srcId="{8D6A8086-1517-4ACE-88EE-C8C476D2A3D8}" destId="{3A2B4262-EE41-4A6A-A587-9444C3576F30}" srcOrd="12" destOrd="0" presId="urn:microsoft.com/office/officeart/2008/layout/LinedList"/>
    <dgm:cxn modelId="{49A6EAA3-D0C1-4702-B548-82C55DB25B78}" type="presParOf" srcId="{8D6A8086-1517-4ACE-88EE-C8C476D2A3D8}" destId="{97227396-7EC5-48C8-A585-F563DDAB7FA2}" srcOrd="13" destOrd="0" presId="urn:microsoft.com/office/officeart/2008/layout/LinedList"/>
    <dgm:cxn modelId="{DEA92799-4660-45DA-8AFA-84B7B0A43EEA}" type="presParOf" srcId="{97227396-7EC5-48C8-A585-F563DDAB7FA2}" destId="{D0A7C82B-329C-4CA8-9E61-7A227B235D77}" srcOrd="0" destOrd="0" presId="urn:microsoft.com/office/officeart/2008/layout/LinedList"/>
    <dgm:cxn modelId="{A6CC0B64-1D1C-4A52-A9A7-EF6A3902C1DF}" type="presParOf" srcId="{97227396-7EC5-48C8-A585-F563DDAB7FA2}" destId="{8D87FE22-C219-4CD9-A760-D31883E2E84A}" srcOrd="1" destOrd="0" presId="urn:microsoft.com/office/officeart/2008/layout/LinedList"/>
    <dgm:cxn modelId="{55AA3158-0774-4640-B7D7-B1877944B1C5}" type="presParOf" srcId="{8D6A8086-1517-4ACE-88EE-C8C476D2A3D8}" destId="{956C25C2-37F3-47E7-8C03-F9899AB07A65}" srcOrd="14" destOrd="0" presId="urn:microsoft.com/office/officeart/2008/layout/LinedList"/>
    <dgm:cxn modelId="{4D6B6E4C-EA40-4D5E-AC82-9DBE3A666AEF}" type="presParOf" srcId="{8D6A8086-1517-4ACE-88EE-C8C476D2A3D8}" destId="{312766BB-5BD0-4723-9D4A-ACD4C0DC26E7}" srcOrd="15" destOrd="0" presId="urn:microsoft.com/office/officeart/2008/layout/LinedList"/>
    <dgm:cxn modelId="{9A4F14EB-FC68-46C4-9782-BEB033D4038C}" type="presParOf" srcId="{312766BB-5BD0-4723-9D4A-ACD4C0DC26E7}" destId="{80425169-96BD-4B82-8EDB-605E8651BA33}" srcOrd="0" destOrd="0" presId="urn:microsoft.com/office/officeart/2008/layout/LinedList"/>
    <dgm:cxn modelId="{0D4BC085-889D-48EB-97A9-0A32093D6DAD}" type="presParOf" srcId="{312766BB-5BD0-4723-9D4A-ACD4C0DC26E7}" destId="{2E48DE55-0B4A-4725-B5A0-68FE6BC2AB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C8635BF-97FC-4A60-9C66-597B0E04C58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AFB2FAB-C8E4-49E3-9473-7E00229D0726}">
      <dgm:prSet/>
      <dgm:spPr/>
      <dgm:t>
        <a:bodyPr/>
        <a:lstStyle/>
        <a:p>
          <a:r>
            <a:rPr lang="en-US" dirty="0"/>
            <a:t>Network packets follow certain specific traffic routes on the internet using the announced and available routes maintained in the routing tables</a:t>
          </a:r>
        </a:p>
      </dgm:t>
    </dgm:pt>
    <dgm:pt modelId="{343296CE-8056-4D0F-8447-BD736A08728C}" type="parTrans" cxnId="{1D3AD3C1-811C-441B-996D-E33BE4EC3FA3}">
      <dgm:prSet/>
      <dgm:spPr/>
      <dgm:t>
        <a:bodyPr/>
        <a:lstStyle/>
        <a:p>
          <a:endParaRPr lang="en-US"/>
        </a:p>
      </dgm:t>
    </dgm:pt>
    <dgm:pt modelId="{D4E935C6-34BE-4540-87A7-DD637E45FEA4}" type="sibTrans" cxnId="{1D3AD3C1-811C-441B-996D-E33BE4EC3FA3}">
      <dgm:prSet/>
      <dgm:spPr/>
      <dgm:t>
        <a:bodyPr/>
        <a:lstStyle/>
        <a:p>
          <a:endParaRPr lang="en-US"/>
        </a:p>
      </dgm:t>
    </dgm:pt>
    <dgm:pt modelId="{1FF3AF8B-030B-4256-A903-FC575406EEFE}">
      <dgm:prSet/>
      <dgm:spPr/>
      <dgm:t>
        <a:bodyPr/>
        <a:lstStyle/>
        <a:p>
          <a:r>
            <a:rPr lang="en-US" dirty="0"/>
            <a:t>Border Gateway Protocol (BGP) is primarily responsible for exchange of information between Autonomous Systems (AS) for successful transmission over the published routes</a:t>
          </a:r>
        </a:p>
      </dgm:t>
    </dgm:pt>
    <dgm:pt modelId="{FF0B9E1C-4160-44DA-91EB-2B431B99575F}" type="parTrans" cxnId="{A975A0B0-CB6F-4221-A070-B6BD97D1FA52}">
      <dgm:prSet/>
      <dgm:spPr/>
      <dgm:t>
        <a:bodyPr/>
        <a:lstStyle/>
        <a:p>
          <a:endParaRPr lang="en-US"/>
        </a:p>
      </dgm:t>
    </dgm:pt>
    <dgm:pt modelId="{D0B75210-B6A0-4AB8-ABA5-E854E5239202}" type="sibTrans" cxnId="{A975A0B0-CB6F-4221-A070-B6BD97D1FA52}">
      <dgm:prSet/>
      <dgm:spPr/>
      <dgm:t>
        <a:bodyPr/>
        <a:lstStyle/>
        <a:p>
          <a:endParaRPr lang="en-US"/>
        </a:p>
      </dgm:t>
    </dgm:pt>
    <dgm:pt modelId="{A927C557-CAD6-461A-992F-FA53C17E34E1}">
      <dgm:prSet/>
      <dgm:spPr/>
      <dgm:t>
        <a:bodyPr/>
        <a:lstStyle/>
        <a:p>
          <a:r>
            <a:rPr lang="en-US" dirty="0"/>
            <a:t>Several types of attacks lead to hijacking of hosts or servers and redirecting traffic to anomalous sites or dumping traffic at random sites</a:t>
          </a:r>
        </a:p>
      </dgm:t>
    </dgm:pt>
    <dgm:pt modelId="{C4DE2688-EEA4-476F-B06B-BB494B8B66BB}" type="parTrans" cxnId="{7C0291F4-A635-4C74-815D-0FC030346847}">
      <dgm:prSet/>
      <dgm:spPr/>
      <dgm:t>
        <a:bodyPr/>
        <a:lstStyle/>
        <a:p>
          <a:endParaRPr lang="en-US"/>
        </a:p>
      </dgm:t>
    </dgm:pt>
    <dgm:pt modelId="{167230C8-41FB-443F-9B6F-EF2ABF3990BD}" type="sibTrans" cxnId="{7C0291F4-A635-4C74-815D-0FC030346847}">
      <dgm:prSet/>
      <dgm:spPr/>
      <dgm:t>
        <a:bodyPr/>
        <a:lstStyle/>
        <a:p>
          <a:endParaRPr lang="en-US"/>
        </a:p>
      </dgm:t>
    </dgm:pt>
    <dgm:pt modelId="{B151B795-710A-4602-94AA-6A1741D7A243}">
      <dgm:prSet/>
      <dgm:spPr/>
      <dgm:t>
        <a:bodyPr/>
        <a:lstStyle/>
        <a:p>
          <a:r>
            <a:rPr lang="en-US" dirty="0"/>
            <a:t>BGP hijacking is one such type of attack, examples include: redirection of Google and you tube requests in Turkey and, erroneous rerouting of YouTube traffic among others</a:t>
          </a:r>
        </a:p>
      </dgm:t>
    </dgm:pt>
    <dgm:pt modelId="{02390323-08F2-472C-A484-F2B5F1432BD5}" type="parTrans" cxnId="{BCAD5463-114A-460D-91C2-179565DEE9B0}">
      <dgm:prSet/>
      <dgm:spPr/>
      <dgm:t>
        <a:bodyPr/>
        <a:lstStyle/>
        <a:p>
          <a:endParaRPr lang="en-US"/>
        </a:p>
      </dgm:t>
    </dgm:pt>
    <dgm:pt modelId="{B72A12BB-7241-4A50-825E-B6E609CFE3AB}" type="sibTrans" cxnId="{BCAD5463-114A-460D-91C2-179565DEE9B0}">
      <dgm:prSet/>
      <dgm:spPr/>
      <dgm:t>
        <a:bodyPr/>
        <a:lstStyle/>
        <a:p>
          <a:endParaRPr lang="en-US"/>
        </a:p>
      </dgm:t>
    </dgm:pt>
    <dgm:pt modelId="{A7FAB6FB-BBE1-4399-96F3-6C3D70AC1056}" type="pres">
      <dgm:prSet presAssocID="{5C8635BF-97FC-4A60-9C66-597B0E04C58D}" presName="vert0" presStyleCnt="0">
        <dgm:presLayoutVars>
          <dgm:dir/>
          <dgm:animOne val="branch"/>
          <dgm:animLvl val="lvl"/>
        </dgm:presLayoutVars>
      </dgm:prSet>
      <dgm:spPr/>
    </dgm:pt>
    <dgm:pt modelId="{F6DF9EDC-4A69-4D51-9CB3-9F1E88CEDEBD}" type="pres">
      <dgm:prSet presAssocID="{4AFB2FAB-C8E4-49E3-9473-7E00229D0726}" presName="thickLine" presStyleLbl="alignNode1" presStyleIdx="0" presStyleCnt="4"/>
      <dgm:spPr/>
    </dgm:pt>
    <dgm:pt modelId="{91D33B06-F0D8-48F1-B893-75E6E618287E}" type="pres">
      <dgm:prSet presAssocID="{4AFB2FAB-C8E4-49E3-9473-7E00229D0726}" presName="horz1" presStyleCnt="0"/>
      <dgm:spPr/>
    </dgm:pt>
    <dgm:pt modelId="{9B9D407D-F141-4B34-8191-E6228FFFF347}" type="pres">
      <dgm:prSet presAssocID="{4AFB2FAB-C8E4-49E3-9473-7E00229D0726}" presName="tx1" presStyleLbl="revTx" presStyleIdx="0" presStyleCnt="4"/>
      <dgm:spPr/>
    </dgm:pt>
    <dgm:pt modelId="{10D9AD72-C06F-4ED9-AA95-ADEE73BDE3FA}" type="pres">
      <dgm:prSet presAssocID="{4AFB2FAB-C8E4-49E3-9473-7E00229D0726}" presName="vert1" presStyleCnt="0"/>
      <dgm:spPr/>
    </dgm:pt>
    <dgm:pt modelId="{ADA8815B-7176-4A9A-A484-57BA9BEBEDEB}" type="pres">
      <dgm:prSet presAssocID="{1FF3AF8B-030B-4256-A903-FC575406EEFE}" presName="thickLine" presStyleLbl="alignNode1" presStyleIdx="1" presStyleCnt="4"/>
      <dgm:spPr/>
    </dgm:pt>
    <dgm:pt modelId="{F9B0C930-ABF3-4268-BF5A-FE85DE8CB080}" type="pres">
      <dgm:prSet presAssocID="{1FF3AF8B-030B-4256-A903-FC575406EEFE}" presName="horz1" presStyleCnt="0"/>
      <dgm:spPr/>
    </dgm:pt>
    <dgm:pt modelId="{FC802410-319D-470D-94B2-84597F61B5B1}" type="pres">
      <dgm:prSet presAssocID="{1FF3AF8B-030B-4256-A903-FC575406EEFE}" presName="tx1" presStyleLbl="revTx" presStyleIdx="1" presStyleCnt="4"/>
      <dgm:spPr/>
    </dgm:pt>
    <dgm:pt modelId="{A10E0D06-98CB-425F-9A37-0097E6EF3951}" type="pres">
      <dgm:prSet presAssocID="{1FF3AF8B-030B-4256-A903-FC575406EEFE}" presName="vert1" presStyleCnt="0"/>
      <dgm:spPr/>
    </dgm:pt>
    <dgm:pt modelId="{900DA21F-2966-4E53-A1A5-070290728E81}" type="pres">
      <dgm:prSet presAssocID="{A927C557-CAD6-461A-992F-FA53C17E34E1}" presName="thickLine" presStyleLbl="alignNode1" presStyleIdx="2" presStyleCnt="4"/>
      <dgm:spPr/>
    </dgm:pt>
    <dgm:pt modelId="{5B32489A-18B5-49FE-BD6E-E32EAAA9EA2B}" type="pres">
      <dgm:prSet presAssocID="{A927C557-CAD6-461A-992F-FA53C17E34E1}" presName="horz1" presStyleCnt="0"/>
      <dgm:spPr/>
    </dgm:pt>
    <dgm:pt modelId="{D2819C6E-DE89-42B2-B29A-259C10A96E33}" type="pres">
      <dgm:prSet presAssocID="{A927C557-CAD6-461A-992F-FA53C17E34E1}" presName="tx1" presStyleLbl="revTx" presStyleIdx="2" presStyleCnt="4"/>
      <dgm:spPr/>
    </dgm:pt>
    <dgm:pt modelId="{8560AF30-D66D-4CB6-8A89-C7A51B7FAE70}" type="pres">
      <dgm:prSet presAssocID="{A927C557-CAD6-461A-992F-FA53C17E34E1}" presName="vert1" presStyleCnt="0"/>
      <dgm:spPr/>
    </dgm:pt>
    <dgm:pt modelId="{09734AFE-53D1-4CD0-8D12-F1F56BB13E6D}" type="pres">
      <dgm:prSet presAssocID="{B151B795-710A-4602-94AA-6A1741D7A243}" presName="thickLine" presStyleLbl="alignNode1" presStyleIdx="3" presStyleCnt="4"/>
      <dgm:spPr/>
    </dgm:pt>
    <dgm:pt modelId="{4B5767B2-229D-4BF5-A206-7C0F29C3E422}" type="pres">
      <dgm:prSet presAssocID="{B151B795-710A-4602-94AA-6A1741D7A243}" presName="horz1" presStyleCnt="0"/>
      <dgm:spPr/>
    </dgm:pt>
    <dgm:pt modelId="{202FF4A0-D644-40EB-A50E-564DF37590DE}" type="pres">
      <dgm:prSet presAssocID="{B151B795-710A-4602-94AA-6A1741D7A243}" presName="tx1" presStyleLbl="revTx" presStyleIdx="3" presStyleCnt="4"/>
      <dgm:spPr/>
    </dgm:pt>
    <dgm:pt modelId="{8B95791A-A616-4C2F-9D2E-F8DDDD14A571}" type="pres">
      <dgm:prSet presAssocID="{B151B795-710A-4602-94AA-6A1741D7A243}" presName="vert1" presStyleCnt="0"/>
      <dgm:spPr/>
    </dgm:pt>
  </dgm:ptLst>
  <dgm:cxnLst>
    <dgm:cxn modelId="{2AFBF43F-2C38-4513-884A-B1F25B2535CF}" type="presOf" srcId="{B151B795-710A-4602-94AA-6A1741D7A243}" destId="{202FF4A0-D644-40EB-A50E-564DF37590DE}" srcOrd="0" destOrd="0" presId="urn:microsoft.com/office/officeart/2008/layout/LinedList"/>
    <dgm:cxn modelId="{BCAD5463-114A-460D-91C2-179565DEE9B0}" srcId="{5C8635BF-97FC-4A60-9C66-597B0E04C58D}" destId="{B151B795-710A-4602-94AA-6A1741D7A243}" srcOrd="3" destOrd="0" parTransId="{02390323-08F2-472C-A484-F2B5F1432BD5}" sibTransId="{B72A12BB-7241-4A50-825E-B6E609CFE3AB}"/>
    <dgm:cxn modelId="{B399D282-6BC0-4612-95EE-7481F8F1A56D}" type="presOf" srcId="{A927C557-CAD6-461A-992F-FA53C17E34E1}" destId="{D2819C6E-DE89-42B2-B29A-259C10A96E33}" srcOrd="0" destOrd="0" presId="urn:microsoft.com/office/officeart/2008/layout/LinedList"/>
    <dgm:cxn modelId="{A975A0B0-CB6F-4221-A070-B6BD97D1FA52}" srcId="{5C8635BF-97FC-4A60-9C66-597B0E04C58D}" destId="{1FF3AF8B-030B-4256-A903-FC575406EEFE}" srcOrd="1" destOrd="0" parTransId="{FF0B9E1C-4160-44DA-91EB-2B431B99575F}" sibTransId="{D0B75210-B6A0-4AB8-ABA5-E854E5239202}"/>
    <dgm:cxn modelId="{1D3AD3C1-811C-441B-996D-E33BE4EC3FA3}" srcId="{5C8635BF-97FC-4A60-9C66-597B0E04C58D}" destId="{4AFB2FAB-C8E4-49E3-9473-7E00229D0726}" srcOrd="0" destOrd="0" parTransId="{343296CE-8056-4D0F-8447-BD736A08728C}" sibTransId="{D4E935C6-34BE-4540-87A7-DD637E45FEA4}"/>
    <dgm:cxn modelId="{E2DC4EDB-01E3-4874-88D9-596F7A52AF5C}" type="presOf" srcId="{4AFB2FAB-C8E4-49E3-9473-7E00229D0726}" destId="{9B9D407D-F141-4B34-8191-E6228FFFF347}" srcOrd="0" destOrd="0" presId="urn:microsoft.com/office/officeart/2008/layout/LinedList"/>
    <dgm:cxn modelId="{637C00DC-7CDF-4D14-9F16-11F52D27509D}" type="presOf" srcId="{1FF3AF8B-030B-4256-A903-FC575406EEFE}" destId="{FC802410-319D-470D-94B2-84597F61B5B1}" srcOrd="0" destOrd="0" presId="urn:microsoft.com/office/officeart/2008/layout/LinedList"/>
    <dgm:cxn modelId="{3F45FBF0-C461-4A96-B485-EEECB108FBEB}" type="presOf" srcId="{5C8635BF-97FC-4A60-9C66-597B0E04C58D}" destId="{A7FAB6FB-BBE1-4399-96F3-6C3D70AC1056}" srcOrd="0" destOrd="0" presId="urn:microsoft.com/office/officeart/2008/layout/LinedList"/>
    <dgm:cxn modelId="{7C0291F4-A635-4C74-815D-0FC030346847}" srcId="{5C8635BF-97FC-4A60-9C66-597B0E04C58D}" destId="{A927C557-CAD6-461A-992F-FA53C17E34E1}" srcOrd="2" destOrd="0" parTransId="{C4DE2688-EEA4-476F-B06B-BB494B8B66BB}" sibTransId="{167230C8-41FB-443F-9B6F-EF2ABF3990BD}"/>
    <dgm:cxn modelId="{76E57564-BF2B-4F63-BE21-8EB335F7341B}" type="presParOf" srcId="{A7FAB6FB-BBE1-4399-96F3-6C3D70AC1056}" destId="{F6DF9EDC-4A69-4D51-9CB3-9F1E88CEDEBD}" srcOrd="0" destOrd="0" presId="urn:microsoft.com/office/officeart/2008/layout/LinedList"/>
    <dgm:cxn modelId="{040F12AA-F87F-459A-988D-DF53809716BD}" type="presParOf" srcId="{A7FAB6FB-BBE1-4399-96F3-6C3D70AC1056}" destId="{91D33B06-F0D8-48F1-B893-75E6E618287E}" srcOrd="1" destOrd="0" presId="urn:microsoft.com/office/officeart/2008/layout/LinedList"/>
    <dgm:cxn modelId="{649CFF50-EFA2-46AF-BBD0-4F9A5FCBF323}" type="presParOf" srcId="{91D33B06-F0D8-48F1-B893-75E6E618287E}" destId="{9B9D407D-F141-4B34-8191-E6228FFFF347}" srcOrd="0" destOrd="0" presId="urn:microsoft.com/office/officeart/2008/layout/LinedList"/>
    <dgm:cxn modelId="{DCD15EC6-9DE8-437E-B1AA-05BC30505BDB}" type="presParOf" srcId="{91D33B06-F0D8-48F1-B893-75E6E618287E}" destId="{10D9AD72-C06F-4ED9-AA95-ADEE73BDE3FA}" srcOrd="1" destOrd="0" presId="urn:microsoft.com/office/officeart/2008/layout/LinedList"/>
    <dgm:cxn modelId="{9B01DA28-2C31-4851-8AFB-CD21967DCC2E}" type="presParOf" srcId="{A7FAB6FB-BBE1-4399-96F3-6C3D70AC1056}" destId="{ADA8815B-7176-4A9A-A484-57BA9BEBEDEB}" srcOrd="2" destOrd="0" presId="urn:microsoft.com/office/officeart/2008/layout/LinedList"/>
    <dgm:cxn modelId="{C36E4BF2-E90F-4C73-B2F7-A26D20EAB16C}" type="presParOf" srcId="{A7FAB6FB-BBE1-4399-96F3-6C3D70AC1056}" destId="{F9B0C930-ABF3-4268-BF5A-FE85DE8CB080}" srcOrd="3" destOrd="0" presId="urn:microsoft.com/office/officeart/2008/layout/LinedList"/>
    <dgm:cxn modelId="{446AA344-8BEC-498B-9AE8-28A026E7C86A}" type="presParOf" srcId="{F9B0C930-ABF3-4268-BF5A-FE85DE8CB080}" destId="{FC802410-319D-470D-94B2-84597F61B5B1}" srcOrd="0" destOrd="0" presId="urn:microsoft.com/office/officeart/2008/layout/LinedList"/>
    <dgm:cxn modelId="{5DD512F8-9000-4423-AC9D-CF38D57518A2}" type="presParOf" srcId="{F9B0C930-ABF3-4268-BF5A-FE85DE8CB080}" destId="{A10E0D06-98CB-425F-9A37-0097E6EF3951}" srcOrd="1" destOrd="0" presId="urn:microsoft.com/office/officeart/2008/layout/LinedList"/>
    <dgm:cxn modelId="{09DCB35C-666B-466F-B591-1F9D2A73C13F}" type="presParOf" srcId="{A7FAB6FB-BBE1-4399-96F3-6C3D70AC1056}" destId="{900DA21F-2966-4E53-A1A5-070290728E81}" srcOrd="4" destOrd="0" presId="urn:microsoft.com/office/officeart/2008/layout/LinedList"/>
    <dgm:cxn modelId="{FA31B1CB-3D05-4877-B0A9-1CD9A8C5C172}" type="presParOf" srcId="{A7FAB6FB-BBE1-4399-96F3-6C3D70AC1056}" destId="{5B32489A-18B5-49FE-BD6E-E32EAAA9EA2B}" srcOrd="5" destOrd="0" presId="urn:microsoft.com/office/officeart/2008/layout/LinedList"/>
    <dgm:cxn modelId="{5EA12BC3-3E3D-4192-88B4-CD778D37BCC1}" type="presParOf" srcId="{5B32489A-18B5-49FE-BD6E-E32EAAA9EA2B}" destId="{D2819C6E-DE89-42B2-B29A-259C10A96E33}" srcOrd="0" destOrd="0" presId="urn:microsoft.com/office/officeart/2008/layout/LinedList"/>
    <dgm:cxn modelId="{B000D779-9CCE-4150-B7B8-6604A6165EA2}" type="presParOf" srcId="{5B32489A-18B5-49FE-BD6E-E32EAAA9EA2B}" destId="{8560AF30-D66D-4CB6-8A89-C7A51B7FAE70}" srcOrd="1" destOrd="0" presId="urn:microsoft.com/office/officeart/2008/layout/LinedList"/>
    <dgm:cxn modelId="{98A514F3-8144-4F7A-A933-6CB30675494B}" type="presParOf" srcId="{A7FAB6FB-BBE1-4399-96F3-6C3D70AC1056}" destId="{09734AFE-53D1-4CD0-8D12-F1F56BB13E6D}" srcOrd="6" destOrd="0" presId="urn:microsoft.com/office/officeart/2008/layout/LinedList"/>
    <dgm:cxn modelId="{C712FD34-56FE-4B2D-A5FE-C59E858EC268}" type="presParOf" srcId="{A7FAB6FB-BBE1-4399-96F3-6C3D70AC1056}" destId="{4B5767B2-229D-4BF5-A206-7C0F29C3E422}" srcOrd="7" destOrd="0" presId="urn:microsoft.com/office/officeart/2008/layout/LinedList"/>
    <dgm:cxn modelId="{7A910EAB-5E03-4704-BB83-F85DE7BD5847}" type="presParOf" srcId="{4B5767B2-229D-4BF5-A206-7C0F29C3E422}" destId="{202FF4A0-D644-40EB-A50E-564DF37590DE}" srcOrd="0" destOrd="0" presId="urn:microsoft.com/office/officeart/2008/layout/LinedList"/>
    <dgm:cxn modelId="{8EEDEEE4-28F7-48B7-9765-113968330F0A}" type="presParOf" srcId="{4B5767B2-229D-4BF5-A206-7C0F29C3E422}" destId="{8B95791A-A616-4C2F-9D2E-F8DDDD14A57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AC4E96-3DF6-45A1-B4EC-584886A8ED4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34253E6-1ADD-4B82-9FC7-EBDE29C6159F}">
      <dgm:prSet/>
      <dgm:spPr/>
      <dgm:t>
        <a:bodyPr/>
        <a:lstStyle/>
        <a:p>
          <a:pPr>
            <a:lnSpc>
              <a:spcPct val="100000"/>
            </a:lnSpc>
          </a:pPr>
          <a:r>
            <a:rPr lang="en-US"/>
            <a:t>Curse of dimensionality</a:t>
          </a:r>
        </a:p>
      </dgm:t>
    </dgm:pt>
    <dgm:pt modelId="{7715AD5D-D554-4E45-968C-A549ADFA9E68}" type="parTrans" cxnId="{F80C46CF-7404-469F-AACC-A605B35E13F4}">
      <dgm:prSet/>
      <dgm:spPr/>
      <dgm:t>
        <a:bodyPr/>
        <a:lstStyle/>
        <a:p>
          <a:endParaRPr lang="en-US"/>
        </a:p>
      </dgm:t>
    </dgm:pt>
    <dgm:pt modelId="{1E477510-08B4-4FD0-BFBF-BB2CB594E933}" type="sibTrans" cxnId="{F80C46CF-7404-469F-AACC-A605B35E13F4}">
      <dgm:prSet/>
      <dgm:spPr/>
      <dgm:t>
        <a:bodyPr/>
        <a:lstStyle/>
        <a:p>
          <a:endParaRPr lang="en-US"/>
        </a:p>
      </dgm:t>
    </dgm:pt>
    <dgm:pt modelId="{88996233-0EC0-4C6B-A613-3A5E6F5B57D6}">
      <dgm:prSet/>
      <dgm:spPr/>
      <dgm:t>
        <a:bodyPr/>
        <a:lstStyle/>
        <a:p>
          <a:pPr>
            <a:lnSpc>
              <a:spcPct val="100000"/>
            </a:lnSpc>
          </a:pPr>
          <a:r>
            <a:rPr lang="en-US"/>
            <a:t>Interpretation</a:t>
          </a:r>
        </a:p>
      </dgm:t>
    </dgm:pt>
    <dgm:pt modelId="{216CD35B-380F-40D5-B825-C078B1788DDE}" type="parTrans" cxnId="{4AEB6EF1-3F9C-47DA-B300-A83F68904422}">
      <dgm:prSet/>
      <dgm:spPr/>
      <dgm:t>
        <a:bodyPr/>
        <a:lstStyle/>
        <a:p>
          <a:endParaRPr lang="en-US"/>
        </a:p>
      </dgm:t>
    </dgm:pt>
    <dgm:pt modelId="{3E3A0CD8-4145-440D-AD82-71275763A4D1}" type="sibTrans" cxnId="{4AEB6EF1-3F9C-47DA-B300-A83F68904422}">
      <dgm:prSet/>
      <dgm:spPr/>
      <dgm:t>
        <a:bodyPr/>
        <a:lstStyle/>
        <a:p>
          <a:endParaRPr lang="en-US"/>
        </a:p>
      </dgm:t>
    </dgm:pt>
    <dgm:pt modelId="{CB6E1A46-18B9-4756-AB91-DDFD37BDB976}">
      <dgm:prSet/>
      <dgm:spPr/>
      <dgm:t>
        <a:bodyPr/>
        <a:lstStyle/>
        <a:p>
          <a:pPr>
            <a:lnSpc>
              <a:spcPct val="100000"/>
            </a:lnSpc>
          </a:pPr>
          <a:r>
            <a:rPr lang="en-US"/>
            <a:t>Treating Anomalies</a:t>
          </a:r>
        </a:p>
      </dgm:t>
    </dgm:pt>
    <dgm:pt modelId="{AABDB9A5-B949-4458-A8A8-C5F5041D61DB}" type="parTrans" cxnId="{BF0EEB29-49D2-4786-ADFF-CB6999809670}">
      <dgm:prSet/>
      <dgm:spPr/>
      <dgm:t>
        <a:bodyPr/>
        <a:lstStyle/>
        <a:p>
          <a:endParaRPr lang="en-US"/>
        </a:p>
      </dgm:t>
    </dgm:pt>
    <dgm:pt modelId="{AE7CA72D-0812-41A4-AFEE-E33FEEA4D788}" type="sibTrans" cxnId="{BF0EEB29-49D2-4786-ADFF-CB6999809670}">
      <dgm:prSet/>
      <dgm:spPr/>
      <dgm:t>
        <a:bodyPr/>
        <a:lstStyle/>
        <a:p>
          <a:endParaRPr lang="en-US"/>
        </a:p>
      </dgm:t>
    </dgm:pt>
    <dgm:pt modelId="{5A8062C2-D6AB-4B8B-87DD-5DC6E9A914C6}" type="pres">
      <dgm:prSet presAssocID="{B0AC4E96-3DF6-45A1-B4EC-584886A8ED4B}" presName="root" presStyleCnt="0">
        <dgm:presLayoutVars>
          <dgm:dir/>
          <dgm:resizeHandles val="exact"/>
        </dgm:presLayoutVars>
      </dgm:prSet>
      <dgm:spPr/>
    </dgm:pt>
    <dgm:pt modelId="{7330B147-6C3A-44CD-9E69-EEF0F8B90586}" type="pres">
      <dgm:prSet presAssocID="{A34253E6-1ADD-4B82-9FC7-EBDE29C6159F}" presName="compNode" presStyleCnt="0"/>
      <dgm:spPr/>
    </dgm:pt>
    <dgm:pt modelId="{4E1C7B5E-E064-4A4D-922F-7096A528AF2C}" type="pres">
      <dgm:prSet presAssocID="{A34253E6-1ADD-4B82-9FC7-EBDE29C6159F}" presName="bgRect" presStyleLbl="bgShp" presStyleIdx="0" presStyleCnt="3"/>
      <dgm:spPr/>
    </dgm:pt>
    <dgm:pt modelId="{D9D4F30F-8826-4315-BE3B-11F2E6300931}" type="pres">
      <dgm:prSet presAssocID="{A34253E6-1ADD-4B82-9FC7-EBDE29C615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 sign"/>
        </a:ext>
      </dgm:extLst>
    </dgm:pt>
    <dgm:pt modelId="{EF351900-80E7-43E4-A62E-3E0E381F4D85}" type="pres">
      <dgm:prSet presAssocID="{A34253E6-1ADD-4B82-9FC7-EBDE29C6159F}" presName="spaceRect" presStyleCnt="0"/>
      <dgm:spPr/>
    </dgm:pt>
    <dgm:pt modelId="{989911AB-ACF3-4FF3-ABBF-026800349F22}" type="pres">
      <dgm:prSet presAssocID="{A34253E6-1ADD-4B82-9FC7-EBDE29C6159F}" presName="parTx" presStyleLbl="revTx" presStyleIdx="0" presStyleCnt="3">
        <dgm:presLayoutVars>
          <dgm:chMax val="0"/>
          <dgm:chPref val="0"/>
        </dgm:presLayoutVars>
      </dgm:prSet>
      <dgm:spPr/>
    </dgm:pt>
    <dgm:pt modelId="{6DA7CBE5-3D11-4289-994D-EB8BE4E139FB}" type="pres">
      <dgm:prSet presAssocID="{1E477510-08B4-4FD0-BFBF-BB2CB594E933}" presName="sibTrans" presStyleCnt="0"/>
      <dgm:spPr/>
    </dgm:pt>
    <dgm:pt modelId="{E8126831-E5E4-47F4-96E8-D22D9AEFF288}" type="pres">
      <dgm:prSet presAssocID="{88996233-0EC0-4C6B-A613-3A5E6F5B57D6}" presName="compNode" presStyleCnt="0"/>
      <dgm:spPr/>
    </dgm:pt>
    <dgm:pt modelId="{C4985256-FC67-4B98-9601-92920239F1BF}" type="pres">
      <dgm:prSet presAssocID="{88996233-0EC0-4C6B-A613-3A5E6F5B57D6}" presName="bgRect" presStyleLbl="bgShp" presStyleIdx="1" presStyleCnt="3"/>
      <dgm:spPr/>
    </dgm:pt>
    <dgm:pt modelId="{5EA1431C-17B8-44A4-8897-41C09727F14E}" type="pres">
      <dgm:prSet presAssocID="{88996233-0EC0-4C6B-A613-3A5E6F5B57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5947BA06-1238-4570-87EA-931DCA27B5A5}" type="pres">
      <dgm:prSet presAssocID="{88996233-0EC0-4C6B-A613-3A5E6F5B57D6}" presName="spaceRect" presStyleCnt="0"/>
      <dgm:spPr/>
    </dgm:pt>
    <dgm:pt modelId="{59A968A5-E883-4CB4-8084-2F5D0A1A2221}" type="pres">
      <dgm:prSet presAssocID="{88996233-0EC0-4C6B-A613-3A5E6F5B57D6}" presName="parTx" presStyleLbl="revTx" presStyleIdx="1" presStyleCnt="3">
        <dgm:presLayoutVars>
          <dgm:chMax val="0"/>
          <dgm:chPref val="0"/>
        </dgm:presLayoutVars>
      </dgm:prSet>
      <dgm:spPr/>
    </dgm:pt>
    <dgm:pt modelId="{4947BD2E-3BE4-44CB-BA07-A3AF5937EC3A}" type="pres">
      <dgm:prSet presAssocID="{3E3A0CD8-4145-440D-AD82-71275763A4D1}" presName="sibTrans" presStyleCnt="0"/>
      <dgm:spPr/>
    </dgm:pt>
    <dgm:pt modelId="{118065ED-F7E2-49A8-AE8F-A7669CFC174D}" type="pres">
      <dgm:prSet presAssocID="{CB6E1A46-18B9-4756-AB91-DDFD37BDB976}" presName="compNode" presStyleCnt="0"/>
      <dgm:spPr/>
    </dgm:pt>
    <dgm:pt modelId="{EEA3C7E9-52DE-4279-962B-2B1367B6617D}" type="pres">
      <dgm:prSet presAssocID="{CB6E1A46-18B9-4756-AB91-DDFD37BDB976}" presName="bgRect" presStyleLbl="bgShp" presStyleIdx="2" presStyleCnt="3"/>
      <dgm:spPr/>
    </dgm:pt>
    <dgm:pt modelId="{97C8836F-F6D5-4590-AE53-B5A8D92979CB}" type="pres">
      <dgm:prSet presAssocID="{CB6E1A46-18B9-4756-AB91-DDFD37BDB9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B2FF3615-D3C0-41DA-9689-D058704D091A}" type="pres">
      <dgm:prSet presAssocID="{CB6E1A46-18B9-4756-AB91-DDFD37BDB976}" presName="spaceRect" presStyleCnt="0"/>
      <dgm:spPr/>
    </dgm:pt>
    <dgm:pt modelId="{A974BCAD-EC1A-44BF-B03F-E3612F0C088E}" type="pres">
      <dgm:prSet presAssocID="{CB6E1A46-18B9-4756-AB91-DDFD37BDB976}" presName="parTx" presStyleLbl="revTx" presStyleIdx="2" presStyleCnt="3">
        <dgm:presLayoutVars>
          <dgm:chMax val="0"/>
          <dgm:chPref val="0"/>
        </dgm:presLayoutVars>
      </dgm:prSet>
      <dgm:spPr/>
    </dgm:pt>
  </dgm:ptLst>
  <dgm:cxnLst>
    <dgm:cxn modelId="{BF0EEB29-49D2-4786-ADFF-CB6999809670}" srcId="{B0AC4E96-3DF6-45A1-B4EC-584886A8ED4B}" destId="{CB6E1A46-18B9-4756-AB91-DDFD37BDB976}" srcOrd="2" destOrd="0" parTransId="{AABDB9A5-B949-4458-A8A8-C5F5041D61DB}" sibTransId="{AE7CA72D-0812-41A4-AFEE-E33FEEA4D788}"/>
    <dgm:cxn modelId="{B8EFCE75-7957-4BA2-968C-8390F80AFBAA}" type="presOf" srcId="{CB6E1A46-18B9-4756-AB91-DDFD37BDB976}" destId="{A974BCAD-EC1A-44BF-B03F-E3612F0C088E}" srcOrd="0" destOrd="0" presId="urn:microsoft.com/office/officeart/2018/2/layout/IconVerticalSolidList"/>
    <dgm:cxn modelId="{F80C46CF-7404-469F-AACC-A605B35E13F4}" srcId="{B0AC4E96-3DF6-45A1-B4EC-584886A8ED4B}" destId="{A34253E6-1ADD-4B82-9FC7-EBDE29C6159F}" srcOrd="0" destOrd="0" parTransId="{7715AD5D-D554-4E45-968C-A549ADFA9E68}" sibTransId="{1E477510-08B4-4FD0-BFBF-BB2CB594E933}"/>
    <dgm:cxn modelId="{817214E1-AD1B-47BA-9C40-A6EBB70E2D12}" type="presOf" srcId="{88996233-0EC0-4C6B-A613-3A5E6F5B57D6}" destId="{59A968A5-E883-4CB4-8084-2F5D0A1A2221}" srcOrd="0" destOrd="0" presId="urn:microsoft.com/office/officeart/2018/2/layout/IconVerticalSolidList"/>
    <dgm:cxn modelId="{D8946FE7-7B9A-4781-91ED-7FBA90714EBB}" type="presOf" srcId="{A34253E6-1ADD-4B82-9FC7-EBDE29C6159F}" destId="{989911AB-ACF3-4FF3-ABBF-026800349F22}" srcOrd="0" destOrd="0" presId="urn:microsoft.com/office/officeart/2018/2/layout/IconVerticalSolidList"/>
    <dgm:cxn modelId="{982A04EB-E7EF-48ED-A8B1-B6F064A96171}" type="presOf" srcId="{B0AC4E96-3DF6-45A1-B4EC-584886A8ED4B}" destId="{5A8062C2-D6AB-4B8B-87DD-5DC6E9A914C6}" srcOrd="0" destOrd="0" presId="urn:microsoft.com/office/officeart/2018/2/layout/IconVerticalSolidList"/>
    <dgm:cxn modelId="{4AEB6EF1-3F9C-47DA-B300-A83F68904422}" srcId="{B0AC4E96-3DF6-45A1-B4EC-584886A8ED4B}" destId="{88996233-0EC0-4C6B-A613-3A5E6F5B57D6}" srcOrd="1" destOrd="0" parTransId="{216CD35B-380F-40D5-B825-C078B1788DDE}" sibTransId="{3E3A0CD8-4145-440D-AD82-71275763A4D1}"/>
    <dgm:cxn modelId="{E38C65E8-B6F1-4542-82E0-E63E338115A7}" type="presParOf" srcId="{5A8062C2-D6AB-4B8B-87DD-5DC6E9A914C6}" destId="{7330B147-6C3A-44CD-9E69-EEF0F8B90586}" srcOrd="0" destOrd="0" presId="urn:microsoft.com/office/officeart/2018/2/layout/IconVerticalSolidList"/>
    <dgm:cxn modelId="{126EB637-6F81-45A2-AF1D-651A349EBC18}" type="presParOf" srcId="{7330B147-6C3A-44CD-9E69-EEF0F8B90586}" destId="{4E1C7B5E-E064-4A4D-922F-7096A528AF2C}" srcOrd="0" destOrd="0" presId="urn:microsoft.com/office/officeart/2018/2/layout/IconVerticalSolidList"/>
    <dgm:cxn modelId="{7ACE778C-0466-4C5B-9C96-A39F91347597}" type="presParOf" srcId="{7330B147-6C3A-44CD-9E69-EEF0F8B90586}" destId="{D9D4F30F-8826-4315-BE3B-11F2E6300931}" srcOrd="1" destOrd="0" presId="urn:microsoft.com/office/officeart/2018/2/layout/IconVerticalSolidList"/>
    <dgm:cxn modelId="{075B8A7F-EFF0-40DD-8363-601C219A1EBF}" type="presParOf" srcId="{7330B147-6C3A-44CD-9E69-EEF0F8B90586}" destId="{EF351900-80E7-43E4-A62E-3E0E381F4D85}" srcOrd="2" destOrd="0" presId="urn:microsoft.com/office/officeart/2018/2/layout/IconVerticalSolidList"/>
    <dgm:cxn modelId="{CBA9AA17-EA11-4F15-BA6E-153E609C5D95}" type="presParOf" srcId="{7330B147-6C3A-44CD-9E69-EEF0F8B90586}" destId="{989911AB-ACF3-4FF3-ABBF-026800349F22}" srcOrd="3" destOrd="0" presId="urn:microsoft.com/office/officeart/2018/2/layout/IconVerticalSolidList"/>
    <dgm:cxn modelId="{060EA37A-2C46-45A8-9A38-E5B23F44F7E8}" type="presParOf" srcId="{5A8062C2-D6AB-4B8B-87DD-5DC6E9A914C6}" destId="{6DA7CBE5-3D11-4289-994D-EB8BE4E139FB}" srcOrd="1" destOrd="0" presId="urn:microsoft.com/office/officeart/2018/2/layout/IconVerticalSolidList"/>
    <dgm:cxn modelId="{C310DEEC-5995-4CD7-88DE-75B883CE9A60}" type="presParOf" srcId="{5A8062C2-D6AB-4B8B-87DD-5DC6E9A914C6}" destId="{E8126831-E5E4-47F4-96E8-D22D9AEFF288}" srcOrd="2" destOrd="0" presId="urn:microsoft.com/office/officeart/2018/2/layout/IconVerticalSolidList"/>
    <dgm:cxn modelId="{0871B0A0-E5C8-4158-99A1-B296E5388C65}" type="presParOf" srcId="{E8126831-E5E4-47F4-96E8-D22D9AEFF288}" destId="{C4985256-FC67-4B98-9601-92920239F1BF}" srcOrd="0" destOrd="0" presId="urn:microsoft.com/office/officeart/2018/2/layout/IconVerticalSolidList"/>
    <dgm:cxn modelId="{43B132E7-AB24-4115-AE5E-A4D79E8396A8}" type="presParOf" srcId="{E8126831-E5E4-47F4-96E8-D22D9AEFF288}" destId="{5EA1431C-17B8-44A4-8897-41C09727F14E}" srcOrd="1" destOrd="0" presId="urn:microsoft.com/office/officeart/2018/2/layout/IconVerticalSolidList"/>
    <dgm:cxn modelId="{24AF98D2-8E00-48E4-80DA-8FB6BB02D222}" type="presParOf" srcId="{E8126831-E5E4-47F4-96E8-D22D9AEFF288}" destId="{5947BA06-1238-4570-87EA-931DCA27B5A5}" srcOrd="2" destOrd="0" presId="urn:microsoft.com/office/officeart/2018/2/layout/IconVerticalSolidList"/>
    <dgm:cxn modelId="{3C1F0C9D-3D09-41BD-9E07-85B6100CCD30}" type="presParOf" srcId="{E8126831-E5E4-47F4-96E8-D22D9AEFF288}" destId="{59A968A5-E883-4CB4-8084-2F5D0A1A2221}" srcOrd="3" destOrd="0" presId="urn:microsoft.com/office/officeart/2018/2/layout/IconVerticalSolidList"/>
    <dgm:cxn modelId="{D8B27C4F-8C96-49B5-9F2A-9135753D1855}" type="presParOf" srcId="{5A8062C2-D6AB-4B8B-87DD-5DC6E9A914C6}" destId="{4947BD2E-3BE4-44CB-BA07-A3AF5937EC3A}" srcOrd="3" destOrd="0" presId="urn:microsoft.com/office/officeart/2018/2/layout/IconVerticalSolidList"/>
    <dgm:cxn modelId="{E699259E-028D-4B60-A61D-A79B58817A38}" type="presParOf" srcId="{5A8062C2-D6AB-4B8B-87DD-5DC6E9A914C6}" destId="{118065ED-F7E2-49A8-AE8F-A7669CFC174D}" srcOrd="4" destOrd="0" presId="urn:microsoft.com/office/officeart/2018/2/layout/IconVerticalSolidList"/>
    <dgm:cxn modelId="{070858E3-12CD-4D4A-BFA1-88E084A4C5EB}" type="presParOf" srcId="{118065ED-F7E2-49A8-AE8F-A7669CFC174D}" destId="{EEA3C7E9-52DE-4279-962B-2B1367B6617D}" srcOrd="0" destOrd="0" presId="urn:microsoft.com/office/officeart/2018/2/layout/IconVerticalSolidList"/>
    <dgm:cxn modelId="{0220555B-BFE0-426D-A503-78C753D69005}" type="presParOf" srcId="{118065ED-F7E2-49A8-AE8F-A7669CFC174D}" destId="{97C8836F-F6D5-4590-AE53-B5A8D92979CB}" srcOrd="1" destOrd="0" presId="urn:microsoft.com/office/officeart/2018/2/layout/IconVerticalSolidList"/>
    <dgm:cxn modelId="{24A48382-169E-4290-A65B-6DABA93465D2}" type="presParOf" srcId="{118065ED-F7E2-49A8-AE8F-A7669CFC174D}" destId="{B2FF3615-D3C0-41DA-9689-D058704D091A}" srcOrd="2" destOrd="0" presId="urn:microsoft.com/office/officeart/2018/2/layout/IconVerticalSolidList"/>
    <dgm:cxn modelId="{3D75AB8B-2A6E-4E89-8D85-F6074C5AB74C}" type="presParOf" srcId="{118065ED-F7E2-49A8-AE8F-A7669CFC174D}" destId="{A974BCAD-EC1A-44BF-B03F-E3612F0C08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C9572-CC1D-4CF3-8BE3-65D1A8CD3409}">
      <dsp:nvSpPr>
        <dsp:cNvPr id="0" name=""/>
        <dsp:cNvSpPr/>
      </dsp:nvSpPr>
      <dsp:spPr>
        <a:xfrm>
          <a:off x="0" y="1135579"/>
          <a:ext cx="6666833" cy="529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9EA7F79-1FBD-4165-A697-27672BCE8CED}">
      <dsp:nvSpPr>
        <dsp:cNvPr id="0" name=""/>
        <dsp:cNvSpPr/>
      </dsp:nvSpPr>
      <dsp:spPr>
        <a:xfrm>
          <a:off x="333341" y="825619"/>
          <a:ext cx="4666783" cy="619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kern="1200"/>
            <a:t>What are anomalies</a:t>
          </a:r>
        </a:p>
      </dsp:txBody>
      <dsp:txXfrm>
        <a:off x="363603" y="855881"/>
        <a:ext cx="4606259" cy="559396"/>
      </dsp:txXfrm>
    </dsp:sp>
    <dsp:sp modelId="{3374BFAB-AB47-4EF6-87ED-11D0C442B97C}">
      <dsp:nvSpPr>
        <dsp:cNvPr id="0" name=""/>
        <dsp:cNvSpPr/>
      </dsp:nvSpPr>
      <dsp:spPr>
        <a:xfrm>
          <a:off x="0" y="2088139"/>
          <a:ext cx="6666833" cy="529200"/>
        </a:xfrm>
        <a:prstGeom prst="rect">
          <a:avLst/>
        </a:prstGeom>
        <a:solidFill>
          <a:schemeClr val="lt1">
            <a:alpha val="90000"/>
            <a:hueOff val="0"/>
            <a:satOff val="0"/>
            <a:lumOff val="0"/>
            <a:alphaOff val="0"/>
          </a:schemeClr>
        </a:solidFill>
        <a:ln w="6350" cap="flat" cmpd="sng" algn="ctr">
          <a:solidFill>
            <a:schemeClr val="accent2">
              <a:hueOff val="4652"/>
              <a:satOff val="-156"/>
              <a:lumOff val="16863"/>
              <a:alphaOff val="0"/>
            </a:schemeClr>
          </a:solidFill>
          <a:prstDash val="solid"/>
          <a:miter lim="800000"/>
        </a:ln>
        <a:effectLst/>
      </dsp:spPr>
      <dsp:style>
        <a:lnRef idx="1">
          <a:scrgbClr r="0" g="0" b="0"/>
        </a:lnRef>
        <a:fillRef idx="1">
          <a:scrgbClr r="0" g="0" b="0"/>
        </a:fillRef>
        <a:effectRef idx="0">
          <a:scrgbClr r="0" g="0" b="0"/>
        </a:effectRef>
        <a:fontRef idx="minor"/>
      </dsp:style>
    </dsp:sp>
    <dsp:sp modelId="{120419ED-4E85-4FEA-9E03-A9F094157476}">
      <dsp:nvSpPr>
        <dsp:cNvPr id="0" name=""/>
        <dsp:cNvSpPr/>
      </dsp:nvSpPr>
      <dsp:spPr>
        <a:xfrm>
          <a:off x="333341" y="1778179"/>
          <a:ext cx="4666783" cy="619920"/>
        </a:xfrm>
        <a:prstGeom prst="roundRect">
          <a:avLst/>
        </a:prstGeom>
        <a:gradFill rotWithShape="0">
          <a:gsLst>
            <a:gs pos="0">
              <a:schemeClr val="accent2">
                <a:hueOff val="4652"/>
                <a:satOff val="-156"/>
                <a:lumOff val="16863"/>
                <a:alphaOff val="0"/>
                <a:satMod val="103000"/>
                <a:lumMod val="102000"/>
                <a:tint val="94000"/>
              </a:schemeClr>
            </a:gs>
            <a:gs pos="50000">
              <a:schemeClr val="accent2">
                <a:hueOff val="4652"/>
                <a:satOff val="-156"/>
                <a:lumOff val="16863"/>
                <a:alphaOff val="0"/>
                <a:satMod val="110000"/>
                <a:lumMod val="100000"/>
                <a:shade val="100000"/>
              </a:schemeClr>
            </a:gs>
            <a:gs pos="100000">
              <a:schemeClr val="accent2">
                <a:hueOff val="4652"/>
                <a:satOff val="-156"/>
                <a:lumOff val="16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kern="1200"/>
            <a:t>Motivating example: BGP hijacking</a:t>
          </a:r>
        </a:p>
      </dsp:txBody>
      <dsp:txXfrm>
        <a:off x="363603" y="1808441"/>
        <a:ext cx="4606259" cy="559396"/>
      </dsp:txXfrm>
    </dsp:sp>
    <dsp:sp modelId="{518197AE-18CC-43C0-89F1-3CDC9079366A}">
      <dsp:nvSpPr>
        <dsp:cNvPr id="0" name=""/>
        <dsp:cNvSpPr/>
      </dsp:nvSpPr>
      <dsp:spPr>
        <a:xfrm>
          <a:off x="0" y="3040700"/>
          <a:ext cx="6666833" cy="1587600"/>
        </a:xfrm>
        <a:prstGeom prst="rect">
          <a:avLst/>
        </a:prstGeom>
        <a:solidFill>
          <a:schemeClr val="lt1">
            <a:alpha val="90000"/>
            <a:hueOff val="0"/>
            <a:satOff val="0"/>
            <a:lumOff val="0"/>
            <a:alphaOff val="0"/>
          </a:schemeClr>
        </a:solidFill>
        <a:ln w="6350" cap="flat" cmpd="sng" algn="ctr">
          <a:solidFill>
            <a:schemeClr val="accent2">
              <a:hueOff val="9304"/>
              <a:satOff val="-312"/>
              <a:lumOff val="3372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37388" rIns="51742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Curse of dimensionality</a:t>
          </a:r>
        </a:p>
        <a:p>
          <a:pPr marL="228600" lvl="1" indent="-228600" algn="l" defTabSz="933450">
            <a:lnSpc>
              <a:spcPct val="90000"/>
            </a:lnSpc>
            <a:spcBef>
              <a:spcPct val="0"/>
            </a:spcBef>
            <a:spcAft>
              <a:spcPct val="15000"/>
            </a:spcAft>
            <a:buChar char="•"/>
          </a:pPr>
          <a:r>
            <a:rPr lang="en-US" sz="2100" kern="1200" dirty="0"/>
            <a:t>Interpretation</a:t>
          </a:r>
        </a:p>
        <a:p>
          <a:pPr marL="228600" lvl="1" indent="-228600" algn="l" defTabSz="933450">
            <a:lnSpc>
              <a:spcPct val="90000"/>
            </a:lnSpc>
            <a:spcBef>
              <a:spcPct val="0"/>
            </a:spcBef>
            <a:spcAft>
              <a:spcPct val="15000"/>
            </a:spcAft>
            <a:buChar char="•"/>
          </a:pPr>
          <a:r>
            <a:rPr lang="en-US" sz="2100" kern="1200" dirty="0"/>
            <a:t>Treating Anomalies</a:t>
          </a:r>
        </a:p>
      </dsp:txBody>
      <dsp:txXfrm>
        <a:off x="0" y="3040700"/>
        <a:ext cx="6666833" cy="1587600"/>
      </dsp:txXfrm>
    </dsp:sp>
    <dsp:sp modelId="{D78A3B1F-0E40-4AF7-AF34-BA5DF8FEC658}">
      <dsp:nvSpPr>
        <dsp:cNvPr id="0" name=""/>
        <dsp:cNvSpPr/>
      </dsp:nvSpPr>
      <dsp:spPr>
        <a:xfrm>
          <a:off x="333341" y="2730740"/>
          <a:ext cx="4666783" cy="619920"/>
        </a:xfrm>
        <a:prstGeom prst="roundRect">
          <a:avLst/>
        </a:prstGeom>
        <a:gradFill rotWithShape="0">
          <a:gsLst>
            <a:gs pos="0">
              <a:schemeClr val="accent2">
                <a:hueOff val="9304"/>
                <a:satOff val="-312"/>
                <a:lumOff val="33726"/>
                <a:alphaOff val="0"/>
                <a:satMod val="103000"/>
                <a:lumMod val="102000"/>
                <a:tint val="94000"/>
              </a:schemeClr>
            </a:gs>
            <a:gs pos="50000">
              <a:schemeClr val="accent2">
                <a:hueOff val="9304"/>
                <a:satOff val="-312"/>
                <a:lumOff val="33726"/>
                <a:alphaOff val="0"/>
                <a:satMod val="110000"/>
                <a:lumMod val="100000"/>
                <a:shade val="100000"/>
              </a:schemeClr>
            </a:gs>
            <a:gs pos="100000">
              <a:schemeClr val="accent2">
                <a:hueOff val="9304"/>
                <a:satOff val="-312"/>
                <a:lumOff val="33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kern="1200"/>
            <a:t>Challenges in understanding anomalies</a:t>
          </a:r>
        </a:p>
      </dsp:txBody>
      <dsp:txXfrm>
        <a:off x="363603" y="2761002"/>
        <a:ext cx="4606259"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73BCD-5AC5-4B72-9523-DD1CBD330D5D}">
      <dsp:nvSpPr>
        <dsp:cNvPr id="0" name=""/>
        <dsp:cNvSpPr/>
      </dsp:nvSpPr>
      <dsp:spPr>
        <a:xfrm>
          <a:off x="1476698" y="14811"/>
          <a:ext cx="1215973" cy="12159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B696F-8A54-4EED-8A5A-3661B999E480}">
      <dsp:nvSpPr>
        <dsp:cNvPr id="0" name=""/>
        <dsp:cNvSpPr/>
      </dsp:nvSpPr>
      <dsp:spPr>
        <a:xfrm>
          <a:off x="1732052" y="270166"/>
          <a:ext cx="705264" cy="7052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9C72C-D072-4B66-B32D-575BEBC7FA6F}">
      <dsp:nvSpPr>
        <dsp:cNvPr id="0" name=""/>
        <dsp:cNvSpPr/>
      </dsp:nvSpPr>
      <dsp:spPr>
        <a:xfrm>
          <a:off x="2953237" y="14811"/>
          <a:ext cx="2866222" cy="121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An anomaly in a data set is an observation of a set of observations that are different and inconsistent with respect to the normal observations</a:t>
          </a:r>
        </a:p>
      </dsp:txBody>
      <dsp:txXfrm>
        <a:off x="2953237" y="14811"/>
        <a:ext cx="2866222" cy="1215973"/>
      </dsp:txXfrm>
    </dsp:sp>
    <dsp:sp modelId="{6747A07C-52BE-4C6E-AF0F-C466C9F69FE2}">
      <dsp:nvSpPr>
        <dsp:cNvPr id="0" name=""/>
        <dsp:cNvSpPr/>
      </dsp:nvSpPr>
      <dsp:spPr>
        <a:xfrm>
          <a:off x="6318877" y="14811"/>
          <a:ext cx="1215973" cy="12159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EDEBF-9C86-4EBB-8C88-4384D01F328A}">
      <dsp:nvSpPr>
        <dsp:cNvPr id="0" name=""/>
        <dsp:cNvSpPr/>
      </dsp:nvSpPr>
      <dsp:spPr>
        <a:xfrm>
          <a:off x="6574231" y="270166"/>
          <a:ext cx="705264" cy="7052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05A67-A631-4489-A791-D351840E7C02}">
      <dsp:nvSpPr>
        <dsp:cNvPr id="0" name=""/>
        <dsp:cNvSpPr/>
      </dsp:nvSpPr>
      <dsp:spPr>
        <a:xfrm>
          <a:off x="7795416" y="14811"/>
          <a:ext cx="2866222" cy="121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An anomaly is also referred to as outlier, peculiarity, exception, discord among others terms. Anomaly and outlier are mostly used interchangeably</a:t>
          </a:r>
        </a:p>
      </dsp:txBody>
      <dsp:txXfrm>
        <a:off x="7795416" y="14811"/>
        <a:ext cx="2866222" cy="1215973"/>
      </dsp:txXfrm>
    </dsp:sp>
    <dsp:sp modelId="{19223D9B-5368-4BCB-9B21-44D6B157E3DD}">
      <dsp:nvSpPr>
        <dsp:cNvPr id="0" name=""/>
        <dsp:cNvSpPr/>
      </dsp:nvSpPr>
      <dsp:spPr>
        <a:xfrm>
          <a:off x="1476698" y="2178030"/>
          <a:ext cx="1215973" cy="12159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5DE0C-4B4A-442D-BF03-3814D11FD620}">
      <dsp:nvSpPr>
        <dsp:cNvPr id="0" name=""/>
        <dsp:cNvSpPr/>
      </dsp:nvSpPr>
      <dsp:spPr>
        <a:xfrm>
          <a:off x="1732052" y="2433385"/>
          <a:ext cx="705264" cy="7052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E5C868-C9C3-4BC9-8C62-660B47245B45}">
      <dsp:nvSpPr>
        <dsp:cNvPr id="0" name=""/>
        <dsp:cNvSpPr/>
      </dsp:nvSpPr>
      <dsp:spPr>
        <a:xfrm>
          <a:off x="2953237" y="2178030"/>
          <a:ext cx="2866222" cy="121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An anomaly is always identified with respect to a frame of reference. The frame of reference is the normal or baseline set of observations in the data</a:t>
          </a:r>
        </a:p>
      </dsp:txBody>
      <dsp:txXfrm>
        <a:off x="2953237" y="2178030"/>
        <a:ext cx="2866222" cy="1215973"/>
      </dsp:txXfrm>
    </dsp:sp>
    <dsp:sp modelId="{89622AC3-3420-40A7-AD23-D7AB70154F50}">
      <dsp:nvSpPr>
        <dsp:cNvPr id="0" name=""/>
        <dsp:cNvSpPr/>
      </dsp:nvSpPr>
      <dsp:spPr>
        <a:xfrm>
          <a:off x="6318877" y="2178030"/>
          <a:ext cx="1215973" cy="12159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5B95E-9CD5-4F6A-99E2-C98A878EF005}">
      <dsp:nvSpPr>
        <dsp:cNvPr id="0" name=""/>
        <dsp:cNvSpPr/>
      </dsp:nvSpPr>
      <dsp:spPr>
        <a:xfrm>
          <a:off x="6574231" y="2433385"/>
          <a:ext cx="705264" cy="7052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BD423-94A7-45AA-AD70-B42ABBCD25A1}">
      <dsp:nvSpPr>
        <dsp:cNvPr id="0" name=""/>
        <dsp:cNvSpPr/>
      </dsp:nvSpPr>
      <dsp:spPr>
        <a:xfrm>
          <a:off x="7795416" y="2178030"/>
          <a:ext cx="2866222" cy="121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An anomaly stands apart from this frame of reference</a:t>
          </a:r>
        </a:p>
      </dsp:txBody>
      <dsp:txXfrm>
        <a:off x="7795416" y="2178030"/>
        <a:ext cx="2866222" cy="1215973"/>
      </dsp:txXfrm>
    </dsp:sp>
    <dsp:sp modelId="{E928BA37-F080-432C-9309-494285886E4B}">
      <dsp:nvSpPr>
        <dsp:cNvPr id="0" name=""/>
        <dsp:cNvSpPr/>
      </dsp:nvSpPr>
      <dsp:spPr>
        <a:xfrm>
          <a:off x="1476698" y="4341250"/>
          <a:ext cx="1215973" cy="12159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6234A-D03A-436B-B4FA-686DAEDD0968}">
      <dsp:nvSpPr>
        <dsp:cNvPr id="0" name=""/>
        <dsp:cNvSpPr/>
      </dsp:nvSpPr>
      <dsp:spPr>
        <a:xfrm>
          <a:off x="1732052" y="4596604"/>
          <a:ext cx="705264" cy="7052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80743-2A21-4A2A-B3B3-95B2A6D1FCFC}">
      <dsp:nvSpPr>
        <dsp:cNvPr id="0" name=""/>
        <dsp:cNvSpPr/>
      </dsp:nvSpPr>
      <dsp:spPr>
        <a:xfrm>
          <a:off x="2953237" y="4341250"/>
          <a:ext cx="2866222" cy="121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Anomaly detection heavily relies on discovering the normal, the frame of reference or the baseline against which an anomaly is compared, to be termed as an anomaly</a:t>
          </a:r>
        </a:p>
      </dsp:txBody>
      <dsp:txXfrm>
        <a:off x="2953237" y="4341250"/>
        <a:ext cx="2866222" cy="1215973"/>
      </dsp:txXfrm>
    </dsp:sp>
    <dsp:sp modelId="{234A06EF-2907-48E8-AEEF-C4534934970C}">
      <dsp:nvSpPr>
        <dsp:cNvPr id="0" name=""/>
        <dsp:cNvSpPr/>
      </dsp:nvSpPr>
      <dsp:spPr>
        <a:xfrm>
          <a:off x="6318877" y="4341250"/>
          <a:ext cx="1215973" cy="12159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0C03F7-1A8A-4280-ABEF-E43ABA4CF845}">
      <dsp:nvSpPr>
        <dsp:cNvPr id="0" name=""/>
        <dsp:cNvSpPr/>
      </dsp:nvSpPr>
      <dsp:spPr>
        <a:xfrm>
          <a:off x="6574231" y="4596604"/>
          <a:ext cx="705264" cy="7052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AF97D-FC3A-4244-A4E2-2F27327C11AB}">
      <dsp:nvSpPr>
        <dsp:cNvPr id="0" name=""/>
        <dsp:cNvSpPr/>
      </dsp:nvSpPr>
      <dsp:spPr>
        <a:xfrm>
          <a:off x="7795416" y="4341250"/>
          <a:ext cx="2866222" cy="121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The further away the anomaly is from the frame of reference the more severe is the anomaly</a:t>
          </a:r>
        </a:p>
      </dsp:txBody>
      <dsp:txXfrm>
        <a:off x="7795416" y="4341250"/>
        <a:ext cx="2866222" cy="1215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4255-9943-4868-AD9D-F5CBAF049E39}">
      <dsp:nvSpPr>
        <dsp:cNvPr id="0" name=""/>
        <dsp:cNvSpPr/>
      </dsp:nvSpPr>
      <dsp:spPr>
        <a:xfrm>
          <a:off x="0" y="0"/>
          <a:ext cx="10361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F47C4-2A68-4520-A40C-60C9AB950D4D}">
      <dsp:nvSpPr>
        <dsp:cNvPr id="0" name=""/>
        <dsp:cNvSpPr/>
      </dsp:nvSpPr>
      <dsp:spPr>
        <a:xfrm>
          <a:off x="0" y="0"/>
          <a:ext cx="10361181" cy="47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Context can be in the form of attributes within the data that can be used to create demarcations in the data so that they are separated into groups for further analysis. </a:t>
          </a:r>
        </a:p>
      </dsp:txBody>
      <dsp:txXfrm>
        <a:off x="0" y="0"/>
        <a:ext cx="10361181" cy="479488"/>
      </dsp:txXfrm>
    </dsp:sp>
    <dsp:sp modelId="{DB7E1857-AD7E-45D6-BAF4-D4DE9D9F7813}">
      <dsp:nvSpPr>
        <dsp:cNvPr id="0" name=""/>
        <dsp:cNvSpPr/>
      </dsp:nvSpPr>
      <dsp:spPr>
        <a:xfrm>
          <a:off x="0" y="479488"/>
          <a:ext cx="10361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25CE6-2778-462C-A64C-02FE1048AE2E}">
      <dsp:nvSpPr>
        <dsp:cNvPr id="0" name=""/>
        <dsp:cNvSpPr/>
      </dsp:nvSpPr>
      <dsp:spPr>
        <a:xfrm>
          <a:off x="0" y="479488"/>
          <a:ext cx="10361181" cy="47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Context can help define homogenous groups for anomaly detection in them. </a:t>
          </a:r>
        </a:p>
      </dsp:txBody>
      <dsp:txXfrm>
        <a:off x="0" y="479488"/>
        <a:ext cx="10361181" cy="479488"/>
      </dsp:txXfrm>
    </dsp:sp>
    <dsp:sp modelId="{37FF7DF7-F970-44D8-922F-DBDD2F66F7C3}">
      <dsp:nvSpPr>
        <dsp:cNvPr id="0" name=""/>
        <dsp:cNvSpPr/>
      </dsp:nvSpPr>
      <dsp:spPr>
        <a:xfrm>
          <a:off x="0" y="958977"/>
          <a:ext cx="10361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5F9CC-2C52-4190-8A41-376DA44B4CB3}">
      <dsp:nvSpPr>
        <dsp:cNvPr id="0" name=""/>
        <dsp:cNvSpPr/>
      </dsp:nvSpPr>
      <dsp:spPr>
        <a:xfrm>
          <a:off x="0" y="958976"/>
          <a:ext cx="10361181" cy="47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Context discovery as a preprocessing step where the groups are identified using contextual attributes and then anomaly detection is performed in the contextually relevant groups of data points using the their behavioral attributes. </a:t>
          </a:r>
        </a:p>
      </dsp:txBody>
      <dsp:txXfrm>
        <a:off x="0" y="958976"/>
        <a:ext cx="10361181" cy="479488"/>
      </dsp:txXfrm>
    </dsp:sp>
    <dsp:sp modelId="{67B5514D-911A-4DE0-9925-C09E59B5D3B8}">
      <dsp:nvSpPr>
        <dsp:cNvPr id="0" name=""/>
        <dsp:cNvSpPr/>
      </dsp:nvSpPr>
      <dsp:spPr>
        <a:xfrm>
          <a:off x="0" y="1438465"/>
          <a:ext cx="10361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3B7E35-CBEA-402A-A01C-408CA3917673}">
      <dsp:nvSpPr>
        <dsp:cNvPr id="0" name=""/>
        <dsp:cNvSpPr/>
      </dsp:nvSpPr>
      <dsp:spPr>
        <a:xfrm>
          <a:off x="0" y="1438465"/>
          <a:ext cx="10361181" cy="47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Context aware computing allows for accommodating context definition into the algorithmic process. </a:t>
          </a:r>
        </a:p>
      </dsp:txBody>
      <dsp:txXfrm>
        <a:off x="0" y="1438465"/>
        <a:ext cx="10361181" cy="479488"/>
      </dsp:txXfrm>
    </dsp:sp>
    <dsp:sp modelId="{9C18E155-CEEC-474B-8224-CC23406F87EC}">
      <dsp:nvSpPr>
        <dsp:cNvPr id="0" name=""/>
        <dsp:cNvSpPr/>
      </dsp:nvSpPr>
      <dsp:spPr>
        <a:xfrm>
          <a:off x="0" y="1917954"/>
          <a:ext cx="1036118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2527D-3556-46B3-91D5-DCA9691E9923}">
      <dsp:nvSpPr>
        <dsp:cNvPr id="0" name=""/>
        <dsp:cNvSpPr/>
      </dsp:nvSpPr>
      <dsp:spPr>
        <a:xfrm>
          <a:off x="0" y="1917953"/>
          <a:ext cx="10361181" cy="47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Data points with similar context should be grouped together and anomaly detection can be applied to each of the groups for a well-defined anomaly detection.  </a:t>
          </a:r>
        </a:p>
      </dsp:txBody>
      <dsp:txXfrm>
        <a:off x="0" y="1917953"/>
        <a:ext cx="10361181" cy="479488"/>
      </dsp:txXfrm>
    </dsp:sp>
    <dsp:sp modelId="{85762838-C8F1-42EF-AD7F-E9D129F58BE8}">
      <dsp:nvSpPr>
        <dsp:cNvPr id="0" name=""/>
        <dsp:cNvSpPr/>
      </dsp:nvSpPr>
      <dsp:spPr>
        <a:xfrm>
          <a:off x="0" y="2397442"/>
          <a:ext cx="10361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297A2-6B28-43B5-8C24-D7BD8400743B}">
      <dsp:nvSpPr>
        <dsp:cNvPr id="0" name=""/>
        <dsp:cNvSpPr/>
      </dsp:nvSpPr>
      <dsp:spPr>
        <a:xfrm>
          <a:off x="0" y="2397442"/>
          <a:ext cx="10361181" cy="47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Point, group and contextual anomalies are related to each other since a context can apply to both point and groups of outliers. </a:t>
          </a:r>
        </a:p>
      </dsp:txBody>
      <dsp:txXfrm>
        <a:off x="0" y="2397442"/>
        <a:ext cx="10361181" cy="479488"/>
      </dsp:txXfrm>
    </dsp:sp>
    <dsp:sp modelId="{3A2B4262-EE41-4A6A-A587-9444C3576F30}">
      <dsp:nvSpPr>
        <dsp:cNvPr id="0" name=""/>
        <dsp:cNvSpPr/>
      </dsp:nvSpPr>
      <dsp:spPr>
        <a:xfrm>
          <a:off x="0" y="2876931"/>
          <a:ext cx="10361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7C82B-329C-4CA8-9E61-7A227B235D77}">
      <dsp:nvSpPr>
        <dsp:cNvPr id="0" name=""/>
        <dsp:cNvSpPr/>
      </dsp:nvSpPr>
      <dsp:spPr>
        <a:xfrm>
          <a:off x="0" y="2876930"/>
          <a:ext cx="10361181" cy="47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In some cases individual point anomalies can collectively be part of a group anomaly, this may not always be the case since data points which are part of the group may or may not be individually anomalous.</a:t>
          </a:r>
        </a:p>
      </dsp:txBody>
      <dsp:txXfrm>
        <a:off x="0" y="2876930"/>
        <a:ext cx="10361181" cy="479488"/>
      </dsp:txXfrm>
    </dsp:sp>
    <dsp:sp modelId="{956C25C2-37F3-47E7-8C03-F9899AB07A65}">
      <dsp:nvSpPr>
        <dsp:cNvPr id="0" name=""/>
        <dsp:cNvSpPr/>
      </dsp:nvSpPr>
      <dsp:spPr>
        <a:xfrm>
          <a:off x="0" y="3356419"/>
          <a:ext cx="10361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25169-96BD-4B82-8EDB-605E8651BA33}">
      <dsp:nvSpPr>
        <dsp:cNvPr id="0" name=""/>
        <dsp:cNvSpPr/>
      </dsp:nvSpPr>
      <dsp:spPr>
        <a:xfrm>
          <a:off x="0" y="3356419"/>
          <a:ext cx="10361181" cy="479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Anomaly detection has several associated challenges, these will be clarified next with the help of a motivating example. </a:t>
          </a:r>
        </a:p>
      </dsp:txBody>
      <dsp:txXfrm>
        <a:off x="0" y="3356419"/>
        <a:ext cx="10361181" cy="479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F9EDC-4A69-4D51-9CB3-9F1E88CEDEBD}">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D407D-F141-4B34-8191-E6228FFFF347}">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Network packets follow certain specific traffic routes on the internet using the announced and available routes maintained in the routing tables</a:t>
          </a:r>
        </a:p>
      </dsp:txBody>
      <dsp:txXfrm>
        <a:off x="0" y="0"/>
        <a:ext cx="6263640" cy="1376171"/>
      </dsp:txXfrm>
    </dsp:sp>
    <dsp:sp modelId="{ADA8815B-7176-4A9A-A484-57BA9BEBEDEB}">
      <dsp:nvSpPr>
        <dsp:cNvPr id="0" name=""/>
        <dsp:cNvSpPr/>
      </dsp:nvSpPr>
      <dsp:spPr>
        <a:xfrm>
          <a:off x="0" y="1376171"/>
          <a:ext cx="6263640" cy="0"/>
        </a:xfrm>
        <a:prstGeom prst="line">
          <a:avLst/>
        </a:prstGeom>
        <a:solidFill>
          <a:schemeClr val="accent5">
            <a:hueOff val="138169"/>
            <a:satOff val="13165"/>
            <a:lumOff val="-5490"/>
            <a:alphaOff val="0"/>
          </a:schemeClr>
        </a:solidFill>
        <a:ln w="12700" cap="flat" cmpd="sng" algn="ctr">
          <a:solidFill>
            <a:schemeClr val="accent5">
              <a:hueOff val="138169"/>
              <a:satOff val="13165"/>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02410-319D-470D-94B2-84597F61B5B1}">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Border Gateway Protocol (BGP) is primarily responsible for exchange of information between Autonomous Systems (AS) for successful transmission over the published routes</a:t>
          </a:r>
        </a:p>
      </dsp:txBody>
      <dsp:txXfrm>
        <a:off x="0" y="1376171"/>
        <a:ext cx="6263640" cy="1376171"/>
      </dsp:txXfrm>
    </dsp:sp>
    <dsp:sp modelId="{900DA21F-2966-4E53-A1A5-070290728E81}">
      <dsp:nvSpPr>
        <dsp:cNvPr id="0" name=""/>
        <dsp:cNvSpPr/>
      </dsp:nvSpPr>
      <dsp:spPr>
        <a:xfrm>
          <a:off x="0" y="2752343"/>
          <a:ext cx="6263640" cy="0"/>
        </a:xfrm>
        <a:prstGeom prst="line">
          <a:avLst/>
        </a:prstGeom>
        <a:solidFill>
          <a:schemeClr val="accent5">
            <a:hueOff val="276338"/>
            <a:satOff val="26330"/>
            <a:lumOff val="-10981"/>
            <a:alphaOff val="0"/>
          </a:schemeClr>
        </a:solidFill>
        <a:ln w="12700" cap="flat" cmpd="sng" algn="ctr">
          <a:solidFill>
            <a:schemeClr val="accent5">
              <a:hueOff val="276338"/>
              <a:satOff val="26330"/>
              <a:lumOff val="-10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19C6E-DE89-42B2-B29A-259C10A96E33}">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Several types of attacks lead to hijacking of hosts or servers and redirecting traffic to anomalous sites or dumping traffic at random sites</a:t>
          </a:r>
        </a:p>
      </dsp:txBody>
      <dsp:txXfrm>
        <a:off x="0" y="2752343"/>
        <a:ext cx="6263640" cy="1376171"/>
      </dsp:txXfrm>
    </dsp:sp>
    <dsp:sp modelId="{09734AFE-53D1-4CD0-8D12-F1F56BB13E6D}">
      <dsp:nvSpPr>
        <dsp:cNvPr id="0" name=""/>
        <dsp:cNvSpPr/>
      </dsp:nvSpPr>
      <dsp:spPr>
        <a:xfrm>
          <a:off x="0" y="4128515"/>
          <a:ext cx="6263640" cy="0"/>
        </a:xfrm>
        <a:prstGeom prst="line">
          <a:avLst/>
        </a:prstGeom>
        <a:solidFill>
          <a:schemeClr val="accent5">
            <a:hueOff val="414507"/>
            <a:satOff val="39495"/>
            <a:lumOff val="-16471"/>
            <a:alphaOff val="0"/>
          </a:schemeClr>
        </a:solidFill>
        <a:ln w="12700" cap="flat" cmpd="sng" algn="ctr">
          <a:solidFill>
            <a:schemeClr val="accent5">
              <a:hueOff val="414507"/>
              <a:satOff val="39495"/>
              <a:lumOff val="-1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2FF4A0-D644-40EB-A50E-564DF37590DE}">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BGP hijacking is one such type of attack, examples include: redirection of Google and you tube requests in Turkey and, erroneous rerouting of YouTube traffic among others</a:t>
          </a:r>
        </a:p>
      </dsp:txBody>
      <dsp:txXfrm>
        <a:off x="0" y="4128515"/>
        <a:ext cx="6263640" cy="1376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C7B5E-E064-4A4D-922F-7096A528AF2C}">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4F30F-8826-4315-BE3B-11F2E630093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911AB-ACF3-4FF3-ABBF-026800349F2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Curse of dimensionality</a:t>
          </a:r>
        </a:p>
      </dsp:txBody>
      <dsp:txXfrm>
        <a:off x="1435590" y="531"/>
        <a:ext cx="9080009" cy="1242935"/>
      </dsp:txXfrm>
    </dsp:sp>
    <dsp:sp modelId="{C4985256-FC67-4B98-9601-92920239F1BF}">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1431C-17B8-44A4-8897-41C09727F14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968A5-E883-4CB4-8084-2F5D0A1A2221}">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Interpretation</a:t>
          </a:r>
        </a:p>
      </dsp:txBody>
      <dsp:txXfrm>
        <a:off x="1435590" y="1554201"/>
        <a:ext cx="9080009" cy="1242935"/>
      </dsp:txXfrm>
    </dsp:sp>
    <dsp:sp modelId="{EEA3C7E9-52DE-4279-962B-2B1367B6617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C8836F-F6D5-4590-AE53-B5A8D92979C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4BCAD-EC1A-44BF-B03F-E3612F0C088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Treating Anomalies</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96BAA-560C-4936-A516-5127FA22E969}" type="datetimeFigureOut">
              <a:rPr lang="en-US" smtClean="0"/>
              <a:t>10/23/2022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85CE2-2508-4E58-9F2F-799273A997CF}" type="slidenum">
              <a:rPr lang="en-US" smtClean="0"/>
              <a:t>‹#›</a:t>
            </a:fld>
            <a:endParaRPr lang="en-US"/>
          </a:p>
        </p:txBody>
      </p:sp>
    </p:spTree>
    <p:extLst>
      <p:ext uri="{BB962C8B-B14F-4D97-AF65-F5344CB8AC3E}">
        <p14:creationId xmlns:p14="http://schemas.microsoft.com/office/powerpoint/2010/main" val="10801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a:t>
            </a:fld>
            <a:endParaRPr lang="en-US"/>
          </a:p>
        </p:txBody>
      </p:sp>
    </p:spTree>
    <p:extLst>
      <p:ext uri="{BB962C8B-B14F-4D97-AF65-F5344CB8AC3E}">
        <p14:creationId xmlns:p14="http://schemas.microsoft.com/office/powerpoint/2010/main" val="9528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Anomaly detection is a well-studied area of research with several surveys describing the state of the art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Chandola</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al.2009,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Patcha</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2007), and more specifically anomaly detection in areas of cybersecurity (Estevez-</a:t>
            </a:r>
            <a:r>
              <a:rPr lang="en-US" sz="1200" dirty="0" err="1">
                <a:effectLst/>
                <a:latin typeface="Arial" panose="020B0604020202020204" pitchFamily="34" charset="0"/>
                <a:ea typeface="Calibri" panose="020F0502020204030204" pitchFamily="34" charset="0"/>
                <a:cs typeface="Times New Roman" panose="02020603050405020304" pitchFamily="18" charset="0"/>
              </a:rPr>
              <a:t>Tapiador</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2004, Ahmed et. al. 2016, Ten et. al. 2011, Hong et. al 2014,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Feily</a:t>
            </a:r>
            <a:r>
              <a:rPr lang="en-US" sz="1200" dirty="0">
                <a:effectLst/>
                <a:latin typeface="Arial" panose="020B0604020202020204" pitchFamily="34" charset="0"/>
                <a:ea typeface="Calibri" panose="020F0502020204030204" pitchFamily="34" charset="0"/>
                <a:cs typeface="Times New Roman" panose="02020603050405020304" pitchFamily="18" charset="0"/>
              </a:rPr>
              <a:t> 2009). </a:t>
            </a: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3</a:t>
            </a:fld>
            <a:endParaRPr lang="en-US"/>
          </a:p>
        </p:txBody>
      </p:sp>
    </p:spTree>
    <p:extLst>
      <p:ext uri="{BB962C8B-B14F-4D97-AF65-F5344CB8AC3E}">
        <p14:creationId xmlns:p14="http://schemas.microsoft.com/office/powerpoint/2010/main" val="85901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Several studies have explored the datasets listed in table 1. Li ET. Al (2005) used 35 features every 1 minute to generate decision trees based on past BGP events. Such data is high dimensional and near real time data. Let us consider the dimensionality issue in such data. </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15</a:t>
            </a:fld>
            <a:endParaRPr lang="en-US"/>
          </a:p>
        </p:txBody>
      </p:sp>
    </p:spTree>
    <p:extLst>
      <p:ext uri="{BB962C8B-B14F-4D97-AF65-F5344CB8AC3E}">
        <p14:creationId xmlns:p14="http://schemas.microsoft.com/office/powerpoint/2010/main" val="101445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Thus, anomaly detection is not only focused on the mechanism of labelling an outlier or anomaly but also carefully identifying the frame of reference in terms of the objects to compare against and also the subset of attributes or subspaces to consider.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Once the frame of reference or context in terms of the data and set of dimensions to be used is determined then the data mining and analysis could be used to identify the deviation of the route from the normal. </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16</a:t>
            </a:fld>
            <a:endParaRPr lang="en-US"/>
          </a:p>
        </p:txBody>
      </p:sp>
    </p:spTree>
    <p:extLst>
      <p:ext uri="{BB962C8B-B14F-4D97-AF65-F5344CB8AC3E}">
        <p14:creationId xmlns:p14="http://schemas.microsoft.com/office/powerpoint/2010/main" val="389574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The organizations priorities may be connected to the business bottom line such as reputation when an attack happens which can translate to millions lost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Similarly an end user is highly driven by the day to day functions and how fast the functionality can return to normal</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system and security priorities are more directly related to the anomaly detection and scoring. However, these have to work in conjunction to the other players’ priorities.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Anomaly interpretation may also change from one domain to another. What appears as a blip in an instrument reading in one domain (such as sensors monitoring water monitoring quality in a stream) may appear to be a major alert in another domain (such as sensors monitoring water in the nuclear power plant). Another example is password attempts. How many failed password attempts are allowed into a system will depend on the function of the system being accessed. A bank may only allow three failed attempts before it locks out the user, whereas an emailing system may allow more attempts. In each of these systems predicting whether there is a guess password attack will be based on different criteria based on the domain context. Figure 6.5 </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18</a:t>
            </a:fld>
            <a:endParaRPr lang="en-US"/>
          </a:p>
        </p:txBody>
      </p:sp>
    </p:spTree>
    <p:extLst>
      <p:ext uri="{BB962C8B-B14F-4D97-AF65-F5344CB8AC3E}">
        <p14:creationId xmlns:p14="http://schemas.microsoft.com/office/powerpoint/2010/main" val="15731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Traditional statistical outlier detection (Barnett and Lewis 1994) has addressed how outliers can be treated once they are discovered, whether they should be accommodated into the analysis or rejected before the analysis.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21</a:t>
            </a:fld>
            <a:endParaRPr lang="en-US"/>
          </a:p>
        </p:txBody>
      </p:sp>
    </p:spTree>
    <p:extLst>
      <p:ext uri="{BB962C8B-B14F-4D97-AF65-F5344CB8AC3E}">
        <p14:creationId xmlns:p14="http://schemas.microsoft.com/office/powerpoint/2010/main" val="3561933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EED9-9AB4-B0B1-605A-4BCC3AE37789}"/>
              </a:ext>
            </a:extLst>
          </p:cNvPr>
          <p:cNvSpPr>
            <a:spLocks noGrp="1"/>
          </p:cNvSpPr>
          <p:nvPr>
            <p:ph type="ctrTitle" hasCustomPrompt="1"/>
          </p:nvPr>
        </p:nvSpPr>
        <p:spPr>
          <a:xfrm>
            <a:off x="375803" y="270309"/>
            <a:ext cx="4643005" cy="3049586"/>
          </a:xfrm>
        </p:spPr>
        <p:txBody>
          <a:bodyPr anchor="b">
            <a:noAutofit/>
          </a:bodyPr>
          <a:lstStyle>
            <a:lvl1pPr algn="ctr">
              <a:defRPr sz="4800"/>
            </a:lvl1pPr>
          </a:lstStyle>
          <a:p>
            <a:r>
              <a:rPr lang="en-US" sz="6000" dirty="0"/>
              <a:t>Data analytics for Cyber security</a:t>
            </a:r>
            <a:br>
              <a:rPr lang="en-US" sz="6000" dirty="0"/>
            </a:br>
            <a:r>
              <a:rPr lang="en-US" sz="6000" dirty="0"/>
              <a:t>-Introduction-</a:t>
            </a:r>
            <a:endParaRPr lang="en-US" dirty="0"/>
          </a:p>
        </p:txBody>
      </p:sp>
      <p:sp>
        <p:nvSpPr>
          <p:cNvPr id="3" name="Subtitle 2">
            <a:extLst>
              <a:ext uri="{FF2B5EF4-FFF2-40B4-BE49-F238E27FC236}">
                <a16:creationId xmlns:a16="http://schemas.microsoft.com/office/drawing/2014/main" id="{615C149A-12DD-E015-32B3-6C3AA7206F43}"/>
              </a:ext>
            </a:extLst>
          </p:cNvPr>
          <p:cNvSpPr>
            <a:spLocks noGrp="1"/>
          </p:cNvSpPr>
          <p:nvPr>
            <p:ph type="subTitle" idx="1" hasCustomPrompt="1"/>
          </p:nvPr>
        </p:nvSpPr>
        <p:spPr>
          <a:xfrm>
            <a:off x="375802" y="3685164"/>
            <a:ext cx="4643005" cy="16713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Vandana P. Janeja</a:t>
            </a:r>
          </a:p>
          <a:p>
            <a:endParaRPr lang="en-US" dirty="0"/>
          </a:p>
          <a:p>
            <a:r>
              <a:rPr lang="en-US" dirty="0"/>
              <a:t>©2022 Janeja.  All rights reserved.</a:t>
            </a:r>
          </a:p>
        </p:txBody>
      </p:sp>
      <p:sp>
        <p:nvSpPr>
          <p:cNvPr id="4" name="Date Placeholder 3">
            <a:extLst>
              <a:ext uri="{FF2B5EF4-FFF2-40B4-BE49-F238E27FC236}">
                <a16:creationId xmlns:a16="http://schemas.microsoft.com/office/drawing/2014/main" id="{2E58B3F6-D3C2-D499-F851-38B4BFD534CA}"/>
              </a:ext>
            </a:extLst>
          </p:cNvPr>
          <p:cNvSpPr>
            <a:spLocks noGrp="1"/>
          </p:cNvSpPr>
          <p:nvPr>
            <p:ph type="dt" sz="half" idx="10"/>
          </p:nvPr>
        </p:nvSpPr>
        <p:spPr>
          <a:xfrm>
            <a:off x="0" y="6469207"/>
            <a:ext cx="924791" cy="365125"/>
          </a:xfrm>
        </p:spPr>
        <p:txBody>
          <a:bodyPr/>
          <a:lstStyle/>
          <a:p>
            <a:fld id="{D7482711-955B-43D5-AEA2-97D0E9FD3AC6}" type="datetimeFigureOut">
              <a:rPr lang="en-US" smtClean="0"/>
              <a:t>10/23/2022</a:t>
            </a:fld>
            <a:endParaRPr lang="en-US"/>
          </a:p>
        </p:txBody>
      </p:sp>
      <p:sp>
        <p:nvSpPr>
          <p:cNvPr id="6" name="Slide Number Placeholder 5">
            <a:extLst>
              <a:ext uri="{FF2B5EF4-FFF2-40B4-BE49-F238E27FC236}">
                <a16:creationId xmlns:a16="http://schemas.microsoft.com/office/drawing/2014/main" id="{DABA8B10-306A-9034-30FB-03561488BDDA}"/>
              </a:ext>
            </a:extLst>
          </p:cNvPr>
          <p:cNvSpPr>
            <a:spLocks noGrp="1"/>
          </p:cNvSpPr>
          <p:nvPr>
            <p:ph type="sldNum" sz="quarter" idx="12"/>
          </p:nvPr>
        </p:nvSpPr>
        <p:spPr/>
        <p:txBody>
          <a:bodyPr/>
          <a:lstStyle/>
          <a:p>
            <a:fld id="{50959DF8-9FE2-48CA-BFAA-9B8F46F0702B}" type="slidenum">
              <a:rPr lang="en-US" smtClean="0"/>
              <a:t>‹#›</a:t>
            </a:fld>
            <a:endParaRPr lang="en-US"/>
          </a:p>
        </p:txBody>
      </p:sp>
      <p:pic>
        <p:nvPicPr>
          <p:cNvPr id="9" name="Picture 8" descr="A picture containing text, green&#10;&#10;Description automatically generated">
            <a:extLst>
              <a:ext uri="{FF2B5EF4-FFF2-40B4-BE49-F238E27FC236}">
                <a16:creationId xmlns:a16="http://schemas.microsoft.com/office/drawing/2014/main" id="{3BDA6AFF-6B2F-1261-3DB0-22DCF7CD8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 b="9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Footer Placeholder 4">
            <a:extLst>
              <a:ext uri="{FF2B5EF4-FFF2-40B4-BE49-F238E27FC236}">
                <a16:creationId xmlns:a16="http://schemas.microsoft.com/office/drawing/2014/main" id="{FFC68E93-F13F-8210-4CE8-63624C28291A}"/>
              </a:ext>
            </a:extLst>
          </p:cNvPr>
          <p:cNvSpPr>
            <a:spLocks noGrp="1"/>
          </p:cNvSpPr>
          <p:nvPr>
            <p:ph type="ftr" sz="quarter" idx="3"/>
          </p:nvPr>
        </p:nvSpPr>
        <p:spPr>
          <a:xfrm>
            <a:off x="1380260" y="6492875"/>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Tree>
    <p:extLst>
      <p:ext uri="{BB962C8B-B14F-4D97-AF65-F5344CB8AC3E}">
        <p14:creationId xmlns:p14="http://schemas.microsoft.com/office/powerpoint/2010/main" val="390540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7706-CE01-15AB-2A13-74081911F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D834C-CE98-D128-88D6-0359224F9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30442-8583-2FF7-E81F-F84F85451CC5}"/>
              </a:ext>
            </a:extLst>
          </p:cNvPr>
          <p:cNvSpPr>
            <a:spLocks noGrp="1"/>
          </p:cNvSpPr>
          <p:nvPr>
            <p:ph type="dt" sz="half" idx="10"/>
          </p:nvPr>
        </p:nvSpPr>
        <p:spPr/>
        <p:txBody>
          <a:bodyPr/>
          <a:lstStyle/>
          <a:p>
            <a:fld id="{D7482711-955B-43D5-AEA2-97D0E9FD3AC6}" type="datetimeFigureOut">
              <a:rPr lang="en-US" smtClean="0"/>
              <a:t>10/23/2022</a:t>
            </a:fld>
            <a:endParaRPr lang="en-US"/>
          </a:p>
        </p:txBody>
      </p:sp>
      <p:sp>
        <p:nvSpPr>
          <p:cNvPr id="5" name="Footer Placeholder 4">
            <a:extLst>
              <a:ext uri="{FF2B5EF4-FFF2-40B4-BE49-F238E27FC236}">
                <a16:creationId xmlns:a16="http://schemas.microsoft.com/office/drawing/2014/main" id="{0D510AD4-61FF-18E4-5DE6-D3C8BD510C74}"/>
              </a:ext>
            </a:extLst>
          </p:cNvPr>
          <p:cNvSpPr>
            <a:spLocks noGrp="1"/>
          </p:cNvSpPr>
          <p:nvPr>
            <p:ph type="ftr" sz="quarter" idx="11"/>
          </p:nvPr>
        </p:nvSpPr>
        <p:spPr/>
        <p:txBody>
          <a:body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D6261FD5-1D42-D23C-0F81-C3DBC9161C37}"/>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2926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41A42-9F62-720E-8FD0-4BAADCF4A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BB67C-8540-8BF8-9F34-8A014E3E7D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BD03D-56A3-F7CF-5E3C-DFCFBA4EE2FE}"/>
              </a:ext>
            </a:extLst>
          </p:cNvPr>
          <p:cNvSpPr>
            <a:spLocks noGrp="1"/>
          </p:cNvSpPr>
          <p:nvPr>
            <p:ph type="dt" sz="half" idx="10"/>
          </p:nvPr>
        </p:nvSpPr>
        <p:spPr/>
        <p:txBody>
          <a:bodyPr/>
          <a:lstStyle/>
          <a:p>
            <a:fld id="{D7482711-955B-43D5-AEA2-97D0E9FD3AC6}" type="datetimeFigureOut">
              <a:rPr lang="en-US" smtClean="0"/>
              <a:t>10/23/2022</a:t>
            </a:fld>
            <a:endParaRPr lang="en-US"/>
          </a:p>
        </p:txBody>
      </p:sp>
      <p:sp>
        <p:nvSpPr>
          <p:cNvPr id="5" name="Footer Placeholder 4">
            <a:extLst>
              <a:ext uri="{FF2B5EF4-FFF2-40B4-BE49-F238E27FC236}">
                <a16:creationId xmlns:a16="http://schemas.microsoft.com/office/drawing/2014/main" id="{D949F5CA-9245-468B-CA05-B438627805BA}"/>
              </a:ext>
            </a:extLst>
          </p:cNvPr>
          <p:cNvSpPr>
            <a:spLocks noGrp="1"/>
          </p:cNvSpPr>
          <p:nvPr>
            <p:ph type="ftr" sz="quarter" idx="11"/>
          </p:nvPr>
        </p:nvSpPr>
        <p:spPr/>
        <p:txBody>
          <a:body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B64BA501-7213-CEFF-1E72-FE639D8DFF1B}"/>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108263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CD00-9E0C-2248-2202-1A8A6599201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A8572D-3D33-3AF7-CD69-125EA51BC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7C7A1-0DAE-DC27-ADF0-9C0552B388DD}"/>
              </a:ext>
            </a:extLst>
          </p:cNvPr>
          <p:cNvSpPr>
            <a:spLocks noGrp="1"/>
          </p:cNvSpPr>
          <p:nvPr>
            <p:ph type="dt" sz="half" idx="10"/>
          </p:nvPr>
        </p:nvSpPr>
        <p:spPr/>
        <p:txBody>
          <a:bodyPr/>
          <a:lstStyle/>
          <a:p>
            <a:fld id="{D7482711-955B-43D5-AEA2-97D0E9FD3AC6}" type="datetimeFigureOut">
              <a:rPr lang="en-US" smtClean="0"/>
              <a:t>10/23/2022</a:t>
            </a:fld>
            <a:endParaRPr lang="en-US"/>
          </a:p>
        </p:txBody>
      </p:sp>
      <p:sp>
        <p:nvSpPr>
          <p:cNvPr id="6" name="Slide Number Placeholder 5">
            <a:extLst>
              <a:ext uri="{FF2B5EF4-FFF2-40B4-BE49-F238E27FC236}">
                <a16:creationId xmlns:a16="http://schemas.microsoft.com/office/drawing/2014/main" id="{AE106C2C-049F-558F-49BA-A5DC25E5F5CD}"/>
              </a:ext>
            </a:extLst>
          </p:cNvPr>
          <p:cNvSpPr>
            <a:spLocks noGrp="1"/>
          </p:cNvSpPr>
          <p:nvPr>
            <p:ph type="sldNum" sz="quarter" idx="12"/>
          </p:nvPr>
        </p:nvSpPr>
        <p:spPr/>
        <p:txBody>
          <a:bodyPr/>
          <a:lstStyle/>
          <a:p>
            <a:fld id="{50959DF8-9FE2-48CA-BFAA-9B8F46F0702B}" type="slidenum">
              <a:rPr lang="en-US" smtClean="0"/>
              <a:t>‹#›</a:t>
            </a:fld>
            <a:endParaRPr lang="en-US"/>
          </a:p>
        </p:txBody>
      </p:sp>
      <p:sp>
        <p:nvSpPr>
          <p:cNvPr id="7" name="Footer Placeholder 4">
            <a:extLst>
              <a:ext uri="{FF2B5EF4-FFF2-40B4-BE49-F238E27FC236}">
                <a16:creationId xmlns:a16="http://schemas.microsoft.com/office/drawing/2014/main" id="{2B75DCE0-DAB9-29C3-F547-A5BD35E826DB}"/>
              </a:ext>
            </a:extLst>
          </p:cNvPr>
          <p:cNvSpPr>
            <a:spLocks noGrp="1"/>
          </p:cNvSpPr>
          <p:nvPr>
            <p:ph type="ftr" sz="quarter" idx="3"/>
          </p:nvPr>
        </p:nvSpPr>
        <p:spPr>
          <a:xfrm>
            <a:off x="3894859" y="6356350"/>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Tree>
    <p:extLst>
      <p:ext uri="{BB962C8B-B14F-4D97-AF65-F5344CB8AC3E}">
        <p14:creationId xmlns:p14="http://schemas.microsoft.com/office/powerpoint/2010/main" val="369372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3AA1-D1FD-FD43-17ED-21B949CC3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9754A-EFF1-7462-278A-BC350874D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93356-E7C2-4117-0238-7851E1A658FF}"/>
              </a:ext>
            </a:extLst>
          </p:cNvPr>
          <p:cNvSpPr>
            <a:spLocks noGrp="1"/>
          </p:cNvSpPr>
          <p:nvPr>
            <p:ph type="dt" sz="half" idx="10"/>
          </p:nvPr>
        </p:nvSpPr>
        <p:spPr/>
        <p:txBody>
          <a:bodyPr/>
          <a:lstStyle/>
          <a:p>
            <a:fld id="{D7482711-955B-43D5-AEA2-97D0E9FD3AC6}" type="datetimeFigureOut">
              <a:rPr lang="en-US" smtClean="0"/>
              <a:t>10/23/2022</a:t>
            </a:fld>
            <a:endParaRPr lang="en-US"/>
          </a:p>
        </p:txBody>
      </p:sp>
      <p:sp>
        <p:nvSpPr>
          <p:cNvPr id="5" name="Footer Placeholder 4">
            <a:extLst>
              <a:ext uri="{FF2B5EF4-FFF2-40B4-BE49-F238E27FC236}">
                <a16:creationId xmlns:a16="http://schemas.microsoft.com/office/drawing/2014/main" id="{E17E4D33-B67F-0297-04B1-80A868BABBD1}"/>
              </a:ext>
            </a:extLst>
          </p:cNvPr>
          <p:cNvSpPr>
            <a:spLocks noGrp="1"/>
          </p:cNvSpPr>
          <p:nvPr>
            <p:ph type="ftr" sz="quarter" idx="11"/>
          </p:nvPr>
        </p:nvSpPr>
        <p:spPr>
          <a:xfrm>
            <a:off x="3894859" y="6356350"/>
            <a:ext cx="4402282" cy="365125"/>
          </a:xfrm>
        </p:spPr>
        <p:txBody>
          <a:bodyPr/>
          <a:lstStyle/>
          <a:p>
            <a:r>
              <a:rPr lang="en-US" dirty="0"/>
              <a:t>Data Analytics for Cybersecurity, ©2022 Janeja  All rights reserved.</a:t>
            </a:r>
          </a:p>
          <a:p>
            <a:endParaRPr lang="en-US" dirty="0"/>
          </a:p>
        </p:txBody>
      </p:sp>
      <p:sp>
        <p:nvSpPr>
          <p:cNvPr id="6" name="Slide Number Placeholder 5">
            <a:extLst>
              <a:ext uri="{FF2B5EF4-FFF2-40B4-BE49-F238E27FC236}">
                <a16:creationId xmlns:a16="http://schemas.microsoft.com/office/drawing/2014/main" id="{317AA5BE-ECA9-D3D6-7650-FD3B5353C935}"/>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410569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9793-80E1-C7A2-8319-4AB454027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D67E79-F55B-0E60-AF5B-C9CEB47432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9BE76-CB18-9416-6C63-76DFC95E3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36FEE-39C3-FBB3-247F-412144098BD9}"/>
              </a:ext>
            </a:extLst>
          </p:cNvPr>
          <p:cNvSpPr>
            <a:spLocks noGrp="1"/>
          </p:cNvSpPr>
          <p:nvPr>
            <p:ph type="dt" sz="half" idx="10"/>
          </p:nvPr>
        </p:nvSpPr>
        <p:spPr/>
        <p:txBody>
          <a:bodyPr/>
          <a:lstStyle/>
          <a:p>
            <a:fld id="{D7482711-955B-43D5-AEA2-97D0E9FD3AC6}" type="datetimeFigureOut">
              <a:rPr lang="en-US" smtClean="0"/>
              <a:t>10/23/2022</a:t>
            </a:fld>
            <a:endParaRPr lang="en-US"/>
          </a:p>
        </p:txBody>
      </p:sp>
      <p:sp>
        <p:nvSpPr>
          <p:cNvPr id="6" name="Footer Placeholder 5">
            <a:extLst>
              <a:ext uri="{FF2B5EF4-FFF2-40B4-BE49-F238E27FC236}">
                <a16:creationId xmlns:a16="http://schemas.microsoft.com/office/drawing/2014/main" id="{957BCFD7-D0D0-171D-2A86-E1B8E7DF91F6}"/>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C3DFE67D-3819-EAA4-3BF5-A9236F3B92DE}"/>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93055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94BC-87C4-2081-C53C-F5F6294DED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3CA9C-5EEC-B1B1-9415-C0CF29C46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9B4872-B91F-459A-06E1-1428F2305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7B4902-5D8F-D982-F857-3FE7296DE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F8AE5-B7D0-6B8A-AC4C-C54694BED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C6D3D-14D1-618F-52B4-508F0C6582E9}"/>
              </a:ext>
            </a:extLst>
          </p:cNvPr>
          <p:cNvSpPr>
            <a:spLocks noGrp="1"/>
          </p:cNvSpPr>
          <p:nvPr>
            <p:ph type="dt" sz="half" idx="10"/>
          </p:nvPr>
        </p:nvSpPr>
        <p:spPr/>
        <p:txBody>
          <a:bodyPr/>
          <a:lstStyle/>
          <a:p>
            <a:fld id="{D7482711-955B-43D5-AEA2-97D0E9FD3AC6}" type="datetimeFigureOut">
              <a:rPr lang="en-US" smtClean="0"/>
              <a:t>10/23/2022</a:t>
            </a:fld>
            <a:endParaRPr lang="en-US"/>
          </a:p>
        </p:txBody>
      </p:sp>
      <p:sp>
        <p:nvSpPr>
          <p:cNvPr id="8" name="Footer Placeholder 7">
            <a:extLst>
              <a:ext uri="{FF2B5EF4-FFF2-40B4-BE49-F238E27FC236}">
                <a16:creationId xmlns:a16="http://schemas.microsoft.com/office/drawing/2014/main" id="{EBB915B8-00CD-5EF9-304B-C9FEAF21FB66}"/>
              </a:ext>
            </a:extLst>
          </p:cNvPr>
          <p:cNvSpPr>
            <a:spLocks noGrp="1"/>
          </p:cNvSpPr>
          <p:nvPr>
            <p:ph type="ftr" sz="quarter" idx="11"/>
          </p:nvPr>
        </p:nvSpPr>
        <p:spPr/>
        <p:txBody>
          <a:bodyPr/>
          <a:lstStyle/>
          <a:p>
            <a:r>
              <a:rPr lang="en-US" dirty="0"/>
              <a:t>Data Analytics for Cybersecurity, ©2022 Janeja  All rights reserved.</a:t>
            </a:r>
          </a:p>
        </p:txBody>
      </p:sp>
      <p:sp>
        <p:nvSpPr>
          <p:cNvPr id="9" name="Slide Number Placeholder 8">
            <a:extLst>
              <a:ext uri="{FF2B5EF4-FFF2-40B4-BE49-F238E27FC236}">
                <a16:creationId xmlns:a16="http://schemas.microsoft.com/office/drawing/2014/main" id="{772F0C9B-1A24-F17A-21D4-8740FCCAE4A8}"/>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07063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94CD-44E7-943B-FE7E-86A5AFF17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17245-BD69-8773-37A9-EF98FBB75812}"/>
              </a:ext>
            </a:extLst>
          </p:cNvPr>
          <p:cNvSpPr>
            <a:spLocks noGrp="1"/>
          </p:cNvSpPr>
          <p:nvPr>
            <p:ph type="dt" sz="half" idx="10"/>
          </p:nvPr>
        </p:nvSpPr>
        <p:spPr/>
        <p:txBody>
          <a:bodyPr/>
          <a:lstStyle/>
          <a:p>
            <a:fld id="{D7482711-955B-43D5-AEA2-97D0E9FD3AC6}" type="datetimeFigureOut">
              <a:rPr lang="en-US" smtClean="0"/>
              <a:t>10/23/2022</a:t>
            </a:fld>
            <a:endParaRPr lang="en-US"/>
          </a:p>
        </p:txBody>
      </p:sp>
      <p:sp>
        <p:nvSpPr>
          <p:cNvPr id="4" name="Footer Placeholder 3">
            <a:extLst>
              <a:ext uri="{FF2B5EF4-FFF2-40B4-BE49-F238E27FC236}">
                <a16:creationId xmlns:a16="http://schemas.microsoft.com/office/drawing/2014/main" id="{70815B97-3E22-AA5A-EA8F-6788C0B55051}"/>
              </a:ext>
            </a:extLst>
          </p:cNvPr>
          <p:cNvSpPr>
            <a:spLocks noGrp="1"/>
          </p:cNvSpPr>
          <p:nvPr>
            <p:ph type="ftr" sz="quarter" idx="11"/>
          </p:nvPr>
        </p:nvSpPr>
        <p:spPr/>
        <p:txBody>
          <a:bodyPr/>
          <a:lstStyle/>
          <a:p>
            <a:r>
              <a:rPr lang="en-US" dirty="0"/>
              <a:t>Data Analytics for Cybersecurity, ©2022 Janeja  All rights reserved.</a:t>
            </a:r>
          </a:p>
        </p:txBody>
      </p:sp>
      <p:sp>
        <p:nvSpPr>
          <p:cNvPr id="5" name="Slide Number Placeholder 4">
            <a:extLst>
              <a:ext uri="{FF2B5EF4-FFF2-40B4-BE49-F238E27FC236}">
                <a16:creationId xmlns:a16="http://schemas.microsoft.com/office/drawing/2014/main" id="{5AC47BB4-A9D5-FF8E-3188-47760302DB98}"/>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07932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2F36D-1AF2-215A-6922-480C001F0AA8}"/>
              </a:ext>
            </a:extLst>
          </p:cNvPr>
          <p:cNvSpPr>
            <a:spLocks noGrp="1"/>
          </p:cNvSpPr>
          <p:nvPr>
            <p:ph type="dt" sz="half" idx="10"/>
          </p:nvPr>
        </p:nvSpPr>
        <p:spPr/>
        <p:txBody>
          <a:bodyPr/>
          <a:lstStyle/>
          <a:p>
            <a:fld id="{D7482711-955B-43D5-AEA2-97D0E9FD3AC6}" type="datetimeFigureOut">
              <a:rPr lang="en-US" smtClean="0"/>
              <a:t>10/23/2022</a:t>
            </a:fld>
            <a:endParaRPr lang="en-US"/>
          </a:p>
        </p:txBody>
      </p:sp>
      <p:sp>
        <p:nvSpPr>
          <p:cNvPr id="3" name="Footer Placeholder 2">
            <a:extLst>
              <a:ext uri="{FF2B5EF4-FFF2-40B4-BE49-F238E27FC236}">
                <a16:creationId xmlns:a16="http://schemas.microsoft.com/office/drawing/2014/main" id="{A5279FE7-FA53-7D58-AD40-A7DC66AFC2EE}"/>
              </a:ext>
            </a:extLst>
          </p:cNvPr>
          <p:cNvSpPr>
            <a:spLocks noGrp="1"/>
          </p:cNvSpPr>
          <p:nvPr>
            <p:ph type="ftr" sz="quarter" idx="11"/>
          </p:nvPr>
        </p:nvSpPr>
        <p:spPr/>
        <p:txBody>
          <a:bodyPr/>
          <a:lstStyle/>
          <a:p>
            <a:r>
              <a:rPr lang="en-US" dirty="0"/>
              <a:t>Data Analytics for Cybersecurity, ©2022 Janeja  All rights reserved.</a:t>
            </a:r>
          </a:p>
        </p:txBody>
      </p:sp>
      <p:sp>
        <p:nvSpPr>
          <p:cNvPr id="4" name="Slide Number Placeholder 3">
            <a:extLst>
              <a:ext uri="{FF2B5EF4-FFF2-40B4-BE49-F238E27FC236}">
                <a16:creationId xmlns:a16="http://schemas.microsoft.com/office/drawing/2014/main" id="{B1E4A780-C789-0466-F85A-29A2DD7830BA}"/>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23683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EF3B-C1E3-E131-F6CB-B6C816858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D6A66-702A-D4AE-2EBE-72899C079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3CAAC-8539-FF72-6021-49355A425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5520E-1D62-0CF8-33A3-774043BCD9AE}"/>
              </a:ext>
            </a:extLst>
          </p:cNvPr>
          <p:cNvSpPr>
            <a:spLocks noGrp="1"/>
          </p:cNvSpPr>
          <p:nvPr>
            <p:ph type="dt" sz="half" idx="10"/>
          </p:nvPr>
        </p:nvSpPr>
        <p:spPr/>
        <p:txBody>
          <a:bodyPr/>
          <a:lstStyle/>
          <a:p>
            <a:fld id="{D7482711-955B-43D5-AEA2-97D0E9FD3AC6}" type="datetimeFigureOut">
              <a:rPr lang="en-US" smtClean="0"/>
              <a:t>10/23/2022</a:t>
            </a:fld>
            <a:endParaRPr lang="en-US"/>
          </a:p>
        </p:txBody>
      </p:sp>
      <p:sp>
        <p:nvSpPr>
          <p:cNvPr id="6" name="Footer Placeholder 5">
            <a:extLst>
              <a:ext uri="{FF2B5EF4-FFF2-40B4-BE49-F238E27FC236}">
                <a16:creationId xmlns:a16="http://schemas.microsoft.com/office/drawing/2014/main" id="{81E6DDB2-0658-44D7-37A6-6FF492E0640E}"/>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F81F5DCB-7E34-5B76-5DD9-4FC2E57B90AD}"/>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48923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7A33-9EA1-AAE1-9627-9EE4EFB77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AF889-33F1-6F6D-A485-E5746F2B0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CAEC30F-529B-07E5-0765-7DA88A84C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DED4FE-B14D-D54F-42D4-3156634F425B}"/>
              </a:ext>
            </a:extLst>
          </p:cNvPr>
          <p:cNvSpPr>
            <a:spLocks noGrp="1"/>
          </p:cNvSpPr>
          <p:nvPr>
            <p:ph type="dt" sz="half" idx="10"/>
          </p:nvPr>
        </p:nvSpPr>
        <p:spPr/>
        <p:txBody>
          <a:bodyPr/>
          <a:lstStyle/>
          <a:p>
            <a:fld id="{D7482711-955B-43D5-AEA2-97D0E9FD3AC6}" type="datetimeFigureOut">
              <a:rPr lang="en-US" smtClean="0"/>
              <a:t>10/23/2022</a:t>
            </a:fld>
            <a:endParaRPr lang="en-US"/>
          </a:p>
        </p:txBody>
      </p:sp>
      <p:sp>
        <p:nvSpPr>
          <p:cNvPr id="6" name="Footer Placeholder 5">
            <a:extLst>
              <a:ext uri="{FF2B5EF4-FFF2-40B4-BE49-F238E27FC236}">
                <a16:creationId xmlns:a16="http://schemas.microsoft.com/office/drawing/2014/main" id="{4DF2B259-4458-341C-EF83-74F8C9C1656E}"/>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E92F5402-F278-8019-0A62-B6FE3550EE59}"/>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43509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F2E39-9F0C-30FC-3D62-7950A0D61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BEDE99-29A6-0C20-5FFE-94277DF9D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7AC29-25AE-88A4-2168-0B121919F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82711-955B-43D5-AEA2-97D0E9FD3AC6}" type="datetimeFigureOut">
              <a:rPr lang="en-US" smtClean="0"/>
              <a:t>10/23/2022</a:t>
            </a:fld>
            <a:endParaRPr lang="en-US"/>
          </a:p>
        </p:txBody>
      </p:sp>
      <p:sp>
        <p:nvSpPr>
          <p:cNvPr id="5" name="Footer Placeholder 4">
            <a:extLst>
              <a:ext uri="{FF2B5EF4-FFF2-40B4-BE49-F238E27FC236}">
                <a16:creationId xmlns:a16="http://schemas.microsoft.com/office/drawing/2014/main" id="{D0A491A8-F200-3031-5CFC-A9D2AFB0E553}"/>
              </a:ext>
            </a:extLst>
          </p:cNvPr>
          <p:cNvSpPr>
            <a:spLocks noGrp="1"/>
          </p:cNvSpPr>
          <p:nvPr>
            <p:ph type="ftr" sz="quarter" idx="3"/>
          </p:nvPr>
        </p:nvSpPr>
        <p:spPr>
          <a:xfrm>
            <a:off x="3894859" y="6356350"/>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81513252-5A32-5C1C-18AC-B5FDD6D13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59DF8-9FE2-48CA-BFAA-9B8F46F0702B}" type="slidenum">
              <a:rPr lang="en-US" smtClean="0"/>
              <a:t>‹#›</a:t>
            </a:fld>
            <a:endParaRPr lang="en-US"/>
          </a:p>
        </p:txBody>
      </p:sp>
    </p:spTree>
    <p:extLst>
      <p:ext uri="{BB962C8B-B14F-4D97-AF65-F5344CB8AC3E}">
        <p14:creationId xmlns:p14="http://schemas.microsoft.com/office/powerpoint/2010/main" val="19215565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caida.org/projects/ark/" TargetMode="External"/><Relationship Id="rId3" Type="http://schemas.openxmlformats.org/officeDocument/2006/relationships/hyperlink" Target="https://www.ripe.net/manage-ips-and-asns/db" TargetMode="External"/><Relationship Id="rId7" Type="http://schemas.openxmlformats.org/officeDocument/2006/relationships/hyperlink" Target="http://www.ip2location.com/" TargetMode="External"/><Relationship Id="rId2" Type="http://schemas.openxmlformats.org/officeDocument/2006/relationships/hyperlink" Target="http://www.routeviews.org/" TargetMode="External"/><Relationship Id="rId1" Type="http://schemas.openxmlformats.org/officeDocument/2006/relationships/slideLayout" Target="../slideLayouts/slideLayout2.xml"/><Relationship Id="rId6" Type="http://schemas.openxmlformats.org/officeDocument/2006/relationships/hyperlink" Target="https://www.maxmind.com/en/open-source-data-and-api-for-ip-geolocation" TargetMode="External"/><Relationship Id="rId5" Type="http://schemas.openxmlformats.org/officeDocument/2006/relationships/hyperlink" Target="http://irr.net/index.html" TargetMode="External"/><Relationship Id="rId4" Type="http://schemas.openxmlformats.org/officeDocument/2006/relationships/hyperlink" Target="https://bgpmon.net/"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net.com/news/youtube-blames-pakistan-network-for-2-hour-outage/" TargetMode="External"/><Relationship Id="rId2" Type="http://schemas.openxmlformats.org/officeDocument/2006/relationships/hyperlink" Target="http://securityaffairs.co/wordpress/23565/intelligence/turkish-government-hijacking-dns.html" TargetMode="External"/><Relationship Id="rId1" Type="http://schemas.openxmlformats.org/officeDocument/2006/relationships/slideLayout" Target="../slideLayouts/slideLayout2.xml"/><Relationship Id="rId4" Type="http://schemas.openxmlformats.org/officeDocument/2006/relationships/hyperlink" Target="http://www.csoonline.com/article/3019283/data-breach/does-a-data-breach-really-affect-your-firm-s-reputation.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DCF6-0219-4073-8625-157B124D9282}"/>
              </a:ext>
            </a:extLst>
          </p:cNvPr>
          <p:cNvSpPr>
            <a:spLocks noGrp="1"/>
          </p:cNvSpPr>
          <p:nvPr>
            <p:ph type="ctrTitle"/>
          </p:nvPr>
        </p:nvSpPr>
        <p:spPr/>
        <p:txBody>
          <a:bodyPr>
            <a:noAutofit/>
          </a:bodyPr>
          <a:lstStyle/>
          <a:p>
            <a:br>
              <a:rPr lang="en-US" sz="4800" dirty="0"/>
            </a:br>
            <a:br>
              <a:rPr lang="en-US" sz="4800" dirty="0"/>
            </a:br>
            <a:r>
              <a:rPr lang="en-US" sz="4800" dirty="0"/>
              <a:t>Data analytics for Cyber security</a:t>
            </a:r>
            <a:br>
              <a:rPr lang="en-US" sz="4800" dirty="0"/>
            </a:br>
            <a:br>
              <a:rPr lang="en-US" sz="4800" dirty="0"/>
            </a:br>
            <a:r>
              <a:rPr lang="en-US" sz="4000" dirty="0"/>
              <a:t>- Anomaly Detection for cyber security- </a:t>
            </a:r>
          </a:p>
        </p:txBody>
      </p:sp>
      <p:sp>
        <p:nvSpPr>
          <p:cNvPr id="3" name="Subtitle 2">
            <a:extLst>
              <a:ext uri="{FF2B5EF4-FFF2-40B4-BE49-F238E27FC236}">
                <a16:creationId xmlns:a16="http://schemas.microsoft.com/office/drawing/2014/main" id="{429A1EAB-5C51-62A5-F0CB-A848542A2E1E}"/>
              </a:ext>
            </a:extLst>
          </p:cNvPr>
          <p:cNvSpPr>
            <a:spLocks noGrp="1"/>
          </p:cNvSpPr>
          <p:nvPr>
            <p:ph type="subTitle" idx="1"/>
          </p:nvPr>
        </p:nvSpPr>
        <p:spPr/>
        <p:txBody>
          <a:bodyPr>
            <a:normAutofit fontScale="92500" lnSpcReduction="10000"/>
          </a:bodyPr>
          <a:lstStyle/>
          <a:p>
            <a:r>
              <a:rPr lang="en-US" dirty="0"/>
              <a:t>Vandana P. Janeja</a:t>
            </a:r>
          </a:p>
          <a:p>
            <a:endParaRPr lang="en-US" dirty="0"/>
          </a:p>
          <a:p>
            <a:endParaRPr lang="en-US" dirty="0"/>
          </a:p>
          <a:p>
            <a:r>
              <a:rPr lang="en-US" dirty="0"/>
              <a:t>©2022 Janeja.  All rights reserved.</a:t>
            </a:r>
          </a:p>
          <a:p>
            <a:endParaRPr lang="en-US" dirty="0"/>
          </a:p>
          <a:p>
            <a:endParaRPr lang="en-US" dirty="0"/>
          </a:p>
        </p:txBody>
      </p:sp>
      <p:sp>
        <p:nvSpPr>
          <p:cNvPr id="10" name="Date Placeholder 9">
            <a:extLst>
              <a:ext uri="{FF2B5EF4-FFF2-40B4-BE49-F238E27FC236}">
                <a16:creationId xmlns:a16="http://schemas.microsoft.com/office/drawing/2014/main" id="{C7032292-5645-40F1-5984-65B45872F7EA}"/>
              </a:ext>
            </a:extLst>
          </p:cNvPr>
          <p:cNvSpPr>
            <a:spLocks noGrp="1"/>
          </p:cNvSpPr>
          <p:nvPr>
            <p:ph type="dt" sz="half" idx="10"/>
          </p:nvPr>
        </p:nvSpPr>
        <p:spPr/>
        <p:txBody>
          <a:bodyPr/>
          <a:lstStyle/>
          <a:p>
            <a:fld id="{6C506F98-4939-4EE3-99FA-545BBA29FFB8}" type="datetime1">
              <a:rPr lang="en-US" smtClean="0"/>
              <a:t>10/23/2022</a:t>
            </a:fld>
            <a:endParaRPr lang="en-US"/>
          </a:p>
        </p:txBody>
      </p:sp>
      <p:sp>
        <p:nvSpPr>
          <p:cNvPr id="11" name="Footer Placeholder 10">
            <a:extLst>
              <a:ext uri="{FF2B5EF4-FFF2-40B4-BE49-F238E27FC236}">
                <a16:creationId xmlns:a16="http://schemas.microsoft.com/office/drawing/2014/main" id="{83633619-D2DD-5FA2-7833-D173CA740311}"/>
              </a:ext>
            </a:extLst>
          </p:cNvPr>
          <p:cNvSpPr>
            <a:spLocks noGrp="1"/>
          </p:cNvSpPr>
          <p:nvPr>
            <p:ph type="ftr" sz="quarter" idx="11"/>
          </p:nvPr>
        </p:nvSpPr>
        <p:spPr>
          <a:xfrm>
            <a:off x="1262495" y="646920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Data Analytics for Cybersecurity, ©2022 Janeja  All rights reserved.</a:t>
            </a:r>
            <a:endParaRPr lang="en-US" dirty="0"/>
          </a:p>
        </p:txBody>
      </p:sp>
      <p:sp>
        <p:nvSpPr>
          <p:cNvPr id="12" name="Slide Number Placeholder 11">
            <a:extLst>
              <a:ext uri="{FF2B5EF4-FFF2-40B4-BE49-F238E27FC236}">
                <a16:creationId xmlns:a16="http://schemas.microsoft.com/office/drawing/2014/main" id="{F11456C5-571E-AB59-48DB-A013C7BFCEEC}"/>
              </a:ext>
            </a:extLst>
          </p:cNvPr>
          <p:cNvSpPr>
            <a:spLocks noGrp="1"/>
          </p:cNvSpPr>
          <p:nvPr>
            <p:ph type="sldNum" sz="quarter" idx="12"/>
          </p:nvPr>
        </p:nvSpPr>
        <p:spPr/>
        <p:txBody>
          <a:bodyPr/>
          <a:lstStyle/>
          <a:p>
            <a:fld id="{50959DF8-9FE2-48CA-BFAA-9B8F46F0702B}" type="slidenum">
              <a:rPr lang="en-US" smtClean="0"/>
              <a:t>1</a:t>
            </a:fld>
            <a:endParaRPr lang="en-US"/>
          </a:p>
        </p:txBody>
      </p:sp>
    </p:spTree>
    <p:extLst>
      <p:ext uri="{BB962C8B-B14F-4D97-AF65-F5344CB8AC3E}">
        <p14:creationId xmlns:p14="http://schemas.microsoft.com/office/powerpoint/2010/main" val="4513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FF7574-91A5-FD3C-843C-B0D1C9DC23BC}"/>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Motivating Example: BGP Hijacking</a:t>
            </a:r>
          </a:p>
        </p:txBody>
      </p:sp>
      <p:graphicFrame>
        <p:nvGraphicFramePr>
          <p:cNvPr id="12" name="Content Placeholder 2">
            <a:extLst>
              <a:ext uri="{FF2B5EF4-FFF2-40B4-BE49-F238E27FC236}">
                <a16:creationId xmlns:a16="http://schemas.microsoft.com/office/drawing/2014/main" id="{63DF1190-0CCB-4371-2DA3-BF375ABE2CC1}"/>
              </a:ext>
            </a:extLst>
          </p:cNvPr>
          <p:cNvGraphicFramePr>
            <a:graphicFrameLocks noGrp="1"/>
          </p:cNvGraphicFramePr>
          <p:nvPr>
            <p:ph idx="1"/>
            <p:extLst>
              <p:ext uri="{D42A27DB-BD31-4B8C-83A1-F6EECF244321}">
                <p14:modId xmlns:p14="http://schemas.microsoft.com/office/powerpoint/2010/main" val="251153811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9">
            <a:extLst>
              <a:ext uri="{FF2B5EF4-FFF2-40B4-BE49-F238E27FC236}">
                <a16:creationId xmlns:a16="http://schemas.microsoft.com/office/drawing/2014/main" id="{13CFBC71-0D23-08CD-13BC-13D0C9FAC270}"/>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6" name="Footer Placeholder 10">
            <a:extLst>
              <a:ext uri="{FF2B5EF4-FFF2-40B4-BE49-F238E27FC236}">
                <a16:creationId xmlns:a16="http://schemas.microsoft.com/office/drawing/2014/main" id="{41F4751D-98F3-E1FC-B2EC-F9A565A70F2C}"/>
              </a:ext>
            </a:extLst>
          </p:cNvPr>
          <p:cNvSpPr txBox="1">
            <a:spLocks/>
          </p:cNvSpPr>
          <p:nvPr/>
        </p:nvSpPr>
        <p:spPr>
          <a:xfrm>
            <a:off x="5177672" y="6379681"/>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7" name="Slide Number Placeholder 11">
            <a:extLst>
              <a:ext uri="{FF2B5EF4-FFF2-40B4-BE49-F238E27FC236}">
                <a16:creationId xmlns:a16="http://schemas.microsoft.com/office/drawing/2014/main" id="{B30B8780-A250-732A-9BD0-8302E55336D3}"/>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10</a:t>
            </a:fld>
            <a:endParaRPr lang="en-US"/>
          </a:p>
        </p:txBody>
      </p:sp>
    </p:spTree>
    <p:extLst>
      <p:ext uri="{BB962C8B-B14F-4D97-AF65-F5344CB8AC3E}">
        <p14:creationId xmlns:p14="http://schemas.microsoft.com/office/powerpoint/2010/main" val="191274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CC5073-259B-1A9A-AEA8-4218E6119F90}"/>
              </a:ext>
            </a:extLst>
          </p:cNvPr>
          <p:cNvSpPr>
            <a:spLocks noGrp="1"/>
          </p:cNvSpPr>
          <p:nvPr>
            <p:ph type="title"/>
          </p:nvPr>
        </p:nvSpPr>
        <p:spPr>
          <a:xfrm>
            <a:off x="841248" y="548640"/>
            <a:ext cx="3600860" cy="5431536"/>
          </a:xfrm>
        </p:spPr>
        <p:txBody>
          <a:bodyPr>
            <a:normAutofit/>
          </a:bodyPr>
          <a:lstStyle/>
          <a:p>
            <a:r>
              <a:rPr lang="en-US" sz="5400" dirty="0"/>
              <a:t>Motivating Example: BGP Hijacking</a:t>
            </a:r>
          </a:p>
        </p:txBody>
      </p:sp>
      <p:sp>
        <p:nvSpPr>
          <p:cNvPr id="2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AD6740-AE92-09AB-7F3A-191ABDCCC7E9}"/>
              </a:ext>
            </a:extLst>
          </p:cNvPr>
          <p:cNvSpPr>
            <a:spLocks noGrp="1"/>
          </p:cNvSpPr>
          <p:nvPr>
            <p:ph idx="1"/>
          </p:nvPr>
        </p:nvSpPr>
        <p:spPr>
          <a:xfrm>
            <a:off x="5126418" y="552091"/>
            <a:ext cx="6224335" cy="5431536"/>
          </a:xfrm>
        </p:spPr>
        <p:txBody>
          <a:bodyPr anchor="ctr">
            <a:normAutofit/>
          </a:bodyPr>
          <a:lstStyle/>
          <a:p>
            <a:pPr marL="0" marR="0">
              <a:spcBef>
                <a:spcPts val="0"/>
              </a:spcBef>
              <a:spcAft>
                <a:spcPts val="600"/>
              </a:spcAft>
            </a:pPr>
            <a:r>
              <a:rPr lang="en-US" sz="1700">
                <a:effectLst/>
                <a:latin typeface="Arial" panose="020B0604020202020204" pitchFamily="34" charset="0"/>
                <a:ea typeface="Calibri" panose="020F0502020204030204" pitchFamily="34" charset="0"/>
                <a:cs typeface="Times New Roman" panose="02020603050405020304" pitchFamily="18" charset="0"/>
              </a:rPr>
              <a:t>BGP anomalies prevent successful exchanges between the AS leading to loss of data or unauthorized rerouting of the data</a:t>
            </a:r>
          </a:p>
          <a:p>
            <a:pPr marL="0" marR="0">
              <a:spcBef>
                <a:spcPts val="0"/>
              </a:spcBef>
              <a:spcAft>
                <a:spcPts val="600"/>
              </a:spcAft>
            </a:pPr>
            <a:r>
              <a:rPr lang="en-US" sz="1700">
                <a:effectLst/>
                <a:latin typeface="Arial" panose="020B0604020202020204" pitchFamily="34" charset="0"/>
                <a:ea typeface="Calibri" panose="020F0502020204030204" pitchFamily="34" charset="0"/>
                <a:cs typeface="Times New Roman" panose="02020603050405020304" pitchFamily="18" charset="0"/>
              </a:rPr>
              <a:t>Anomalies may include route flapping, path announcements that delay routed packets, malicious redirecting of traffic for unauthorized surveillance purposes, and dropping of packets to unknown destinations</a:t>
            </a:r>
          </a:p>
          <a:p>
            <a:pPr marL="0" marR="0">
              <a:spcBef>
                <a:spcPts val="0"/>
              </a:spcBef>
              <a:spcAft>
                <a:spcPts val="600"/>
              </a:spcAft>
            </a:pPr>
            <a:r>
              <a:rPr lang="en-US" sz="1700">
                <a:effectLst/>
                <a:latin typeface="Arial" panose="020B0604020202020204" pitchFamily="34" charset="0"/>
                <a:ea typeface="Calibri" panose="020F0502020204030204" pitchFamily="34" charset="0"/>
                <a:cs typeface="Times New Roman" panose="02020603050405020304" pitchFamily="18" charset="0"/>
              </a:rPr>
              <a:t>BGP anomalies where path announcements are made may lead to thousands of anomalous updates</a:t>
            </a:r>
          </a:p>
          <a:p>
            <a:pPr marL="0" marR="0">
              <a:spcBef>
                <a:spcPts val="0"/>
              </a:spcBef>
              <a:spcAft>
                <a:spcPts val="600"/>
              </a:spcAft>
            </a:pPr>
            <a:r>
              <a:rPr lang="en-US" sz="1700">
                <a:effectLst/>
                <a:latin typeface="Arial" panose="020B0604020202020204" pitchFamily="34" charset="0"/>
                <a:ea typeface="Calibri" panose="020F0502020204030204" pitchFamily="34" charset="0"/>
                <a:cs typeface="Times New Roman" panose="02020603050405020304" pitchFamily="18" charset="0"/>
              </a:rPr>
              <a:t>BGP first initiates a complete routing table exchange and then subsequently exchanges updates</a:t>
            </a:r>
          </a:p>
          <a:p>
            <a:pPr marL="0" marR="0">
              <a:spcBef>
                <a:spcPts val="0"/>
              </a:spcBef>
              <a:spcAft>
                <a:spcPts val="600"/>
              </a:spcAft>
            </a:pPr>
            <a:r>
              <a:rPr lang="en-US" sz="1700">
                <a:effectLst/>
                <a:latin typeface="Arial" panose="020B0604020202020204" pitchFamily="34" charset="0"/>
                <a:ea typeface="Calibri" panose="020F0502020204030204" pitchFamily="34" charset="0"/>
                <a:cs typeface="Times New Roman" panose="02020603050405020304" pitchFamily="18" charset="0"/>
              </a:rPr>
              <a:t>If there is an anomaly then there will be a lot more updates than normal. This can potentially indicate the presence of an anomaly</a:t>
            </a:r>
          </a:p>
          <a:p>
            <a:pPr marL="0" marR="0">
              <a:spcBef>
                <a:spcPts val="0"/>
              </a:spcBef>
              <a:spcAft>
                <a:spcPts val="600"/>
              </a:spcAft>
            </a:pPr>
            <a:r>
              <a:rPr lang="en-US" sz="1700">
                <a:latin typeface="Arial" panose="020B0604020202020204" pitchFamily="34" charset="0"/>
                <a:ea typeface="Calibri" panose="020F0502020204030204" pitchFamily="34" charset="0"/>
                <a:cs typeface="Times New Roman" panose="02020603050405020304" pitchFamily="18" charset="0"/>
              </a:rPr>
              <a:t>A</a:t>
            </a:r>
            <a:r>
              <a:rPr lang="en-US" sz="1700">
                <a:effectLst/>
                <a:latin typeface="Arial" panose="020B0604020202020204" pitchFamily="34" charset="0"/>
                <a:ea typeface="Calibri" panose="020F0502020204030204" pitchFamily="34" charset="0"/>
                <a:cs typeface="Times New Roman" panose="02020603050405020304" pitchFamily="18" charset="0"/>
              </a:rPr>
              <a:t> more specific discovery is needed to identify where (at what location or specific AS)  did the anomaly originate as this can provide pertinent information for interpretation of the anomaly whether it was a simple misconfiguration or a more malicious intent to disrupt or redirect the traffic</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7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9">
            <a:extLst>
              <a:ext uri="{FF2B5EF4-FFF2-40B4-BE49-F238E27FC236}">
                <a16:creationId xmlns:a16="http://schemas.microsoft.com/office/drawing/2014/main" id="{DC14594F-6D6F-458C-6CFD-8629CA053833}"/>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5" name="Footer Placeholder 10">
            <a:extLst>
              <a:ext uri="{FF2B5EF4-FFF2-40B4-BE49-F238E27FC236}">
                <a16:creationId xmlns:a16="http://schemas.microsoft.com/office/drawing/2014/main" id="{70FC5609-99A4-8859-84EC-58182EA2E88F}"/>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6" name="Slide Number Placeholder 11">
            <a:extLst>
              <a:ext uri="{FF2B5EF4-FFF2-40B4-BE49-F238E27FC236}">
                <a16:creationId xmlns:a16="http://schemas.microsoft.com/office/drawing/2014/main" id="{BA3F7810-1561-7BC0-58C8-30267D19FD5F}"/>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11</a:t>
            </a:fld>
            <a:endParaRPr lang="en-US"/>
          </a:p>
        </p:txBody>
      </p:sp>
    </p:spTree>
    <p:extLst>
      <p:ext uri="{BB962C8B-B14F-4D97-AF65-F5344CB8AC3E}">
        <p14:creationId xmlns:p14="http://schemas.microsoft.com/office/powerpoint/2010/main" val="418781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6C38A-D2C3-AAEA-CCD7-9CC8B2ED9D5C}"/>
              </a:ext>
            </a:extLst>
          </p:cNvPr>
          <p:cNvSpPr>
            <a:spLocks noGrp="1"/>
          </p:cNvSpPr>
          <p:nvPr>
            <p:ph type="title"/>
          </p:nvPr>
        </p:nvSpPr>
        <p:spPr>
          <a:xfrm>
            <a:off x="841248" y="548640"/>
            <a:ext cx="3600860" cy="5431536"/>
          </a:xfrm>
        </p:spPr>
        <p:txBody>
          <a:bodyPr>
            <a:normAutofit/>
          </a:bodyPr>
          <a:lstStyle/>
          <a:p>
            <a:r>
              <a:rPr lang="en-US" sz="5400"/>
              <a:t>Motivating Example: BGP Hijacking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C10206-127F-D6FC-DC0E-A6E71D4BAFE9}"/>
              </a:ext>
            </a:extLst>
          </p:cNvPr>
          <p:cNvSpPr>
            <a:spLocks noGrp="1"/>
          </p:cNvSpPr>
          <p:nvPr>
            <p:ph idx="1"/>
          </p:nvPr>
        </p:nvSpPr>
        <p:spPr>
          <a:xfrm>
            <a:off x="5126418" y="552091"/>
            <a:ext cx="6224335" cy="5431536"/>
          </a:xfrm>
        </p:spPr>
        <p:txBody>
          <a:bodyPr anchor="ctr">
            <a:normAutofit/>
          </a:bodyPr>
          <a:lstStyle/>
          <a:p>
            <a:r>
              <a:rPr lang="en-US" sz="2200">
                <a:effectLst/>
                <a:latin typeface="Arial" panose="020B0604020202020204" pitchFamily="34" charset="0"/>
                <a:ea typeface="Calibri" panose="020F0502020204030204" pitchFamily="34" charset="0"/>
                <a:cs typeface="Times New Roman" panose="02020603050405020304" pitchFamily="18" charset="0"/>
              </a:rPr>
              <a:t>BGP anomalies can also be classified similar to the general anomalies a point or collective anomaly</a:t>
            </a:r>
          </a:p>
          <a:p>
            <a:r>
              <a:rPr lang="en-US" sz="2200">
                <a:effectLst/>
                <a:latin typeface="Arial" panose="020B0604020202020204" pitchFamily="34" charset="0"/>
                <a:ea typeface="Calibri" panose="020F0502020204030204" pitchFamily="34" charset="0"/>
                <a:cs typeface="Times New Roman" panose="02020603050405020304" pitchFamily="18" charset="0"/>
              </a:rPr>
              <a:t>A single update is considered an (point) anomaly if it has an invalid AS number, invalid IP prefix, or a prefix announced by an illegitimate AS </a:t>
            </a:r>
          </a:p>
          <a:p>
            <a:r>
              <a:rPr lang="en-US" sz="2200">
                <a:effectLst/>
                <a:latin typeface="Arial" panose="020B0604020202020204" pitchFamily="34" charset="0"/>
                <a:ea typeface="Calibri" panose="020F0502020204030204" pitchFamily="34" charset="0"/>
                <a:cs typeface="Times New Roman" panose="02020603050405020304" pitchFamily="18" charset="0"/>
              </a:rPr>
              <a:t>A set of updates can be anomalous (collectively) if there are several BGP updates in a short amount of time containing longest and shortest paths or substantial changes in the BGP traffic </a:t>
            </a:r>
          </a:p>
          <a:p>
            <a:r>
              <a:rPr lang="en-US" sz="2200">
                <a:effectLst/>
                <a:latin typeface="Arial" panose="020B0604020202020204" pitchFamily="34" charset="0"/>
                <a:ea typeface="Calibri" panose="020F0502020204030204" pitchFamily="34" charset="0"/>
                <a:cs typeface="Times New Roman" panose="02020603050405020304" pitchFamily="18" charset="0"/>
              </a:rPr>
              <a:t>Such anomaly detection can use data from BGP update messages or routes that packets use</a:t>
            </a:r>
          </a:p>
          <a:p>
            <a:endParaRPr lang="en-US" sz="2200"/>
          </a:p>
        </p:txBody>
      </p:sp>
      <p:sp>
        <p:nvSpPr>
          <p:cNvPr id="4" name="Date Placeholder 9">
            <a:extLst>
              <a:ext uri="{FF2B5EF4-FFF2-40B4-BE49-F238E27FC236}">
                <a16:creationId xmlns:a16="http://schemas.microsoft.com/office/drawing/2014/main" id="{39C64C56-E62C-1946-9A71-93D2B8F78BBE}"/>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5" name="Footer Placeholder 10">
            <a:extLst>
              <a:ext uri="{FF2B5EF4-FFF2-40B4-BE49-F238E27FC236}">
                <a16:creationId xmlns:a16="http://schemas.microsoft.com/office/drawing/2014/main" id="{CE30FCA2-2A44-C161-661E-64644DD2072E}"/>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6" name="Slide Number Placeholder 11">
            <a:extLst>
              <a:ext uri="{FF2B5EF4-FFF2-40B4-BE49-F238E27FC236}">
                <a16:creationId xmlns:a16="http://schemas.microsoft.com/office/drawing/2014/main" id="{FE2B2339-1F44-DD36-9EEB-E8F29682FD47}"/>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12</a:t>
            </a:fld>
            <a:endParaRPr lang="en-US"/>
          </a:p>
        </p:txBody>
      </p:sp>
    </p:spTree>
    <p:extLst>
      <p:ext uri="{BB962C8B-B14F-4D97-AF65-F5344CB8AC3E}">
        <p14:creationId xmlns:p14="http://schemas.microsoft.com/office/powerpoint/2010/main" val="346853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56C3-96B4-F094-018A-9CC56F45AD61}"/>
              </a:ext>
            </a:extLst>
          </p:cNvPr>
          <p:cNvSpPr>
            <a:spLocks noGrp="1"/>
          </p:cNvSpPr>
          <p:nvPr>
            <p:ph type="title"/>
          </p:nvPr>
        </p:nvSpPr>
        <p:spPr>
          <a:xfrm>
            <a:off x="200696" y="-8654"/>
            <a:ext cx="10515600" cy="1325563"/>
          </a:xfrm>
        </p:spPr>
        <p:txBody>
          <a:bodyPr>
            <a:normAutofit/>
          </a:bodyPr>
          <a:lstStyle/>
          <a:p>
            <a:pPr marL="0" marR="0" lvl="0" indent="0" defTabSz="914400" rtl="0" eaLnBrk="0" fontAlgn="base" latinLnBrk="0" hangingPunct="0">
              <a:lnSpc>
                <a:spcPct val="100000"/>
              </a:lnSpc>
              <a:spcBef>
                <a:spcPct val="0"/>
              </a:spcBef>
              <a:spcAft>
                <a:spcPct val="0"/>
              </a:spcAft>
              <a:tabLst/>
            </a:pPr>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BGP data repositories</a:t>
            </a:r>
            <a:endParaRPr lang="en-US" dirty="0"/>
          </a:p>
        </p:txBody>
      </p:sp>
      <p:sp>
        <p:nvSpPr>
          <p:cNvPr id="6" name="Content Placeholder 5">
            <a:extLst>
              <a:ext uri="{FF2B5EF4-FFF2-40B4-BE49-F238E27FC236}">
                <a16:creationId xmlns:a16="http://schemas.microsoft.com/office/drawing/2014/main" id="{EDE5FBBD-C71A-DCE3-52E5-97388B057409}"/>
              </a:ext>
            </a:extLst>
          </p:cNvPr>
          <p:cNvSpPr>
            <a:spLocks noGrp="1"/>
          </p:cNvSpPr>
          <p:nvPr>
            <p:ph idx="1"/>
          </p:nvPr>
        </p:nvSpPr>
        <p:spPr>
          <a:xfrm>
            <a:off x="348803" y="956300"/>
            <a:ext cx="10515600" cy="4351338"/>
          </a:xfrm>
        </p:spPr>
        <p:txBody>
          <a:bodyPr>
            <a:normAutofit/>
          </a:bodyPr>
          <a:lstStyle/>
          <a:p>
            <a:r>
              <a:rPr lang="en-US" sz="2400" dirty="0">
                <a:effectLst/>
                <a:latin typeface="Arial" panose="020B0604020202020204" pitchFamily="34" charset="0"/>
                <a:ea typeface="Calibri" panose="020F0502020204030204" pitchFamily="34" charset="0"/>
                <a:cs typeface="Times New Roman" panose="02020603050405020304" pitchFamily="18" charset="0"/>
              </a:rPr>
              <a:t>Several repositories are available for BGP datasets to be analyzed and for discovering anomalies </a:t>
            </a:r>
          </a:p>
          <a:p>
            <a:r>
              <a:rPr lang="en-US" sz="2400" dirty="0">
                <a:effectLst/>
                <a:latin typeface="Arial" panose="020B0604020202020204" pitchFamily="34" charset="0"/>
                <a:ea typeface="Calibri" panose="020F0502020204030204" pitchFamily="34" charset="0"/>
                <a:cs typeface="Times New Roman" panose="02020603050405020304" pitchFamily="18" charset="0"/>
              </a:rPr>
              <a:t>Each of these datasets shows the complexity and massive nature of the data.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5" name="Rectangle 3">
            <a:extLst>
              <a:ext uri="{FF2B5EF4-FFF2-40B4-BE49-F238E27FC236}">
                <a16:creationId xmlns:a16="http://schemas.microsoft.com/office/drawing/2014/main" id="{BD66AFED-4C90-47F5-276D-712D3AA13423}"/>
              </a:ext>
            </a:extLst>
          </p:cNvPr>
          <p:cNvSpPr>
            <a:spLocks noChangeArrowheads="1"/>
          </p:cNvSpPr>
          <p:nvPr/>
        </p:nvSpPr>
        <p:spPr bwMode="auto">
          <a:xfrm>
            <a:off x="0" y="2424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E8680514-D822-E23F-EEA5-B127F5FFE700}"/>
              </a:ext>
            </a:extLst>
          </p:cNvPr>
          <p:cNvGraphicFramePr>
            <a:graphicFrameLocks noGrp="1"/>
          </p:cNvGraphicFramePr>
          <p:nvPr>
            <p:extLst>
              <p:ext uri="{D42A27DB-BD31-4B8C-83A1-F6EECF244321}">
                <p14:modId xmlns:p14="http://schemas.microsoft.com/office/powerpoint/2010/main" val="77410445"/>
              </p:ext>
            </p:extLst>
          </p:nvPr>
        </p:nvGraphicFramePr>
        <p:xfrm>
          <a:off x="3838186" y="2227407"/>
          <a:ext cx="8128000" cy="4241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28912">
                <a:tc>
                  <a:txBody>
                    <a:bodyPr/>
                    <a:lstStyle/>
                    <a:p>
                      <a:r>
                        <a:rPr lang="en-US" dirty="0"/>
                        <a:t>Data Description</a:t>
                      </a:r>
                    </a:p>
                  </a:txBody>
                  <a:tcPr/>
                </a:tc>
                <a:tc>
                  <a:txBody>
                    <a:bodyPr/>
                    <a:lstStyle/>
                    <a:p>
                      <a:r>
                        <a:rPr lang="en-US" dirty="0"/>
                        <a:t>Link</a:t>
                      </a:r>
                    </a:p>
                  </a:txBody>
                  <a:tcPr/>
                </a:tc>
                <a:extLst>
                  <a:ext uri="{0D108BD9-81ED-4DB2-BD59-A6C34878D82A}">
                    <a16:rowId xmlns:a16="http://schemas.microsoft.com/office/drawing/2014/main" val="10000"/>
                  </a:ext>
                </a:extLst>
              </a:tr>
              <a:tr h="370840">
                <a:tc>
                  <a:txBody>
                    <a:bodyPr/>
                    <a:lstStyle/>
                    <a:p>
                      <a:r>
                        <a:rPr lang="en-US" dirty="0" err="1"/>
                        <a:t>RouteViews</a:t>
                      </a:r>
                      <a:endParaRPr lang="en-US" dirty="0"/>
                    </a:p>
                  </a:txBody>
                  <a:tcPr/>
                </a:tc>
                <a:tc>
                  <a:txBody>
                    <a:bodyPr/>
                    <a:lstStyle/>
                    <a:p>
                      <a:r>
                        <a:rPr lang="en-US" dirty="0">
                          <a:hlinkClick r:id="rId2"/>
                        </a:rPr>
                        <a:t>http://www.routeviews.org/</a:t>
                      </a:r>
                      <a:r>
                        <a:rPr lang="en-US" dirty="0"/>
                        <a:t> </a:t>
                      </a:r>
                    </a:p>
                  </a:txBody>
                  <a:tcPr/>
                </a:tc>
                <a:extLst>
                  <a:ext uri="{0D108BD9-81ED-4DB2-BD59-A6C34878D82A}">
                    <a16:rowId xmlns:a16="http://schemas.microsoft.com/office/drawing/2014/main" val="10001"/>
                  </a:ext>
                </a:extLst>
              </a:tr>
              <a:tr h="370840">
                <a:tc>
                  <a:txBody>
                    <a:bodyPr/>
                    <a:lstStyle/>
                    <a:p>
                      <a:r>
                        <a:rPr lang="en-US" dirty="0" err="1"/>
                        <a:t>Reseaux</a:t>
                      </a:r>
                      <a:r>
                        <a:rPr lang="en-US" dirty="0"/>
                        <a:t> IP </a:t>
                      </a:r>
                      <a:r>
                        <a:rPr lang="en-US" dirty="0" err="1"/>
                        <a:t>Europeens</a:t>
                      </a:r>
                      <a:endParaRPr lang="en-US" dirty="0"/>
                    </a:p>
                  </a:txBody>
                  <a:tcPr/>
                </a:tc>
                <a:tc>
                  <a:txBody>
                    <a:bodyPr/>
                    <a:lstStyle/>
                    <a:p>
                      <a:r>
                        <a:rPr lang="en-US" dirty="0">
                          <a:hlinkClick r:id="rId3"/>
                        </a:rPr>
                        <a:t>https://www.ripe.net/manage-ips-and-asns/db</a:t>
                      </a:r>
                      <a:r>
                        <a:rPr lang="en-US" dirty="0"/>
                        <a:t> </a:t>
                      </a:r>
                    </a:p>
                  </a:txBody>
                  <a:tcPr/>
                </a:tc>
                <a:extLst>
                  <a:ext uri="{0D108BD9-81ED-4DB2-BD59-A6C34878D82A}">
                    <a16:rowId xmlns:a16="http://schemas.microsoft.com/office/drawing/2014/main" val="10002"/>
                  </a:ext>
                </a:extLst>
              </a:tr>
              <a:tr h="370840">
                <a:tc>
                  <a:txBody>
                    <a:bodyPr/>
                    <a:lstStyle/>
                    <a:p>
                      <a:r>
                        <a:rPr lang="en-US" dirty="0" err="1"/>
                        <a:t>BGPMon</a:t>
                      </a:r>
                      <a:endParaRPr lang="en-US" dirty="0"/>
                    </a:p>
                  </a:txBody>
                  <a:tcPr/>
                </a:tc>
                <a:tc>
                  <a:txBody>
                    <a:bodyPr/>
                    <a:lstStyle/>
                    <a:p>
                      <a:r>
                        <a:rPr lang="en-US" dirty="0">
                          <a:hlinkClick r:id="rId4"/>
                        </a:rPr>
                        <a:t>https://bgpmon.net/</a:t>
                      </a:r>
                      <a:r>
                        <a:rPr lang="en-US" dirty="0"/>
                        <a:t> </a:t>
                      </a:r>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Internet route registries</a:t>
                      </a:r>
                    </a:p>
                  </a:txBody>
                  <a:tcPr/>
                </a:tc>
                <a:tc>
                  <a:txBody>
                    <a:bodyPr/>
                    <a:lstStyle/>
                    <a:p>
                      <a:r>
                        <a:rPr lang="en-US" dirty="0">
                          <a:hlinkClick r:id="rId5"/>
                        </a:rPr>
                        <a:t>http://irr.net/index.html</a:t>
                      </a:r>
                      <a:endParaRPr lang="en-US" dirty="0"/>
                    </a:p>
                  </a:txBody>
                  <a:tcPr/>
                </a:tc>
                <a:extLst>
                  <a:ext uri="{0D108BD9-81ED-4DB2-BD59-A6C34878D82A}">
                    <a16:rowId xmlns:a16="http://schemas.microsoft.com/office/drawing/2014/main" val="10005"/>
                  </a:ext>
                </a:extLst>
              </a:tr>
              <a:tr h="370840">
                <a:tc>
                  <a:txBody>
                    <a:bodyPr/>
                    <a:lstStyle/>
                    <a:p>
                      <a:r>
                        <a:rPr lang="en-US" dirty="0"/>
                        <a:t>CIDR</a:t>
                      </a:r>
                      <a:r>
                        <a:rPr lang="en-US" baseline="0" dirty="0"/>
                        <a:t> report (</a:t>
                      </a:r>
                      <a:r>
                        <a:rPr lang="en-US" baseline="0" dirty="0" err="1"/>
                        <a:t>bogon</a:t>
                      </a:r>
                      <a:r>
                        <a:rPr lang="en-US" baseline="0" dirty="0"/>
                        <a:t> prefix lists)</a:t>
                      </a:r>
                      <a:endParaRPr lang="en-US" dirty="0"/>
                    </a:p>
                  </a:txBody>
                  <a:tcPr/>
                </a:tc>
                <a:tc>
                  <a:txBody>
                    <a:bodyPr/>
                    <a:lstStyle/>
                    <a:p>
                      <a:r>
                        <a:rPr lang="en-US" dirty="0"/>
                        <a:t>http://www.cidr-report.org/as2.0/</a:t>
                      </a:r>
                    </a:p>
                  </a:txBody>
                  <a:tcPr/>
                </a:tc>
                <a:extLst>
                  <a:ext uri="{0D108BD9-81ED-4DB2-BD59-A6C34878D82A}">
                    <a16:rowId xmlns:a16="http://schemas.microsoft.com/office/drawing/2014/main" val="10006"/>
                  </a:ext>
                </a:extLst>
              </a:tr>
              <a:tr h="370840">
                <a:tc>
                  <a:txBody>
                    <a:bodyPr/>
                    <a:lstStyle/>
                    <a:p>
                      <a:r>
                        <a:rPr lang="en-US" dirty="0" err="1"/>
                        <a:t>MaxMind</a:t>
                      </a:r>
                      <a:r>
                        <a:rPr lang="en-US" dirty="0"/>
                        <a:t>,</a:t>
                      </a:r>
                      <a:r>
                        <a:rPr lang="en-US" baseline="0" dirty="0"/>
                        <a:t> </a:t>
                      </a:r>
                      <a:r>
                        <a:rPr lang="en-US" dirty="0" err="1"/>
                        <a:t>GeoIP</a:t>
                      </a:r>
                      <a:r>
                        <a:rPr lang="en-US" baseline="0" dirty="0"/>
                        <a:t> location data</a:t>
                      </a:r>
                      <a:endParaRPr lang="en-US" dirty="0"/>
                    </a:p>
                  </a:txBody>
                  <a:tcPr/>
                </a:tc>
                <a:tc>
                  <a:txBody>
                    <a:bodyPr/>
                    <a:lstStyle/>
                    <a:p>
                      <a:r>
                        <a:rPr lang="en-US" dirty="0">
                          <a:hlinkClick r:id="rId6"/>
                        </a:rPr>
                        <a:t>https://www.maxmind.com/en/open-source-data-and-api-for-ip-geolocation</a:t>
                      </a:r>
                      <a:endParaRPr lang="en-US" dirty="0"/>
                    </a:p>
                  </a:txBody>
                  <a:tcPr/>
                </a:tc>
                <a:extLst>
                  <a:ext uri="{0D108BD9-81ED-4DB2-BD59-A6C34878D82A}">
                    <a16:rowId xmlns:a16="http://schemas.microsoft.com/office/drawing/2014/main" val="10007"/>
                  </a:ext>
                </a:extLst>
              </a:tr>
              <a:tr h="370840">
                <a:tc>
                  <a:txBody>
                    <a:bodyPr/>
                    <a:lstStyle/>
                    <a:p>
                      <a:r>
                        <a:rPr lang="en-US" dirty="0"/>
                        <a:t>IP2location</a:t>
                      </a:r>
                    </a:p>
                  </a:txBody>
                  <a:tcPr/>
                </a:tc>
                <a:tc>
                  <a:txBody>
                    <a:bodyPr/>
                    <a:lstStyle/>
                    <a:p>
                      <a:r>
                        <a:rPr lang="en-US" dirty="0">
                          <a:hlinkClick r:id="rId7"/>
                        </a:rPr>
                        <a:t>http://www.ip2location.com/</a:t>
                      </a:r>
                      <a:r>
                        <a:rPr lang="en-US" dirty="0"/>
                        <a:t> </a:t>
                      </a:r>
                    </a:p>
                  </a:txBody>
                  <a:tcPr/>
                </a:tc>
                <a:extLst>
                  <a:ext uri="{0D108BD9-81ED-4DB2-BD59-A6C34878D82A}">
                    <a16:rowId xmlns:a16="http://schemas.microsoft.com/office/drawing/2014/main" val="10008"/>
                  </a:ext>
                </a:extLst>
              </a:tr>
              <a:tr h="370840">
                <a:tc>
                  <a:txBody>
                    <a:bodyPr/>
                    <a:lstStyle/>
                    <a:p>
                      <a:r>
                        <a:rPr lang="en-US" dirty="0"/>
                        <a:t>CAIDA </a:t>
                      </a:r>
                      <a:r>
                        <a:rPr lang="en-US" dirty="0" err="1"/>
                        <a:t>traceroute</a:t>
                      </a:r>
                      <a:r>
                        <a:rPr lang="en-US" dirty="0"/>
                        <a:t> platform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8"/>
                        </a:rPr>
                        <a:t>http://www.caida.org/projects/ark/</a:t>
                      </a:r>
                      <a:r>
                        <a:rPr lang="en-US" dirty="0"/>
                        <a:t> </a:t>
                      </a:r>
                    </a:p>
                  </a:txBody>
                  <a:tcPr/>
                </a:tc>
                <a:extLst>
                  <a:ext uri="{0D108BD9-81ED-4DB2-BD59-A6C34878D82A}">
                    <a16:rowId xmlns:a16="http://schemas.microsoft.com/office/drawing/2014/main" val="10009"/>
                  </a:ext>
                </a:extLst>
              </a:tr>
            </a:tbl>
          </a:graphicData>
        </a:graphic>
      </p:graphicFrame>
      <p:sp>
        <p:nvSpPr>
          <p:cNvPr id="7" name="Date Placeholder 9">
            <a:extLst>
              <a:ext uri="{FF2B5EF4-FFF2-40B4-BE49-F238E27FC236}">
                <a16:creationId xmlns:a16="http://schemas.microsoft.com/office/drawing/2014/main" id="{71CA212B-76DA-77CB-90A7-6062E77460B5}"/>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8" name="Footer Placeholder 10">
            <a:extLst>
              <a:ext uri="{FF2B5EF4-FFF2-40B4-BE49-F238E27FC236}">
                <a16:creationId xmlns:a16="http://schemas.microsoft.com/office/drawing/2014/main" id="{9B2364DF-0994-0685-EB89-E28BB953B89A}"/>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9" name="Slide Number Placeholder 11">
            <a:extLst>
              <a:ext uri="{FF2B5EF4-FFF2-40B4-BE49-F238E27FC236}">
                <a16:creationId xmlns:a16="http://schemas.microsoft.com/office/drawing/2014/main" id="{C773DF01-1624-0A54-E7F2-C7F097E59BE8}"/>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13</a:t>
            </a:fld>
            <a:endParaRPr lang="en-US"/>
          </a:p>
        </p:txBody>
      </p:sp>
    </p:spTree>
    <p:extLst>
      <p:ext uri="{BB962C8B-B14F-4D97-AF65-F5344CB8AC3E}">
        <p14:creationId xmlns:p14="http://schemas.microsoft.com/office/powerpoint/2010/main" val="329099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8D8C-DCA4-A4E9-1DAC-FCFE736A064C}"/>
              </a:ext>
            </a:extLst>
          </p:cNvPr>
          <p:cNvSpPr>
            <a:spLocks noGrp="1"/>
          </p:cNvSpPr>
          <p:nvPr>
            <p:ph type="title"/>
          </p:nvPr>
        </p:nvSpPr>
        <p:spPr/>
        <p:txBody>
          <a:bodyPr/>
          <a:lstStyle/>
          <a:p>
            <a:r>
              <a:rPr lang="de-DE" dirty="0"/>
              <a:t>Challenges in understanding anomalies</a:t>
            </a:r>
            <a:endParaRPr lang="en-US" dirty="0"/>
          </a:p>
        </p:txBody>
      </p:sp>
      <p:graphicFrame>
        <p:nvGraphicFramePr>
          <p:cNvPr id="5" name="Content Placeholder 2">
            <a:extLst>
              <a:ext uri="{FF2B5EF4-FFF2-40B4-BE49-F238E27FC236}">
                <a16:creationId xmlns:a16="http://schemas.microsoft.com/office/drawing/2014/main" id="{FDBE2856-BD24-82D6-DDEA-537D20EF7C3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9">
            <a:extLst>
              <a:ext uri="{FF2B5EF4-FFF2-40B4-BE49-F238E27FC236}">
                <a16:creationId xmlns:a16="http://schemas.microsoft.com/office/drawing/2014/main" id="{3559EE32-3E2D-902C-6861-7204BCCE2E1A}"/>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6" name="Footer Placeholder 10">
            <a:extLst>
              <a:ext uri="{FF2B5EF4-FFF2-40B4-BE49-F238E27FC236}">
                <a16:creationId xmlns:a16="http://schemas.microsoft.com/office/drawing/2014/main" id="{105CCB69-525D-4A98-E983-F853B4F3C03C}"/>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8" name="Slide Number Placeholder 11">
            <a:extLst>
              <a:ext uri="{FF2B5EF4-FFF2-40B4-BE49-F238E27FC236}">
                <a16:creationId xmlns:a16="http://schemas.microsoft.com/office/drawing/2014/main" id="{B475F11F-1DC8-186B-EF01-19094AA4271D}"/>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14</a:t>
            </a:fld>
            <a:endParaRPr lang="en-US"/>
          </a:p>
        </p:txBody>
      </p:sp>
    </p:spTree>
    <p:extLst>
      <p:ext uri="{BB962C8B-B14F-4D97-AF65-F5344CB8AC3E}">
        <p14:creationId xmlns:p14="http://schemas.microsoft.com/office/powerpoint/2010/main" val="411089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13008-D142-B288-1891-8A8505CBB9E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Curse of dimensionality</a:t>
            </a:r>
          </a:p>
        </p:txBody>
      </p:sp>
      <p:sp>
        <p:nvSpPr>
          <p:cNvPr id="3" name="Content Placeholder 2">
            <a:extLst>
              <a:ext uri="{FF2B5EF4-FFF2-40B4-BE49-F238E27FC236}">
                <a16:creationId xmlns:a16="http://schemas.microsoft.com/office/drawing/2014/main" id="{7E7013FB-C0F9-ACE6-C1D6-BCBE3D599460}"/>
              </a:ext>
            </a:extLst>
          </p:cNvPr>
          <p:cNvSpPr>
            <a:spLocks noGrp="1"/>
          </p:cNvSpPr>
          <p:nvPr>
            <p:ph idx="1"/>
          </p:nvPr>
        </p:nvSpPr>
        <p:spPr>
          <a:xfrm>
            <a:off x="4810259" y="649480"/>
            <a:ext cx="6555347" cy="5546047"/>
          </a:xfrm>
        </p:spPr>
        <p:txBody>
          <a:bodyPr anchor="ctr">
            <a:normAutofit/>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As data size increases both in terms of the number of data points and the features describing them the patterns in the data get further embedded deeper into the data space, primarily because data is sparse in high dimensions. </a:t>
            </a:r>
          </a:p>
          <a:p>
            <a:pPr marL="0" marR="0">
              <a:spcBef>
                <a:spcPts val="0"/>
              </a:spcBef>
              <a:spcAft>
                <a:spcPts val="0"/>
              </a:spcAft>
            </a:pPr>
            <a:r>
              <a:rPr lang="en-US" sz="1600" dirty="0">
                <a:latin typeface="Arial" panose="020B0604020202020204" pitchFamily="34" charset="0"/>
                <a:ea typeface="Calibri" panose="020F0502020204030204" pitchFamily="34" charset="0"/>
                <a:cs typeface="Times New Roman" panose="02020603050405020304" pitchFamily="18" charset="0"/>
              </a:rPr>
              <a:t>P</a:t>
            </a:r>
            <a:r>
              <a:rPr lang="en-US" sz="1600" dirty="0">
                <a:effectLst/>
                <a:latin typeface="Arial" panose="020B0604020202020204" pitchFamily="34" charset="0"/>
                <a:ea typeface="Calibri" panose="020F0502020204030204" pitchFamily="34" charset="0"/>
                <a:cs typeface="Times New Roman" panose="02020603050405020304" pitchFamily="18" charset="0"/>
              </a:rPr>
              <a:t>atterns may exist in some sub spaces in the data and not in others</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Referred to as the curse of dimensionality</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Curse of dimensionality affects all the data analytics techniques and is even more relevant for anomaly detection as anomalies are already rare</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High dimensional data can be analyzed in various ways to identify anomalous routes</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The full dataset can be considered for the analysis or alternatively a smaller relevant subset of the data can be considered</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In a BGP dataset: It is possible that a route or a single update can be an outlier in one subset of attributes but not an outlier in another subset, For example: a route is not an outlier in the update attribute but is an outlier in the location attribute.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It is essential to carefully determine whether all the dimensions are to be considered or a selected critical attribute set is considered</a:t>
            </a:r>
          </a:p>
          <a:p>
            <a:pPr marL="0" marR="0">
              <a:spcBef>
                <a:spcPts val="0"/>
              </a:spcBef>
              <a:spcAft>
                <a:spcPts val="0"/>
              </a:spcAft>
            </a:pPr>
            <a:r>
              <a:rPr lang="en-US" sz="1600" dirty="0">
                <a:latin typeface="Arial" panose="020B0604020202020204" pitchFamily="34" charset="0"/>
                <a:ea typeface="Calibri" panose="020F0502020204030204" pitchFamily="34" charset="0"/>
                <a:cs typeface="Times New Roman" panose="02020603050405020304" pitchFamily="18" charset="0"/>
              </a:rPr>
              <a:t>S</a:t>
            </a:r>
            <a:r>
              <a:rPr lang="en-US" sz="1600" dirty="0">
                <a:effectLst/>
                <a:latin typeface="Arial" panose="020B0604020202020204" pitchFamily="34" charset="0"/>
                <a:ea typeface="Calibri" panose="020F0502020204030204" pitchFamily="34" charset="0"/>
                <a:cs typeface="Times New Roman" panose="02020603050405020304" pitchFamily="18" charset="0"/>
              </a:rPr>
              <a:t>election of the critical attribute set is also a data-mining task in itself such as through feature selection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Date Placeholder 9">
            <a:extLst>
              <a:ext uri="{FF2B5EF4-FFF2-40B4-BE49-F238E27FC236}">
                <a16:creationId xmlns:a16="http://schemas.microsoft.com/office/drawing/2014/main" id="{94721059-9C07-DB7F-C2BF-E82012C05C82}"/>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5" name="Footer Placeholder 10">
            <a:extLst>
              <a:ext uri="{FF2B5EF4-FFF2-40B4-BE49-F238E27FC236}">
                <a16:creationId xmlns:a16="http://schemas.microsoft.com/office/drawing/2014/main" id="{5A363727-3538-42F7-6BC0-E9FB248FFA97}"/>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6" name="Slide Number Placeholder 11">
            <a:extLst>
              <a:ext uri="{FF2B5EF4-FFF2-40B4-BE49-F238E27FC236}">
                <a16:creationId xmlns:a16="http://schemas.microsoft.com/office/drawing/2014/main" id="{043CF08C-80A9-B26E-AC10-E1AE065065F8}"/>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15</a:t>
            </a:fld>
            <a:endParaRPr lang="en-US"/>
          </a:p>
        </p:txBody>
      </p:sp>
    </p:spTree>
    <p:extLst>
      <p:ext uri="{BB962C8B-B14F-4D97-AF65-F5344CB8AC3E}">
        <p14:creationId xmlns:p14="http://schemas.microsoft.com/office/powerpoint/2010/main" val="384271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51E3C-7865-7ED4-6A5E-DE3E442F7331}"/>
              </a:ext>
            </a:extLst>
          </p:cNvPr>
          <p:cNvSpPr>
            <a:spLocks noGrp="1"/>
          </p:cNvSpPr>
          <p:nvPr>
            <p:ph type="title"/>
          </p:nvPr>
        </p:nvSpPr>
        <p:spPr>
          <a:xfrm>
            <a:off x="838200" y="365125"/>
            <a:ext cx="10515600" cy="1325563"/>
          </a:xfrm>
        </p:spPr>
        <p:txBody>
          <a:bodyPr>
            <a:normAutofit/>
          </a:bodyPr>
          <a:lstStyle/>
          <a:p>
            <a:r>
              <a:rPr lang="en-US" sz="5400"/>
              <a:t>Example- Curse of Dimensionality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92004B-2777-21CA-D8CC-B937116A0B83}"/>
              </a:ext>
            </a:extLst>
          </p:cNvPr>
          <p:cNvSpPr>
            <a:spLocks noGrp="1"/>
          </p:cNvSpPr>
          <p:nvPr>
            <p:ph idx="1"/>
          </p:nvPr>
        </p:nvSpPr>
        <p:spPr>
          <a:xfrm>
            <a:off x="746975" y="1695661"/>
            <a:ext cx="10606825" cy="4929489"/>
          </a:xfrm>
        </p:spPr>
        <p:txBody>
          <a:bodyPr>
            <a:normAutofit/>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The data is comprised of four attributes: number of BGP announcements, number of BGP updates, number of new paths announced and number of withdrawals after announcing the same path are used</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The two-dimensional plot of the data considering all the attributes together where </a:t>
            </a:r>
            <a:r>
              <a:rPr lang="en-US" sz="1600" dirty="0">
                <a:latin typeface="Arial" panose="020B0604020202020204" pitchFamily="34" charset="0"/>
                <a:ea typeface="Calibri" panose="020F0502020204030204" pitchFamily="34" charset="0"/>
                <a:cs typeface="Times New Roman" panose="02020603050405020304" pitchFamily="18" charset="0"/>
              </a:rPr>
              <a:t>(a) </a:t>
            </a:r>
            <a:r>
              <a:rPr lang="en-US" sz="1600" dirty="0">
                <a:effectLst/>
                <a:latin typeface="Arial" panose="020B0604020202020204" pitchFamily="34" charset="0"/>
                <a:ea typeface="Calibri" panose="020F0502020204030204" pitchFamily="34" charset="0"/>
                <a:cs typeface="Times New Roman" panose="02020603050405020304" pitchFamily="18" charset="0"/>
              </a:rPr>
              <a:t>depicts clear anomalies which stand out from the other data points</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This anomaly corresponds to the observation 4 which shows high values for all attributes with respect to all the other observations and b, c, d, e show the plot for each attribute</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Observation 4 dominates plots in b, c, and d</a:t>
            </a:r>
          </a:p>
          <a:p>
            <a:pPr marL="0" marR="0">
              <a:spcBef>
                <a:spcPts val="0"/>
              </a:spcBef>
              <a:spcAft>
                <a:spcPts val="0"/>
              </a:spcAft>
            </a:pPr>
            <a:r>
              <a:rPr lang="en-US" sz="1600" dirty="0">
                <a:latin typeface="Arial" panose="020B0604020202020204" pitchFamily="34" charset="0"/>
                <a:ea typeface="Calibri" panose="020F0502020204030204" pitchFamily="34" charset="0"/>
                <a:cs typeface="Times New Roman" panose="02020603050405020304" pitchFamily="18" charset="0"/>
              </a:rPr>
              <a:t>In</a:t>
            </a:r>
            <a:r>
              <a:rPr lang="en-US" sz="1600" dirty="0">
                <a:effectLst/>
                <a:latin typeface="Arial" panose="020B0604020202020204" pitchFamily="34" charset="0"/>
                <a:ea typeface="Calibri" panose="020F0502020204030204" pitchFamily="34" charset="0"/>
                <a:cs typeface="Times New Roman" panose="02020603050405020304" pitchFamily="18" charset="0"/>
              </a:rPr>
              <a:t> (c) we see that observation 3 which has a high number of BGP updates is also deviant with respect to the rest of the data points</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In (d) which plots the attribute AW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i.e</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a:effectLst/>
                <a:latin typeface="Arial" panose="020B0604020202020204" pitchFamily="34" charset="0"/>
                <a:ea typeface="Calibri" panose="020F0502020204030204" pitchFamily="34" charset="0"/>
                <a:cs typeface="Times New Roman" panose="02020603050405020304" pitchFamily="18" charset="0"/>
              </a:rPr>
              <a:t>the number of withdrawals after announcing the paths, it is evident that observation 5 is highly deviant as compared to the rest of the data points</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This anomaly did not show up in (a) and was masked by the other highly deviant values</a:t>
            </a:r>
          </a:p>
          <a:p>
            <a:pPr marL="0" marR="0">
              <a:spcBef>
                <a:spcPts val="0"/>
              </a:spcBef>
              <a:spcAft>
                <a:spcPts val="0"/>
              </a:spcAft>
            </a:pPr>
            <a:r>
              <a:rPr lang="en-US" sz="1600" dirty="0">
                <a:latin typeface="Arial" panose="020B0604020202020204" pitchFamily="34" charset="0"/>
                <a:ea typeface="Calibri" panose="020F0502020204030204" pitchFamily="34" charset="0"/>
                <a:cs typeface="Times New Roman" panose="02020603050405020304" pitchFamily="18" charset="0"/>
              </a:rPr>
              <a:t>Depicts </a:t>
            </a:r>
            <a:r>
              <a:rPr lang="en-US" sz="1600" dirty="0">
                <a:effectLst/>
                <a:latin typeface="Arial" panose="020B0604020202020204" pitchFamily="34" charset="0"/>
                <a:ea typeface="Calibri" panose="020F0502020204030204" pitchFamily="34" charset="0"/>
                <a:cs typeface="Times New Roman" panose="02020603050405020304" pitchFamily="18" charset="0"/>
              </a:rPr>
              <a:t>the challenge of high dimensionality when the patterns are hidden in the subspaces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This type of analysis based on a clearly defined context could be useful in selecting the suspicious routes for further investigation. Such analysis can help answer: </a:t>
            </a:r>
          </a:p>
          <a:p>
            <a:pPr marL="457200" lvl="1">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What routes or updates should a point be compared against? </a:t>
            </a:r>
          </a:p>
          <a:p>
            <a:pPr marL="457200" lvl="1">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What are the critical dimensions, which facilitate the discovery of anomalous routes? </a:t>
            </a:r>
          </a:p>
          <a:p>
            <a:pPr marL="457200" lvl="1">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Why is a certain route an outlier, namely identifying the dimensions causing the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outlierness</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p>
          <a:p>
            <a:pPr marL="457200" lvl="1">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If all dimensions are being used for the discovery then to account for contribution from all dimensions and also identify the (outlier) causal dimension.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49606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a:graphicFrameLocks/>
          </p:cNvGraphicFramePr>
          <p:nvPr>
            <p:extLst>
              <p:ext uri="{D42A27DB-BD31-4B8C-83A1-F6EECF244321}">
                <p14:modId xmlns:p14="http://schemas.microsoft.com/office/powerpoint/2010/main" val="1858833268"/>
              </p:ext>
            </p:extLst>
          </p:nvPr>
        </p:nvGraphicFramePr>
        <p:xfrm>
          <a:off x="4780812" y="4622279"/>
          <a:ext cx="4232556" cy="21895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p:cNvGraphicFramePr>
            <a:graphicFrameLocks/>
          </p:cNvGraphicFramePr>
          <p:nvPr>
            <p:extLst>
              <p:ext uri="{D42A27DB-BD31-4B8C-83A1-F6EECF244321}">
                <p14:modId xmlns:p14="http://schemas.microsoft.com/office/powerpoint/2010/main" val="1805695802"/>
              </p:ext>
            </p:extLst>
          </p:nvPr>
        </p:nvGraphicFramePr>
        <p:xfrm>
          <a:off x="-42169" y="2731904"/>
          <a:ext cx="3569142" cy="1488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nvGraphicFramePr>
        <p:xfrm>
          <a:off x="7524204" y="56938"/>
          <a:ext cx="4598504" cy="27581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Arrow Connector 9"/>
          <p:cNvCxnSpPr/>
          <p:nvPr/>
        </p:nvCxnSpPr>
        <p:spPr>
          <a:xfrm flipV="1">
            <a:off x="7040879" y="1214847"/>
            <a:ext cx="470263" cy="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a:off x="3233056" y="2325189"/>
            <a:ext cx="457200" cy="2573382"/>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a:off x="3971109" y="2325189"/>
            <a:ext cx="1267097" cy="257338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5" name="Right Brace 14"/>
          <p:cNvSpPr/>
          <p:nvPr/>
        </p:nvSpPr>
        <p:spPr>
          <a:xfrm>
            <a:off x="6688182" y="156755"/>
            <a:ext cx="326572" cy="211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a:off x="1332411" y="2325189"/>
            <a:ext cx="0" cy="587828"/>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1" name="Oval 20"/>
          <p:cNvSpPr/>
          <p:nvPr/>
        </p:nvSpPr>
        <p:spPr>
          <a:xfrm>
            <a:off x="10437222" y="300446"/>
            <a:ext cx="365760" cy="809898"/>
          </a:xfrm>
          <a:prstGeom prst="ellipse">
            <a:avLst/>
          </a:prstGeom>
          <a:noFill/>
          <a:ln w="38100">
            <a:solidFill>
              <a:srgbClr val="FF0000"/>
            </a:solidFill>
          </a:ln>
          <a:effectLst>
            <a:glow rad="101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p:cNvSpPr/>
          <p:nvPr/>
        </p:nvSpPr>
        <p:spPr>
          <a:xfrm>
            <a:off x="2207624" y="3240884"/>
            <a:ext cx="261257" cy="372291"/>
          </a:xfrm>
          <a:prstGeom prst="ellipse">
            <a:avLst/>
          </a:prstGeom>
          <a:noFill/>
          <a:ln w="38100">
            <a:solidFill>
              <a:srgbClr val="FF0000"/>
            </a:solidFill>
          </a:ln>
          <a:effectLst>
            <a:glow rad="101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7441657" y="5099071"/>
            <a:ext cx="261257" cy="372291"/>
          </a:xfrm>
          <a:prstGeom prst="ellipse">
            <a:avLst/>
          </a:prstGeom>
          <a:noFill/>
          <a:ln w="38100">
            <a:solidFill>
              <a:srgbClr val="FF0000"/>
            </a:solidFill>
          </a:ln>
          <a:effectLst>
            <a:glow rad="101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3102428" y="5072947"/>
            <a:ext cx="261257" cy="372291"/>
          </a:xfrm>
          <a:prstGeom prst="ellipse">
            <a:avLst/>
          </a:prstGeom>
          <a:noFill/>
          <a:ln w="38100">
            <a:solidFill>
              <a:srgbClr val="FF0000"/>
            </a:solidFill>
          </a:ln>
          <a:effectLst>
            <a:glow rad="101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2560319" y="5647714"/>
            <a:ext cx="261257" cy="372291"/>
          </a:xfrm>
          <a:prstGeom prst="ellipse">
            <a:avLst/>
          </a:prstGeom>
          <a:noFill/>
          <a:ln w="38100">
            <a:solidFill>
              <a:srgbClr val="FF0000"/>
            </a:solidFill>
          </a:ln>
          <a:effectLst>
            <a:glow rad="101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6" name="Table 25"/>
          <p:cNvGraphicFramePr>
            <a:graphicFrameLocks noGrp="1"/>
          </p:cNvGraphicFramePr>
          <p:nvPr/>
        </p:nvGraphicFramePr>
        <p:xfrm>
          <a:off x="0" y="0"/>
          <a:ext cx="6564813" cy="2376352"/>
        </p:xfrm>
        <a:graphic>
          <a:graphicData uri="http://schemas.openxmlformats.org/drawingml/2006/table">
            <a:tbl>
              <a:tblPr>
                <a:tableStyleId>{D7AC3CCA-C797-4891-BE02-D94E43425B78}</a:tableStyleId>
              </a:tblPr>
              <a:tblGrid>
                <a:gridCol w="1117716">
                  <a:extLst>
                    <a:ext uri="{9D8B030D-6E8A-4147-A177-3AD203B41FA5}">
                      <a16:colId xmlns:a16="http://schemas.microsoft.com/office/drawing/2014/main" val="20000"/>
                    </a:ext>
                  </a:extLst>
                </a:gridCol>
                <a:gridCol w="1285850">
                  <a:extLst>
                    <a:ext uri="{9D8B030D-6E8A-4147-A177-3AD203B41FA5}">
                      <a16:colId xmlns:a16="http://schemas.microsoft.com/office/drawing/2014/main" val="20001"/>
                    </a:ext>
                  </a:extLst>
                </a:gridCol>
                <a:gridCol w="921285">
                  <a:extLst>
                    <a:ext uri="{9D8B030D-6E8A-4147-A177-3AD203B41FA5}">
                      <a16:colId xmlns:a16="http://schemas.microsoft.com/office/drawing/2014/main" val="20002"/>
                    </a:ext>
                  </a:extLst>
                </a:gridCol>
                <a:gridCol w="1655352">
                  <a:extLst>
                    <a:ext uri="{9D8B030D-6E8A-4147-A177-3AD203B41FA5}">
                      <a16:colId xmlns:a16="http://schemas.microsoft.com/office/drawing/2014/main" val="20003"/>
                    </a:ext>
                  </a:extLst>
                </a:gridCol>
                <a:gridCol w="1584610">
                  <a:extLst>
                    <a:ext uri="{9D8B030D-6E8A-4147-A177-3AD203B41FA5}">
                      <a16:colId xmlns:a16="http://schemas.microsoft.com/office/drawing/2014/main" val="20004"/>
                    </a:ext>
                  </a:extLst>
                </a:gridCol>
              </a:tblGrid>
              <a:tr h="269847">
                <a:tc>
                  <a:txBody>
                    <a:bodyPr/>
                    <a:lstStyle/>
                    <a:p>
                      <a:pPr algn="ctr" fontAlgn="b"/>
                      <a:r>
                        <a:rPr lang="en-US" sz="1400" u="none" strike="noStrike" dirty="0">
                          <a:effectLst/>
                        </a:rPr>
                        <a:t>Observations</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Announce </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Updates</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err="1">
                          <a:effectLst/>
                        </a:rPr>
                        <a:t>WADiff</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AW</a:t>
                      </a:r>
                      <a:endParaRPr lang="en-US" sz="1400" b="1" i="0" u="none" strike="noStrike" dirty="0">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757646">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(#of BGP Announcements)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(#BGP updates)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 of new paths announced after withdrawing an old path</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 of withdrawals after announcing the same path</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49089">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190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116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49089">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120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49089">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120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250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249089">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400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499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390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49089">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145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125</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80</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bl>
          </a:graphicData>
        </a:graphic>
      </p:graphicFrame>
      <p:graphicFrame>
        <p:nvGraphicFramePr>
          <p:cNvPr id="31" name="Chart 30"/>
          <p:cNvGraphicFramePr>
            <a:graphicFrameLocks/>
          </p:cNvGraphicFramePr>
          <p:nvPr>
            <p:extLst>
              <p:ext uri="{D42A27DB-BD31-4B8C-83A1-F6EECF244321}">
                <p14:modId xmlns:p14="http://schemas.microsoft.com/office/powerpoint/2010/main" val="4045974528"/>
              </p:ext>
            </p:extLst>
          </p:nvPr>
        </p:nvGraphicFramePr>
        <p:xfrm>
          <a:off x="757219" y="4520948"/>
          <a:ext cx="3723198" cy="22469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a:graphicFrameLocks/>
          </p:cNvGraphicFramePr>
          <p:nvPr>
            <p:extLst>
              <p:ext uri="{D42A27DB-BD31-4B8C-83A1-F6EECF244321}">
                <p14:modId xmlns:p14="http://schemas.microsoft.com/office/powerpoint/2010/main" val="2652620520"/>
              </p:ext>
            </p:extLst>
          </p:nvPr>
        </p:nvGraphicFramePr>
        <p:xfrm>
          <a:off x="8003363" y="2966563"/>
          <a:ext cx="3822877" cy="1875442"/>
        </p:xfrm>
        <a:graphic>
          <a:graphicData uri="http://schemas.openxmlformats.org/drawingml/2006/chart">
            <c:chart xmlns:c="http://schemas.openxmlformats.org/drawingml/2006/chart" xmlns:r="http://schemas.openxmlformats.org/officeDocument/2006/relationships" r:id="rId6"/>
          </a:graphicData>
        </a:graphic>
      </p:graphicFrame>
      <p:cxnSp>
        <p:nvCxnSpPr>
          <p:cNvPr id="35" name="Straight Arrow Connector 34"/>
          <p:cNvCxnSpPr>
            <a:endCxn id="34" idx="1"/>
          </p:cNvCxnSpPr>
          <p:nvPr/>
        </p:nvCxnSpPr>
        <p:spPr>
          <a:xfrm>
            <a:off x="6305188" y="2235042"/>
            <a:ext cx="1698175" cy="1669242"/>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4" name="Oval 53"/>
          <p:cNvSpPr/>
          <p:nvPr/>
        </p:nvSpPr>
        <p:spPr>
          <a:xfrm>
            <a:off x="10968628" y="3489072"/>
            <a:ext cx="261257" cy="372291"/>
          </a:xfrm>
          <a:prstGeom prst="ellipse">
            <a:avLst/>
          </a:prstGeom>
          <a:noFill/>
          <a:ln w="38100">
            <a:solidFill>
              <a:srgbClr val="FF0000"/>
            </a:solidFill>
          </a:ln>
          <a:effectLst>
            <a:glow rad="101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6" name="Straight Connector 55"/>
          <p:cNvCxnSpPr/>
          <p:nvPr/>
        </p:nvCxnSpPr>
        <p:spPr>
          <a:xfrm>
            <a:off x="8830491" y="2626928"/>
            <a:ext cx="209894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80159" y="3069663"/>
            <a:ext cx="87521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29353" y="4833147"/>
            <a:ext cx="62285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42460" y="4950713"/>
            <a:ext cx="51181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757957" y="3265606"/>
            <a:ext cx="29627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267642" y="4703615"/>
            <a:ext cx="447558" cy="369332"/>
          </a:xfrm>
          <a:prstGeom prst="rect">
            <a:avLst/>
          </a:prstGeom>
          <a:noFill/>
        </p:spPr>
        <p:txBody>
          <a:bodyPr wrap="none" rtlCol="0">
            <a:spAutoFit/>
          </a:bodyPr>
          <a:lstStyle/>
          <a:p>
            <a:r>
              <a:rPr lang="en-US" dirty="0"/>
              <a:t>(d)</a:t>
            </a:r>
          </a:p>
        </p:txBody>
      </p:sp>
      <p:sp>
        <p:nvSpPr>
          <p:cNvPr id="71" name="TextBox 70"/>
          <p:cNvSpPr txBox="1"/>
          <p:nvPr/>
        </p:nvSpPr>
        <p:spPr>
          <a:xfrm>
            <a:off x="10000884" y="336063"/>
            <a:ext cx="436338" cy="369332"/>
          </a:xfrm>
          <a:prstGeom prst="rect">
            <a:avLst/>
          </a:prstGeom>
          <a:noFill/>
        </p:spPr>
        <p:txBody>
          <a:bodyPr wrap="none" rtlCol="0">
            <a:spAutoFit/>
          </a:bodyPr>
          <a:lstStyle/>
          <a:p>
            <a:r>
              <a:rPr lang="en-US" dirty="0"/>
              <a:t>(a)</a:t>
            </a:r>
          </a:p>
        </p:txBody>
      </p:sp>
      <p:sp>
        <p:nvSpPr>
          <p:cNvPr id="72" name="TextBox 71"/>
          <p:cNvSpPr txBox="1"/>
          <p:nvPr/>
        </p:nvSpPr>
        <p:spPr>
          <a:xfrm>
            <a:off x="2486949" y="3056218"/>
            <a:ext cx="447558" cy="369332"/>
          </a:xfrm>
          <a:prstGeom prst="rect">
            <a:avLst/>
          </a:prstGeom>
          <a:noFill/>
        </p:spPr>
        <p:txBody>
          <a:bodyPr wrap="none" rtlCol="0">
            <a:spAutoFit/>
          </a:bodyPr>
          <a:lstStyle/>
          <a:p>
            <a:r>
              <a:rPr lang="en-US" dirty="0"/>
              <a:t>(b)</a:t>
            </a:r>
          </a:p>
        </p:txBody>
      </p:sp>
      <p:sp>
        <p:nvSpPr>
          <p:cNvPr id="73" name="TextBox 72"/>
          <p:cNvSpPr txBox="1"/>
          <p:nvPr/>
        </p:nvSpPr>
        <p:spPr>
          <a:xfrm>
            <a:off x="3752940" y="4950713"/>
            <a:ext cx="436338" cy="369332"/>
          </a:xfrm>
          <a:prstGeom prst="rect">
            <a:avLst/>
          </a:prstGeom>
          <a:noFill/>
        </p:spPr>
        <p:txBody>
          <a:bodyPr wrap="none" rtlCol="0">
            <a:spAutoFit/>
          </a:bodyPr>
          <a:lstStyle/>
          <a:p>
            <a:r>
              <a:rPr lang="en-US" dirty="0"/>
              <a:t>(c)</a:t>
            </a:r>
          </a:p>
        </p:txBody>
      </p:sp>
      <p:sp>
        <p:nvSpPr>
          <p:cNvPr id="74" name="TextBox 73"/>
          <p:cNvSpPr txBox="1"/>
          <p:nvPr/>
        </p:nvSpPr>
        <p:spPr>
          <a:xfrm>
            <a:off x="10705660" y="3152401"/>
            <a:ext cx="447558" cy="369332"/>
          </a:xfrm>
          <a:prstGeom prst="rect">
            <a:avLst/>
          </a:prstGeom>
          <a:noFill/>
        </p:spPr>
        <p:txBody>
          <a:bodyPr wrap="none" rtlCol="0">
            <a:spAutoFit/>
          </a:bodyPr>
          <a:lstStyle/>
          <a:p>
            <a:r>
              <a:rPr lang="en-US" dirty="0"/>
              <a:t>(d)</a:t>
            </a:r>
          </a:p>
        </p:txBody>
      </p:sp>
      <p:sp>
        <p:nvSpPr>
          <p:cNvPr id="2" name="TextBox 1">
            <a:extLst>
              <a:ext uri="{FF2B5EF4-FFF2-40B4-BE49-F238E27FC236}">
                <a16:creationId xmlns:a16="http://schemas.microsoft.com/office/drawing/2014/main" id="{725C5D83-3B73-F575-27BB-12696E4E7A67}"/>
              </a:ext>
            </a:extLst>
          </p:cNvPr>
          <p:cNvSpPr txBox="1"/>
          <p:nvPr/>
        </p:nvSpPr>
        <p:spPr>
          <a:xfrm>
            <a:off x="9337183" y="5099071"/>
            <a:ext cx="2410468" cy="646331"/>
          </a:xfrm>
          <a:prstGeom prst="rect">
            <a:avLst/>
          </a:prstGeom>
          <a:noFill/>
        </p:spPr>
        <p:txBody>
          <a:bodyPr wrap="none" rtlCol="0">
            <a:spAutoFit/>
          </a:bodyPr>
          <a:lstStyle/>
          <a:p>
            <a:r>
              <a:rPr lang="en-US" dirty="0"/>
              <a:t>Example- </a:t>
            </a:r>
          </a:p>
          <a:p>
            <a:r>
              <a:rPr lang="en-US" dirty="0"/>
              <a:t>Curse of Dimensionality</a:t>
            </a:r>
          </a:p>
        </p:txBody>
      </p:sp>
      <p:sp>
        <p:nvSpPr>
          <p:cNvPr id="3" name="Date Placeholder 9">
            <a:extLst>
              <a:ext uri="{FF2B5EF4-FFF2-40B4-BE49-F238E27FC236}">
                <a16:creationId xmlns:a16="http://schemas.microsoft.com/office/drawing/2014/main" id="{7E84E2B0-DE30-16B2-2F61-7995361BB382}"/>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4" name="Footer Placeholder 10">
            <a:extLst>
              <a:ext uri="{FF2B5EF4-FFF2-40B4-BE49-F238E27FC236}">
                <a16:creationId xmlns:a16="http://schemas.microsoft.com/office/drawing/2014/main" id="{D4C472C4-A13F-622B-7563-243AE83C93B7}"/>
              </a:ext>
            </a:extLst>
          </p:cNvPr>
          <p:cNvSpPr txBox="1">
            <a:spLocks/>
          </p:cNvSpPr>
          <p:nvPr/>
        </p:nvSpPr>
        <p:spPr>
          <a:xfrm>
            <a:off x="4050360" y="651868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5" name="Slide Number Placeholder 11">
            <a:extLst>
              <a:ext uri="{FF2B5EF4-FFF2-40B4-BE49-F238E27FC236}">
                <a16:creationId xmlns:a16="http://schemas.microsoft.com/office/drawing/2014/main" id="{16969219-5434-7AE8-05EA-4E83ACB589CF}"/>
              </a:ext>
            </a:extLst>
          </p:cNvPr>
          <p:cNvSpPr>
            <a:spLocks noGrp="1"/>
          </p:cNvSpPr>
          <p:nvPr>
            <p:ph type="sldNum" sz="quarter" idx="12"/>
          </p:nvPr>
        </p:nvSpPr>
        <p:spPr>
          <a:xfrm>
            <a:off x="9348957" y="6469207"/>
            <a:ext cx="2743200" cy="365125"/>
          </a:xfrm>
        </p:spPr>
        <p:txBody>
          <a:bodyPr/>
          <a:lstStyle/>
          <a:p>
            <a:fld id="{50959DF8-9FE2-48CA-BFAA-9B8F46F0702B}" type="slidenum">
              <a:rPr lang="en-US" smtClean="0"/>
              <a:t>17</a:t>
            </a:fld>
            <a:endParaRPr lang="en-US"/>
          </a:p>
        </p:txBody>
      </p:sp>
    </p:spTree>
    <p:extLst>
      <p:ext uri="{BB962C8B-B14F-4D97-AF65-F5344CB8AC3E}">
        <p14:creationId xmlns:p14="http://schemas.microsoft.com/office/powerpoint/2010/main" val="347433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142D1-0C19-952C-135F-713C31E00B7D}"/>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Interpretation of Anomalies</a:t>
            </a:r>
          </a:p>
        </p:txBody>
      </p:sp>
      <p:sp>
        <p:nvSpPr>
          <p:cNvPr id="3" name="Content Placeholder 2">
            <a:extLst>
              <a:ext uri="{FF2B5EF4-FFF2-40B4-BE49-F238E27FC236}">
                <a16:creationId xmlns:a16="http://schemas.microsoft.com/office/drawing/2014/main" id="{C0E2FE7E-043F-3181-D0F7-B3029A18B8BC}"/>
              </a:ext>
            </a:extLst>
          </p:cNvPr>
          <p:cNvSpPr>
            <a:spLocks noGrp="1"/>
          </p:cNvSpPr>
          <p:nvPr>
            <p:ph idx="1"/>
          </p:nvPr>
        </p:nvSpPr>
        <p:spPr>
          <a:xfrm>
            <a:off x="4134811" y="315532"/>
            <a:ext cx="7230796" cy="5879995"/>
          </a:xfrm>
        </p:spPr>
        <p:txBody>
          <a:bodyPr anchor="ctr">
            <a:normAutofit lnSpcReduction="10000"/>
          </a:bodyPr>
          <a:lstStyle/>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Anomalies can be a nuisance for an operator or a user who does not want too many alerts to slow them down</a:t>
            </a:r>
          </a:p>
          <a:p>
            <a:pPr marL="0" marR="0">
              <a:spcBef>
                <a:spcPts val="0"/>
              </a:spcBef>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Too </a:t>
            </a:r>
            <a:r>
              <a:rPr lang="en-US" sz="2000" dirty="0">
                <a:effectLst/>
                <a:latin typeface="Arial" panose="020B0604020202020204" pitchFamily="34" charset="0"/>
                <a:ea typeface="Calibri" panose="020F0502020204030204" pitchFamily="34" charset="0"/>
                <a:cs typeface="Times New Roman" panose="02020603050405020304" pitchFamily="18" charset="0"/>
              </a:rPr>
              <a:t>many alerts can lead to Alert fatigue, desensitizing the end users to the numerous pings from their systems</a:t>
            </a: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This can affect the overall performance of a system but more importantly this can desensitize users to click when they should not be clicking</a:t>
            </a: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For a security officer in a complex organization each anomaly may be a critical alert to portend the arrival of a major attack or a major misconfiguration leaving a gaping hole in a system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Priorities and discussions at various levels can impact the discovery and interpretation of an anomaly</a:t>
            </a: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Interpretation of anomalies will vary from one type of user to another, one type of system to another and one domain to another based on the context defined and agreed upon by each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Users in the same organization may also not agree on the definition of an anomaly</a:t>
            </a:r>
            <a:r>
              <a:rPr lang="en-US" sz="2000" dirty="0">
                <a:latin typeface="Arial" panose="020B0604020202020204" pitchFamily="34" charset="0"/>
                <a:ea typeface="Calibri" panose="020F0502020204030204" pitchFamily="34" charset="0"/>
                <a:cs typeface="Times New Roman" panose="02020603050405020304" pitchFamily="18" charset="0"/>
              </a:rPr>
              <a:t>, making i</a:t>
            </a:r>
            <a:r>
              <a:rPr lang="en-US" sz="2000" dirty="0">
                <a:effectLst/>
                <a:latin typeface="Arial" panose="020B0604020202020204" pitchFamily="34" charset="0"/>
                <a:ea typeface="Calibri" panose="020F0502020204030204" pitchFamily="34" charset="0"/>
                <a:cs typeface="Times New Roman" panose="02020603050405020304" pitchFamily="18" charset="0"/>
              </a:rPr>
              <a:t>t critical to have a well-crafted definition of an anomaly to </a:t>
            </a:r>
          </a:p>
          <a:p>
            <a:pPr marL="457200" lvl="1">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facilitate the discovery of an anomaly, </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457200" lvl="1">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reduce the false positives and</a:t>
            </a: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L="457200" lvl="1">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associate importance to the level of the anomaly for faster recovery and remediation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Date Placeholder 9">
            <a:extLst>
              <a:ext uri="{FF2B5EF4-FFF2-40B4-BE49-F238E27FC236}">
                <a16:creationId xmlns:a16="http://schemas.microsoft.com/office/drawing/2014/main" id="{9EB1F5ED-179E-6807-4B5C-448C1D99076B}"/>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5" name="Footer Placeholder 10">
            <a:extLst>
              <a:ext uri="{FF2B5EF4-FFF2-40B4-BE49-F238E27FC236}">
                <a16:creationId xmlns:a16="http://schemas.microsoft.com/office/drawing/2014/main" id="{1D3FF1A4-C174-3DCB-A95D-E521D3F6760C}"/>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6" name="Slide Number Placeholder 11">
            <a:extLst>
              <a:ext uri="{FF2B5EF4-FFF2-40B4-BE49-F238E27FC236}">
                <a16:creationId xmlns:a16="http://schemas.microsoft.com/office/drawing/2014/main" id="{88F7BF4F-1901-BECA-1B5F-1A330F89DF29}"/>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18</a:t>
            </a:fld>
            <a:endParaRPr lang="en-US"/>
          </a:p>
        </p:txBody>
      </p:sp>
    </p:spTree>
    <p:extLst>
      <p:ext uri="{BB962C8B-B14F-4D97-AF65-F5344CB8AC3E}">
        <p14:creationId xmlns:p14="http://schemas.microsoft.com/office/powerpoint/2010/main" val="2561148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0C0F23-7EB9-0896-E516-9B31C053D398}"/>
              </a:ext>
            </a:extLst>
          </p:cNvPr>
          <p:cNvPicPr>
            <a:picLocks noChangeAspect="1"/>
          </p:cNvPicPr>
          <p:nvPr/>
        </p:nvPicPr>
        <p:blipFill>
          <a:blip r:embed="rId2"/>
          <a:stretch>
            <a:fillRect/>
          </a:stretch>
        </p:blipFill>
        <p:spPr>
          <a:xfrm>
            <a:off x="334180" y="-83712"/>
            <a:ext cx="10849476" cy="6265572"/>
          </a:xfrm>
          <a:prstGeom prst="rect">
            <a:avLst/>
          </a:prstGeom>
        </p:spPr>
      </p:pic>
      <p:sp>
        <p:nvSpPr>
          <p:cNvPr id="6" name="Date Placeholder 9">
            <a:extLst>
              <a:ext uri="{FF2B5EF4-FFF2-40B4-BE49-F238E27FC236}">
                <a16:creationId xmlns:a16="http://schemas.microsoft.com/office/drawing/2014/main" id="{A4A488A6-FFB5-94C1-1CED-94EA4238DEB8}"/>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13" name="Footer Placeholder 10">
            <a:extLst>
              <a:ext uri="{FF2B5EF4-FFF2-40B4-BE49-F238E27FC236}">
                <a16:creationId xmlns:a16="http://schemas.microsoft.com/office/drawing/2014/main" id="{499FEFE8-E63C-EF0F-4C13-24F16EDCF8F4}"/>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14" name="Slide Number Placeholder 11">
            <a:extLst>
              <a:ext uri="{FF2B5EF4-FFF2-40B4-BE49-F238E27FC236}">
                <a16:creationId xmlns:a16="http://schemas.microsoft.com/office/drawing/2014/main" id="{E45EF818-4000-D1C0-C2A7-9677CF529383}"/>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19</a:t>
            </a:fld>
            <a:endParaRPr lang="en-US"/>
          </a:p>
        </p:txBody>
      </p:sp>
    </p:spTree>
    <p:extLst>
      <p:ext uri="{BB962C8B-B14F-4D97-AF65-F5344CB8AC3E}">
        <p14:creationId xmlns:p14="http://schemas.microsoft.com/office/powerpoint/2010/main" val="35842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67D4F-9E2B-368B-77D6-86BDF2D1AAD8}"/>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Outline</a:t>
            </a:r>
          </a:p>
        </p:txBody>
      </p:sp>
      <p:graphicFrame>
        <p:nvGraphicFramePr>
          <p:cNvPr id="5" name="Content Placeholder 2">
            <a:extLst>
              <a:ext uri="{FF2B5EF4-FFF2-40B4-BE49-F238E27FC236}">
                <a16:creationId xmlns:a16="http://schemas.microsoft.com/office/drawing/2014/main" id="{4C02819F-049C-80AA-D890-ADD98092EFAB}"/>
              </a:ext>
            </a:extLst>
          </p:cNvPr>
          <p:cNvGraphicFramePr>
            <a:graphicFrameLocks noGrp="1"/>
          </p:cNvGraphicFramePr>
          <p:nvPr>
            <p:ph idx="1"/>
            <p:extLst>
              <p:ext uri="{D42A27DB-BD31-4B8C-83A1-F6EECF244321}">
                <p14:modId xmlns:p14="http://schemas.microsoft.com/office/powerpoint/2010/main" val="418317726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9">
            <a:extLst>
              <a:ext uri="{FF2B5EF4-FFF2-40B4-BE49-F238E27FC236}">
                <a16:creationId xmlns:a16="http://schemas.microsoft.com/office/drawing/2014/main" id="{C7EE6ABB-E381-D870-325D-C01E856E2E0C}"/>
              </a:ext>
            </a:extLst>
          </p:cNvPr>
          <p:cNvSpPr>
            <a:spLocks noGrp="1"/>
          </p:cNvSpPr>
          <p:nvPr>
            <p:ph type="dt" sz="half" idx="10"/>
          </p:nvPr>
        </p:nvSpPr>
        <p:spPr>
          <a:xfrm>
            <a:off x="663262" y="6492876"/>
            <a:ext cx="924791" cy="365125"/>
          </a:xfrm>
        </p:spPr>
        <p:txBody>
          <a:bodyPr/>
          <a:lstStyle/>
          <a:p>
            <a:fld id="{6C506F98-4939-4EE3-99FA-545BBA29FFB8}" type="datetime1">
              <a:rPr lang="en-US" smtClean="0"/>
              <a:t>10/23/2022</a:t>
            </a:fld>
            <a:endParaRPr lang="en-US"/>
          </a:p>
        </p:txBody>
      </p:sp>
      <p:sp>
        <p:nvSpPr>
          <p:cNvPr id="6" name="Footer Placeholder 10">
            <a:extLst>
              <a:ext uri="{FF2B5EF4-FFF2-40B4-BE49-F238E27FC236}">
                <a16:creationId xmlns:a16="http://schemas.microsoft.com/office/drawing/2014/main" id="{0E79B81B-D064-9265-6320-80F193CEEE36}"/>
              </a:ext>
            </a:extLst>
          </p:cNvPr>
          <p:cNvSpPr txBox="1">
            <a:spLocks/>
          </p:cNvSpPr>
          <p:nvPr/>
        </p:nvSpPr>
        <p:spPr>
          <a:xfrm>
            <a:off x="4681592" y="6492870"/>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7" name="Slide Number Placeholder 11">
            <a:extLst>
              <a:ext uri="{FF2B5EF4-FFF2-40B4-BE49-F238E27FC236}">
                <a16:creationId xmlns:a16="http://schemas.microsoft.com/office/drawing/2014/main" id="{1F00815E-2D5F-65C3-2DAE-C23029D4801C}"/>
              </a:ext>
            </a:extLst>
          </p:cNvPr>
          <p:cNvSpPr>
            <a:spLocks noGrp="1"/>
          </p:cNvSpPr>
          <p:nvPr>
            <p:ph type="sldNum" sz="quarter" idx="12"/>
          </p:nvPr>
        </p:nvSpPr>
        <p:spPr>
          <a:xfrm>
            <a:off x="9273862" y="6380019"/>
            <a:ext cx="2743200" cy="365125"/>
          </a:xfrm>
        </p:spPr>
        <p:txBody>
          <a:bodyPr/>
          <a:lstStyle/>
          <a:p>
            <a:fld id="{50959DF8-9FE2-48CA-BFAA-9B8F46F0702B}" type="slidenum">
              <a:rPr lang="en-US" smtClean="0"/>
              <a:t>2</a:t>
            </a:fld>
            <a:endParaRPr lang="en-US"/>
          </a:p>
        </p:txBody>
      </p:sp>
    </p:spTree>
    <p:extLst>
      <p:ext uri="{BB962C8B-B14F-4D97-AF65-F5344CB8AC3E}">
        <p14:creationId xmlns:p14="http://schemas.microsoft.com/office/powerpoint/2010/main" val="148529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046AB1BB-E2D5-91FA-A3BC-6DC9777BE50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Treating Anomalies</a:t>
            </a:r>
          </a:p>
        </p:txBody>
      </p:sp>
      <p:pic>
        <p:nvPicPr>
          <p:cNvPr id="7" name="Picture 6">
            <a:extLst>
              <a:ext uri="{FF2B5EF4-FFF2-40B4-BE49-F238E27FC236}">
                <a16:creationId xmlns:a16="http://schemas.microsoft.com/office/drawing/2014/main" id="{7A61EFC0-36A2-78FB-F65F-2E3ED387DEB3}"/>
              </a:ext>
            </a:extLst>
          </p:cNvPr>
          <p:cNvPicPr>
            <a:picLocks noChangeAspect="1"/>
          </p:cNvPicPr>
          <p:nvPr/>
        </p:nvPicPr>
        <p:blipFill>
          <a:blip r:embed="rId2"/>
          <a:stretch>
            <a:fillRect/>
          </a:stretch>
        </p:blipFill>
        <p:spPr>
          <a:xfrm>
            <a:off x="4060343" y="2450908"/>
            <a:ext cx="8083967" cy="3071906"/>
          </a:xfrm>
          <a:prstGeom prst="rect">
            <a:avLst/>
          </a:prstGeom>
        </p:spPr>
      </p:pic>
      <p:sp>
        <p:nvSpPr>
          <p:cNvPr id="8" name="Date Placeholder 9">
            <a:extLst>
              <a:ext uri="{FF2B5EF4-FFF2-40B4-BE49-F238E27FC236}">
                <a16:creationId xmlns:a16="http://schemas.microsoft.com/office/drawing/2014/main" id="{F2027506-8680-7FFC-A061-1F19B0DC0FFE}"/>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11" name="Footer Placeholder 10">
            <a:extLst>
              <a:ext uri="{FF2B5EF4-FFF2-40B4-BE49-F238E27FC236}">
                <a16:creationId xmlns:a16="http://schemas.microsoft.com/office/drawing/2014/main" id="{DC5E2D27-B73B-0A0A-2CEC-F9E848FF1265}"/>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13" name="Slide Number Placeholder 11">
            <a:extLst>
              <a:ext uri="{FF2B5EF4-FFF2-40B4-BE49-F238E27FC236}">
                <a16:creationId xmlns:a16="http://schemas.microsoft.com/office/drawing/2014/main" id="{781125F0-AB26-74CF-4ED3-A90E0B3AC189}"/>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20</a:t>
            </a:fld>
            <a:endParaRPr lang="en-US"/>
          </a:p>
        </p:txBody>
      </p:sp>
    </p:spTree>
    <p:extLst>
      <p:ext uri="{BB962C8B-B14F-4D97-AF65-F5344CB8AC3E}">
        <p14:creationId xmlns:p14="http://schemas.microsoft.com/office/powerpoint/2010/main" val="57256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ADE41-CD0E-CBA5-80B7-58CF9D6D070B}"/>
              </a:ext>
            </a:extLst>
          </p:cNvPr>
          <p:cNvSpPr>
            <a:spLocks noGrp="1"/>
          </p:cNvSpPr>
          <p:nvPr>
            <p:ph type="title"/>
          </p:nvPr>
        </p:nvSpPr>
        <p:spPr>
          <a:xfrm>
            <a:off x="838200" y="365125"/>
            <a:ext cx="10515600" cy="1325563"/>
          </a:xfrm>
        </p:spPr>
        <p:txBody>
          <a:bodyPr>
            <a:normAutofit/>
          </a:bodyPr>
          <a:lstStyle/>
          <a:p>
            <a:r>
              <a:rPr lang="en-US" sz="4200" dirty="0"/>
              <a:t>Treating Anomalies- Accommodation</a:t>
            </a:r>
            <a:br>
              <a:rPr lang="en-US" sz="4200" dirty="0"/>
            </a:b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8A3201-F367-BC60-B2E1-F13C10C5C1D6}"/>
              </a:ext>
            </a:extLst>
          </p:cNvPr>
          <p:cNvSpPr>
            <a:spLocks noGrp="1"/>
          </p:cNvSpPr>
          <p:nvPr>
            <p:ph idx="1"/>
          </p:nvPr>
        </p:nvSpPr>
        <p:spPr>
          <a:xfrm>
            <a:off x="838200" y="1929384"/>
            <a:ext cx="10515600" cy="4251960"/>
          </a:xfrm>
        </p:spPr>
        <p:txBody>
          <a:bodyPr>
            <a:normAutofit/>
          </a:bodyPr>
          <a:lstStyle/>
          <a:p>
            <a:pPr>
              <a:spcBef>
                <a:spcPts val="0"/>
              </a:spcBef>
            </a:pPr>
            <a:r>
              <a:rPr lang="en-US" sz="2400" dirty="0">
                <a:effectLst/>
                <a:latin typeface="Arial" panose="020B0604020202020204" pitchFamily="34" charset="0"/>
                <a:ea typeface="Calibri" panose="020F0502020204030204" pitchFamily="34" charset="0"/>
                <a:cs typeface="Times New Roman" panose="02020603050405020304" pitchFamily="18" charset="0"/>
              </a:rPr>
              <a:t>Accommodation tends to detect the outlier and accommodate the value in the data set so that the whole set of observations are still intact</a:t>
            </a:r>
          </a:p>
          <a:p>
            <a:pPr>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Accommodation will</a:t>
            </a:r>
            <a:r>
              <a:rPr lang="en-US" sz="2400" dirty="0">
                <a:effectLst/>
                <a:latin typeface="Arial" panose="020B0604020202020204" pitchFamily="34" charset="0"/>
                <a:ea typeface="Calibri" panose="020F0502020204030204" pitchFamily="34" charset="0"/>
                <a:cs typeface="Times New Roman" panose="02020603050405020304" pitchFamily="18" charset="0"/>
              </a:rPr>
              <a:t> manipulate the observation so that even if an anomaly is in the dataset, the data does not become skewed because of this rogue observation</a:t>
            </a:r>
          </a:p>
          <a:p>
            <a:pPr>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Accommodation treats o</a:t>
            </a:r>
            <a:r>
              <a:rPr lang="en-US" sz="2400" dirty="0">
                <a:effectLst/>
                <a:latin typeface="Arial" panose="020B0604020202020204" pitchFamily="34" charset="0"/>
                <a:ea typeface="Calibri" panose="020F0502020204030204" pitchFamily="34" charset="0"/>
                <a:cs typeface="Times New Roman" panose="02020603050405020304" pitchFamily="18" charset="0"/>
              </a:rPr>
              <a:t>utliers as part of the data, although their removal fits the data into some distribution or normalizes the data, their presence could be equally important for the analysis</a:t>
            </a:r>
          </a:p>
          <a:p>
            <a:pPr>
              <a:spcBef>
                <a:spcPts val="0"/>
              </a:spcBef>
            </a:pPr>
            <a:r>
              <a:rPr lang="en-US" sz="2400" dirty="0">
                <a:latin typeface="Arial" panose="020B0604020202020204" pitchFamily="34" charset="0"/>
                <a:ea typeface="Calibri" panose="020F0502020204030204" pitchFamily="34" charset="0"/>
                <a:cs typeface="Times New Roman" panose="02020603050405020304" pitchFamily="18" charset="0"/>
              </a:rPr>
              <a:t>T</a:t>
            </a:r>
            <a:r>
              <a:rPr lang="en-US" sz="2400" dirty="0">
                <a:effectLst/>
                <a:latin typeface="Arial" panose="020B0604020202020204" pitchFamily="34" charset="0"/>
                <a:ea typeface="Calibri" panose="020F0502020204030204" pitchFamily="34" charset="0"/>
                <a:cs typeface="Times New Roman" panose="02020603050405020304" pitchFamily="18" charset="0"/>
              </a:rPr>
              <a:t>he analysis can still be safely performed without any loss of data or observations, aiming at the robustness of the analysis in presence of outliers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4" name="Date Placeholder 9">
            <a:extLst>
              <a:ext uri="{FF2B5EF4-FFF2-40B4-BE49-F238E27FC236}">
                <a16:creationId xmlns:a16="http://schemas.microsoft.com/office/drawing/2014/main" id="{9F30385C-D56D-6A5D-21C4-AD7975628CB6}"/>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5" name="Footer Placeholder 10">
            <a:extLst>
              <a:ext uri="{FF2B5EF4-FFF2-40B4-BE49-F238E27FC236}">
                <a16:creationId xmlns:a16="http://schemas.microsoft.com/office/drawing/2014/main" id="{FA2D551A-1B0A-554F-BFDB-BA8434B76076}"/>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6" name="Slide Number Placeholder 11">
            <a:extLst>
              <a:ext uri="{FF2B5EF4-FFF2-40B4-BE49-F238E27FC236}">
                <a16:creationId xmlns:a16="http://schemas.microsoft.com/office/drawing/2014/main" id="{333DFEE8-9849-4A90-D5CA-6992C04FD7FF}"/>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21</a:t>
            </a:fld>
            <a:endParaRPr lang="en-US"/>
          </a:p>
        </p:txBody>
      </p:sp>
    </p:spTree>
    <p:extLst>
      <p:ext uri="{BB962C8B-B14F-4D97-AF65-F5344CB8AC3E}">
        <p14:creationId xmlns:p14="http://schemas.microsoft.com/office/powerpoint/2010/main" val="372717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E3034-587A-ED35-DE1C-F4FE610707B1}"/>
              </a:ext>
            </a:extLst>
          </p:cNvPr>
          <p:cNvSpPr>
            <a:spLocks noGrp="1"/>
          </p:cNvSpPr>
          <p:nvPr>
            <p:ph type="title"/>
          </p:nvPr>
        </p:nvSpPr>
        <p:spPr>
          <a:xfrm>
            <a:off x="838200" y="365125"/>
            <a:ext cx="10515600" cy="1325563"/>
          </a:xfrm>
        </p:spPr>
        <p:txBody>
          <a:bodyPr>
            <a:normAutofit/>
          </a:bodyPr>
          <a:lstStyle/>
          <a:p>
            <a:r>
              <a:rPr lang="en-US" sz="4200"/>
              <a:t>Treating Anomalies- Rejection</a:t>
            </a:r>
            <a:br>
              <a:rPr lang="en-US" sz="4200"/>
            </a:b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ECD2C2-E5E1-D999-70E1-B15C33B67EC0}"/>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2200">
                <a:effectLst/>
                <a:latin typeface="Arial" panose="020B0604020202020204" pitchFamily="34" charset="0"/>
                <a:ea typeface="Calibri" panose="020F0502020204030204" pitchFamily="34" charset="0"/>
                <a:cs typeface="Times New Roman" panose="02020603050405020304" pitchFamily="18" charset="0"/>
              </a:rPr>
              <a:t>Rejection is testing outlier purely from the point of view of rejecting it from the data set or of identifying it as a feature of special interest and removing it before further analysis is done</a:t>
            </a:r>
          </a:p>
          <a:p>
            <a:pPr marL="0" marR="0">
              <a:spcBef>
                <a:spcPts val="0"/>
              </a:spcBef>
              <a:spcAft>
                <a:spcPts val="0"/>
              </a:spcAft>
            </a:pP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a:effectLst/>
                <a:latin typeface="Arial" panose="020B0604020202020204" pitchFamily="34" charset="0"/>
                <a:ea typeface="Calibri" panose="020F0502020204030204" pitchFamily="34" charset="0"/>
                <a:cs typeface="Times New Roman" panose="02020603050405020304" pitchFamily="18" charset="0"/>
              </a:rPr>
              <a:t>If the anomaly is cased due to a measurement error it is either rejected, corrected or the detection is repeated</a:t>
            </a:r>
          </a:p>
          <a:p>
            <a:pPr marL="0" marR="0">
              <a:spcBef>
                <a:spcPts val="0"/>
              </a:spcBef>
              <a:spcAft>
                <a:spcPts val="0"/>
              </a:spcAft>
            </a:pPr>
            <a:r>
              <a:rPr lang="en-US" sz="2200">
                <a:latin typeface="Arial" panose="020B0604020202020204" pitchFamily="34" charset="0"/>
                <a:ea typeface="Calibri" panose="020F0502020204030204" pitchFamily="34" charset="0"/>
                <a:cs typeface="Times New Roman" panose="02020603050405020304" pitchFamily="18" charset="0"/>
              </a:rPr>
              <a:t>I</a:t>
            </a:r>
            <a:r>
              <a:rPr lang="en-US" sz="2200">
                <a:effectLst/>
                <a:latin typeface="Arial" panose="020B0604020202020204" pitchFamily="34" charset="0"/>
                <a:ea typeface="Calibri" panose="020F0502020204030204" pitchFamily="34" charset="0"/>
                <a:cs typeface="Times New Roman" panose="02020603050405020304" pitchFamily="18" charset="0"/>
              </a:rPr>
              <a:t>f the variation is inherent or due to some real measurement of an event then the anomaly detection is used but again in this case the outlier is incorporated in the revised model, identified for a separate study of origin and form</a:t>
            </a:r>
          </a:p>
          <a:p>
            <a:pPr marL="0" marR="0">
              <a:spcBef>
                <a:spcPts val="0"/>
              </a:spcBef>
              <a:spcAft>
                <a:spcPts val="0"/>
              </a:spcAft>
            </a:pPr>
            <a:r>
              <a:rPr lang="en-US" sz="2200">
                <a:latin typeface="Arial" panose="020B0604020202020204" pitchFamily="34" charset="0"/>
                <a:ea typeface="Calibri" panose="020F0502020204030204" pitchFamily="34" charset="0"/>
                <a:cs typeface="Times New Roman" panose="02020603050405020304" pitchFamily="18" charset="0"/>
              </a:rPr>
              <a:t>I</a:t>
            </a:r>
            <a:r>
              <a:rPr lang="en-US" sz="2200">
                <a:effectLst/>
                <a:latin typeface="Arial" panose="020B0604020202020204" pitchFamily="34" charset="0"/>
                <a:ea typeface="Calibri" panose="020F0502020204030204" pitchFamily="34" charset="0"/>
                <a:cs typeface="Times New Roman" panose="02020603050405020304" pitchFamily="18" charset="0"/>
              </a:rPr>
              <a:t>f the anomaly is due to some random reason then it could be accommodated to see the overall analysis rather than eliminating the observation altogether.</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a:p>
        </p:txBody>
      </p:sp>
      <p:sp>
        <p:nvSpPr>
          <p:cNvPr id="4" name="Date Placeholder 9">
            <a:extLst>
              <a:ext uri="{FF2B5EF4-FFF2-40B4-BE49-F238E27FC236}">
                <a16:creationId xmlns:a16="http://schemas.microsoft.com/office/drawing/2014/main" id="{703214D7-BE61-5581-6A8B-407A1D056484}"/>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5" name="Footer Placeholder 10">
            <a:extLst>
              <a:ext uri="{FF2B5EF4-FFF2-40B4-BE49-F238E27FC236}">
                <a16:creationId xmlns:a16="http://schemas.microsoft.com/office/drawing/2014/main" id="{DA02C13B-3B65-239E-D1D8-E60700CAF19C}"/>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6" name="Slide Number Placeholder 11">
            <a:extLst>
              <a:ext uri="{FF2B5EF4-FFF2-40B4-BE49-F238E27FC236}">
                <a16:creationId xmlns:a16="http://schemas.microsoft.com/office/drawing/2014/main" id="{E00461B3-B91E-AB8B-B85C-7F4C88BB181D}"/>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22</a:t>
            </a:fld>
            <a:endParaRPr lang="en-US"/>
          </a:p>
        </p:txBody>
      </p:sp>
    </p:spTree>
    <p:extLst>
      <p:ext uri="{BB962C8B-B14F-4D97-AF65-F5344CB8AC3E}">
        <p14:creationId xmlns:p14="http://schemas.microsoft.com/office/powerpoint/2010/main" val="3014029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1BBEB2-0334-D25A-296F-8FAE9CD9BEFB}"/>
              </a:ext>
            </a:extLst>
          </p:cNvPr>
          <p:cNvSpPr>
            <a:spLocks noGrp="1"/>
          </p:cNvSpPr>
          <p:nvPr>
            <p:ph type="title"/>
          </p:nvPr>
        </p:nvSpPr>
        <p:spPr>
          <a:xfrm>
            <a:off x="838200" y="365125"/>
            <a:ext cx="10515600" cy="1325563"/>
          </a:xfrm>
        </p:spPr>
        <p:txBody>
          <a:bodyPr>
            <a:normAutofit/>
          </a:bodyPr>
          <a:lstStyle/>
          <a:p>
            <a:r>
              <a:rPr lang="en-US" sz="5400"/>
              <a:t>Treating Anomalies-Cybersecurity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D34B1D-6D46-1799-3594-F203822F83CE}"/>
              </a:ext>
            </a:extLst>
          </p:cNvPr>
          <p:cNvSpPr>
            <a:spLocks noGrp="1"/>
          </p:cNvSpPr>
          <p:nvPr>
            <p:ph idx="1"/>
          </p:nvPr>
        </p:nvSpPr>
        <p:spPr>
          <a:xfrm>
            <a:off x="838200" y="1929384"/>
            <a:ext cx="10515600" cy="4251960"/>
          </a:xfrm>
        </p:spPr>
        <p:txBody>
          <a:bodyPr>
            <a:normAutofit/>
          </a:bodyPr>
          <a:lstStyle/>
          <a:p>
            <a:pPr marL="0" marR="0" indent="0">
              <a:spcBef>
                <a:spcPts val="0"/>
              </a:spcBef>
              <a:spcAft>
                <a:spcPts val="0"/>
              </a:spcAft>
              <a:buNone/>
            </a:pP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a:effectLst/>
                <a:latin typeface="Arial" panose="020B0604020202020204" pitchFamily="34" charset="0"/>
                <a:ea typeface="Calibri" panose="020F0502020204030204" pitchFamily="34" charset="0"/>
                <a:cs typeface="Times New Roman" panose="02020603050405020304" pitchFamily="18" charset="0"/>
              </a:rPr>
              <a:t>In terms of cybersecurity, majority of the cases the anomaly must be eliminated. </a:t>
            </a:r>
          </a:p>
          <a:p>
            <a:pPr marL="457200" lvl="1">
              <a:spcBef>
                <a:spcPts val="0"/>
              </a:spcBef>
            </a:pPr>
            <a:r>
              <a:rPr lang="en-US" sz="2200">
                <a:effectLst/>
                <a:latin typeface="Arial" panose="020B0604020202020204" pitchFamily="34" charset="0"/>
                <a:ea typeface="Calibri" panose="020F0502020204030204" pitchFamily="34" charset="0"/>
                <a:cs typeface="Times New Roman" panose="02020603050405020304" pitchFamily="18" charset="0"/>
              </a:rPr>
              <a:t>If there is a Trojan discovered in a computer system which disrupts the regular functionality it has to be eliminated</a:t>
            </a:r>
          </a:p>
          <a:p>
            <a:pPr marL="457200" lvl="1">
              <a:spcBef>
                <a:spcPts val="0"/>
              </a:spcBef>
            </a:pPr>
            <a:r>
              <a:rPr lang="en-US" sz="2200">
                <a:latin typeface="Arial" panose="020B0604020202020204" pitchFamily="34" charset="0"/>
                <a:ea typeface="Calibri" panose="020F0502020204030204" pitchFamily="34" charset="0"/>
                <a:cs typeface="Times New Roman" panose="02020603050405020304" pitchFamily="18" charset="0"/>
              </a:rPr>
              <a:t>I</a:t>
            </a:r>
            <a:r>
              <a:rPr lang="en-US" sz="2200">
                <a:effectLst/>
                <a:latin typeface="Arial" panose="020B0604020202020204" pitchFamily="34" charset="0"/>
                <a:ea typeface="Calibri" panose="020F0502020204030204" pitchFamily="34" charset="0"/>
                <a:cs typeface="Times New Roman" panose="02020603050405020304" pitchFamily="18" charset="0"/>
              </a:rPr>
              <a:t>f the BGP updates appear to be anomalous they need to be corrected for proper communication and movement of the traffic. </a:t>
            </a:r>
          </a:p>
          <a:p>
            <a:pPr marL="457200" lvl="1">
              <a:spcBef>
                <a:spcPts val="0"/>
              </a:spcBef>
            </a:pPr>
            <a:r>
              <a:rPr lang="en-US" sz="2200">
                <a:effectLst/>
                <a:latin typeface="Arial" panose="020B0604020202020204" pitchFamily="34" charset="0"/>
                <a:ea typeface="Calibri" panose="020F0502020204030204" pitchFamily="34" charset="0"/>
                <a:cs typeface="Times New Roman" panose="02020603050405020304" pitchFamily="18" charset="0"/>
              </a:rPr>
              <a:t>In some cases the anomaly needs to be studied in which case the anomaly may be detected and traced. </a:t>
            </a:r>
          </a:p>
          <a:p>
            <a:pPr marL="457200" lvl="1">
              <a:spcBef>
                <a:spcPts val="0"/>
              </a:spcBef>
            </a:pPr>
            <a:r>
              <a:rPr lang="en-US" sz="2200">
                <a:latin typeface="Arial" panose="020B0604020202020204" pitchFamily="34" charset="0"/>
                <a:ea typeface="Calibri" panose="020F0502020204030204" pitchFamily="34" charset="0"/>
                <a:cs typeface="Times New Roman" panose="02020603050405020304" pitchFamily="18" charset="0"/>
              </a:rPr>
              <a:t>Example: </a:t>
            </a:r>
            <a:r>
              <a:rPr lang="en-US" sz="2200">
                <a:effectLst/>
                <a:latin typeface="Arial" panose="020B0604020202020204" pitchFamily="34" charset="0"/>
                <a:ea typeface="Calibri" panose="020F0502020204030204" pitchFamily="34" charset="0"/>
                <a:cs typeface="Times New Roman" panose="02020603050405020304" pitchFamily="18" charset="0"/>
              </a:rPr>
              <a:t> “Jail” where an attacker can be traced through the system access and observations collected to learn about the role and activities of the attacker</a:t>
            </a:r>
          </a:p>
          <a:p>
            <a:pPr marL="457200" lvl="1">
              <a:spcBef>
                <a:spcPts val="0"/>
              </a:spcBef>
            </a:pPr>
            <a:r>
              <a:rPr lang="en-US" sz="2200">
                <a:latin typeface="Arial" panose="020B0604020202020204" pitchFamily="34" charset="0"/>
                <a:ea typeface="Calibri" panose="020F0502020204030204" pitchFamily="34" charset="0"/>
                <a:cs typeface="Times New Roman" panose="02020603050405020304" pitchFamily="18" charset="0"/>
              </a:rPr>
              <a:t>Example: “</a:t>
            </a:r>
            <a:r>
              <a:rPr lang="en-US" sz="2200">
                <a:effectLst/>
                <a:latin typeface="Arial" panose="020B0604020202020204" pitchFamily="34" charset="0"/>
                <a:ea typeface="Calibri" panose="020F0502020204030204" pitchFamily="34" charset="0"/>
                <a:cs typeface="Times New Roman" panose="02020603050405020304" pitchFamily="18" charset="0"/>
              </a:rPr>
              <a:t>honeypots” are set up to collect data and activities of attackers</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a:p>
        </p:txBody>
      </p:sp>
      <p:sp>
        <p:nvSpPr>
          <p:cNvPr id="4" name="Date Placeholder 9">
            <a:extLst>
              <a:ext uri="{FF2B5EF4-FFF2-40B4-BE49-F238E27FC236}">
                <a16:creationId xmlns:a16="http://schemas.microsoft.com/office/drawing/2014/main" id="{4451BFCD-71FE-0E49-E0A0-B56188E6D162}"/>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5" name="Footer Placeholder 10">
            <a:extLst>
              <a:ext uri="{FF2B5EF4-FFF2-40B4-BE49-F238E27FC236}">
                <a16:creationId xmlns:a16="http://schemas.microsoft.com/office/drawing/2014/main" id="{CD8CFC19-B7EB-D024-337E-D049B2CFE290}"/>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6" name="Slide Number Placeholder 11">
            <a:extLst>
              <a:ext uri="{FF2B5EF4-FFF2-40B4-BE49-F238E27FC236}">
                <a16:creationId xmlns:a16="http://schemas.microsoft.com/office/drawing/2014/main" id="{8ED82ABA-4D66-7ECB-5660-FFAF3402CAA4}"/>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23</a:t>
            </a:fld>
            <a:endParaRPr lang="en-US"/>
          </a:p>
        </p:txBody>
      </p:sp>
    </p:spTree>
    <p:extLst>
      <p:ext uri="{BB962C8B-B14F-4D97-AF65-F5344CB8AC3E}">
        <p14:creationId xmlns:p14="http://schemas.microsoft.com/office/powerpoint/2010/main" val="16973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2154"/>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68822F72-F3C9-610A-3B12-E67A83AF95F0}"/>
              </a:ext>
            </a:extLst>
          </p:cNvPr>
          <p:cNvSpPr>
            <a:spLocks noGrp="1"/>
          </p:cNvSpPr>
          <p:nvPr>
            <p:ph idx="1"/>
          </p:nvPr>
        </p:nvSpPr>
        <p:spPr>
          <a:xfrm>
            <a:off x="702972" y="927280"/>
            <a:ext cx="10515600" cy="5827689"/>
          </a:xfrm>
        </p:spPr>
        <p:txBody>
          <a:bodyPr>
            <a:normAutofit fontScale="92500" lnSpcReduction="10000"/>
          </a:bodyPr>
          <a:lstStyle/>
          <a:p>
            <a:pPr>
              <a:lnSpc>
                <a:spcPct val="107000"/>
              </a:lnSpc>
              <a:spcBef>
                <a:spcPts val="0"/>
              </a:spcBef>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V. Barnett and R. Lewis. Outliers in statistical data. John Wiley and Sons, 1994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Musawi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B., Branch, P., &amp; Armitage, G. (2016). BGP Anomaly Detection Techniques: A Survey.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IEEE Communications Surveys &amp; Tutorials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Pierluigi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Paganini, 2014, Turkish Government is hijacking the IP for popular DNS providers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http://securityaffairs.co/wordpress/23565/intelligence/turkish-government-hijacking-dns.html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Last accessed June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Greg Sandoval, 2008, YouTube blames Pakistan network for 2-hour outage </a:t>
            </a:r>
            <a:r>
              <a:rPr lang="en-US" sz="12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https://www.cnet.com/news/youtube-blames-pakistan-network-for-2-hour-outage/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 Last accessed June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Wübbeling</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M., Elsner, T., &amp; Meier, M. (2014, June). Inter-AS routing anomalies: Improved detection and classification. In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Cyber Conflict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CyCon</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 2014), 2014 6th International Conference 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(pp. 223-238). IEEE.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Musawi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B., Branch, P., &amp; Armitage, G. (2015, December). Detecting BGP instability using Recurrence Quantification Analysis (RQA). In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Computing and Communications Conference (IPCCC), 2015 IEEE 34th International Performance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(pp. 1-8). IEEE.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Schlamp</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J., Carle, G., &amp;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Biersack</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 W. (2013). A forensic case study on as hijacking: The attacker's perspective.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ACM SIGCOMM Computer Communication Review</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43</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 5-12.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Li, J., Dou, D., Wu, Z., Kim, S., &amp; Agarwal, V. (2005). An Internet routing forensics framework for discovering rules of abnormal BGP events.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ACM SIGCOMM Computer Communication Review</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35</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(5), 55-66.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Rousan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N. M., &amp;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Trajković</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 (2012, June). Machine learning models for classification of BGP anomalies. In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High Performance Switching and Routing (HPSR), 2012 IEEE 13th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International Conference on (pp. 103-108). IEEE.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Chandola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V., Banerjee, A., &amp; Kumar, V. (2009). Anomaly detection: A survey. ACM computing surveys (CSUR), 41(3), 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Patcha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 &amp; Park, J. M. (2007). An overview of anomaly detection techniques: Existing solutions and latest technological trends. Computer networks, 51(12), 3448-3470.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Estevez-</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Tapiador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J. M., Garcia-Teodoro, P., &amp; Diaz-Verdejo, J. E. (2004). Anomaly detection methods in wired networks: a survey and taxonomy. Computer Communications, 27(16), 1569-1584.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Ahmed, M., Mahmood, A. N., &amp; Hu, J. (2016). A survey of network anomaly detection techniques. Journal of Network and Computer Applications, 60, 19-31.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Ten, C. W., Hong, J., &amp; Liu, C. C. (2011). Anomaly detection for cybersecurity of the substations.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IEEE Transactions on Smart Grid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 865-873.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Hong, J., Liu, C. C., &amp;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Govindarasu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M. (2014). Integrated anomaly detection for cyber security of the substations.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IEEE Transactions on Smart Grid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(4), 1643-1653.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Feily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Shahrestani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 &amp;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Ramadass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S. (2009, June). A survey of botnet and botnet detection. In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Emerging Security Information, Systems and Technologies, 2009. SECURWARE'09. Third International Conference 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(pp. 268-273). IEEE.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Zimmermann, A., Lorenz, A., &amp;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Oppermann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R. (2007, August). An operational definition of context. In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and Interdisciplinary Conference on Modeling and Using Context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(pp. 558-571). Springer Berlin Heidelberg.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 Bellman, Adaptive Control Processes: A Guided Tour, Princeton University Press, Princeton, New Jersey (1961).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Doug Drinkwater, 2016, Does a data breach really affect your firm’s reputation? </a:t>
            </a:r>
            <a:r>
              <a:rPr lang="en-US" sz="12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http://www.csoonline.com/article/3019283/data-breach/does-a-data-breach-really-affect-your-firm-s-reputation.html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Last accessed June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Cheswick, B. (1992, January). An Evening with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Berferd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in which a cracker is Lured, Endured, and Studied. In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Proc. Winter USENIX Conference, San Francisco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(pp.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Spitzner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L. (2003).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Honeypots: tracking hackers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(Vol. 1). Reading: Addison-Wesley.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
        <p:nvSpPr>
          <p:cNvPr id="4" name="Date Placeholder 9">
            <a:extLst>
              <a:ext uri="{FF2B5EF4-FFF2-40B4-BE49-F238E27FC236}">
                <a16:creationId xmlns:a16="http://schemas.microsoft.com/office/drawing/2014/main" id="{771C10A9-97E0-05B7-687B-F20D701BA9AB}"/>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5" name="Footer Placeholder 10">
            <a:extLst>
              <a:ext uri="{FF2B5EF4-FFF2-40B4-BE49-F238E27FC236}">
                <a16:creationId xmlns:a16="http://schemas.microsoft.com/office/drawing/2014/main" id="{44776B46-5FE4-CC5D-9B6E-D6FAFEC439AE}"/>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6" name="Slide Number Placeholder 11">
            <a:extLst>
              <a:ext uri="{FF2B5EF4-FFF2-40B4-BE49-F238E27FC236}">
                <a16:creationId xmlns:a16="http://schemas.microsoft.com/office/drawing/2014/main" id="{31A3AAE8-FD8B-80F1-C8D5-CDBFCDF78C48}"/>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24</a:t>
            </a:fld>
            <a:endParaRPr lang="en-US"/>
          </a:p>
        </p:txBody>
      </p:sp>
    </p:spTree>
    <p:extLst>
      <p:ext uri="{BB962C8B-B14F-4D97-AF65-F5344CB8AC3E}">
        <p14:creationId xmlns:p14="http://schemas.microsoft.com/office/powerpoint/2010/main" val="420124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90E5-534A-BAFC-62B7-8DDA04153756}"/>
              </a:ext>
            </a:extLst>
          </p:cNvPr>
          <p:cNvSpPr>
            <a:spLocks noGrp="1"/>
          </p:cNvSpPr>
          <p:nvPr>
            <p:ph type="title"/>
          </p:nvPr>
        </p:nvSpPr>
        <p:spPr>
          <a:xfrm>
            <a:off x="780245" y="94669"/>
            <a:ext cx="10515600" cy="665185"/>
          </a:xfrm>
        </p:spPr>
        <p:txBody>
          <a:bodyPr>
            <a:normAutofit fontScale="90000"/>
          </a:bodyPr>
          <a:lstStyle/>
          <a:p>
            <a:r>
              <a:rPr lang="en-US" dirty="0"/>
              <a:t>What are anomalies?</a:t>
            </a:r>
          </a:p>
        </p:txBody>
      </p:sp>
      <p:graphicFrame>
        <p:nvGraphicFramePr>
          <p:cNvPr id="7" name="Content Placeholder 2">
            <a:extLst>
              <a:ext uri="{FF2B5EF4-FFF2-40B4-BE49-F238E27FC236}">
                <a16:creationId xmlns:a16="http://schemas.microsoft.com/office/drawing/2014/main" id="{28D32361-ED6C-C9B0-3F33-AEB9979E6E07}"/>
              </a:ext>
            </a:extLst>
          </p:cNvPr>
          <p:cNvGraphicFramePr>
            <a:graphicFrameLocks noGrp="1"/>
          </p:cNvGraphicFramePr>
          <p:nvPr>
            <p:ph idx="1"/>
            <p:extLst>
              <p:ext uri="{D42A27DB-BD31-4B8C-83A1-F6EECF244321}">
                <p14:modId xmlns:p14="http://schemas.microsoft.com/office/powerpoint/2010/main" val="3256601944"/>
              </p:ext>
            </p:extLst>
          </p:nvPr>
        </p:nvGraphicFramePr>
        <p:xfrm>
          <a:off x="-115910" y="759854"/>
          <a:ext cx="12138337" cy="5572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9">
            <a:extLst>
              <a:ext uri="{FF2B5EF4-FFF2-40B4-BE49-F238E27FC236}">
                <a16:creationId xmlns:a16="http://schemas.microsoft.com/office/drawing/2014/main" id="{4BE87917-2E2F-A004-73F5-71203837FA07}"/>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6" name="Footer Placeholder 10">
            <a:extLst>
              <a:ext uri="{FF2B5EF4-FFF2-40B4-BE49-F238E27FC236}">
                <a16:creationId xmlns:a16="http://schemas.microsoft.com/office/drawing/2014/main" id="{A09FBCA0-12AD-99AC-BEFB-C6AC2310BD71}"/>
              </a:ext>
            </a:extLst>
          </p:cNvPr>
          <p:cNvSpPr txBox="1">
            <a:spLocks/>
          </p:cNvSpPr>
          <p:nvPr/>
        </p:nvSpPr>
        <p:spPr>
          <a:xfrm>
            <a:off x="3516298" y="646920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Data Analytics for Cybersecurity, ©2022 Janeja  All rights reserved.</a:t>
            </a:r>
            <a:endParaRPr lang="en-US" dirty="0"/>
          </a:p>
        </p:txBody>
      </p:sp>
      <p:sp>
        <p:nvSpPr>
          <p:cNvPr id="8" name="Slide Number Placeholder 11">
            <a:extLst>
              <a:ext uri="{FF2B5EF4-FFF2-40B4-BE49-F238E27FC236}">
                <a16:creationId xmlns:a16="http://schemas.microsoft.com/office/drawing/2014/main" id="{AE1F372C-1844-06D5-8C43-2F49DDE01826}"/>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3</a:t>
            </a:fld>
            <a:endParaRPr lang="en-US"/>
          </a:p>
        </p:txBody>
      </p:sp>
    </p:spTree>
    <p:extLst>
      <p:ext uri="{BB962C8B-B14F-4D97-AF65-F5344CB8AC3E}">
        <p14:creationId xmlns:p14="http://schemas.microsoft.com/office/powerpoint/2010/main" val="399324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BB3550-7331-476D-47A9-6CF31FE44F05}"/>
              </a:ext>
            </a:extLst>
          </p:cNvPr>
          <p:cNvSpPr>
            <a:spLocks noGrp="1"/>
          </p:cNvSpPr>
          <p:nvPr>
            <p:ph type="title"/>
          </p:nvPr>
        </p:nvSpPr>
        <p:spPr>
          <a:xfrm>
            <a:off x="838200" y="365125"/>
            <a:ext cx="10515600" cy="1325563"/>
          </a:xfrm>
        </p:spPr>
        <p:txBody>
          <a:bodyPr>
            <a:normAutofit/>
          </a:bodyPr>
          <a:lstStyle/>
          <a:p>
            <a:r>
              <a:rPr lang="en-US" sz="5400"/>
              <a:t>Methods to detect Anomalies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B892E3-548A-6F46-F2CB-69DC323CC37B}"/>
              </a:ext>
            </a:extLst>
          </p:cNvPr>
          <p:cNvSpPr>
            <a:spLocks noGrp="1"/>
          </p:cNvSpPr>
          <p:nvPr>
            <p:ph idx="1"/>
          </p:nvPr>
        </p:nvSpPr>
        <p:spPr>
          <a:xfrm>
            <a:off x="838200" y="1929384"/>
            <a:ext cx="10515600" cy="4251960"/>
          </a:xfrm>
        </p:spPr>
        <p:txBody>
          <a:bodyPr>
            <a:normAutofit/>
          </a:bodyPr>
          <a:lstStyle/>
          <a:p>
            <a:r>
              <a:rPr lang="en-US" sz="2200">
                <a:effectLst/>
                <a:latin typeface="Arial" panose="020B0604020202020204" pitchFamily="34" charset="0"/>
                <a:ea typeface="Calibri" panose="020F0502020204030204" pitchFamily="34" charset="0"/>
                <a:cs typeface="Times New Roman" panose="02020603050405020304" pitchFamily="18" charset="0"/>
              </a:rPr>
              <a:t>In the area of data analytics, anomaly detection has utilized techniques from </a:t>
            </a:r>
          </a:p>
          <a:p>
            <a:pPr lvl="1"/>
            <a:r>
              <a:rPr lang="en-US" sz="2200">
                <a:latin typeface="Arial" panose="020B0604020202020204" pitchFamily="34" charset="0"/>
                <a:ea typeface="Calibri" panose="020F0502020204030204" pitchFamily="34" charset="0"/>
                <a:cs typeface="Times New Roman" panose="02020603050405020304" pitchFamily="18" charset="0"/>
              </a:rPr>
              <a:t>S</a:t>
            </a:r>
            <a:r>
              <a:rPr lang="en-US" sz="2200">
                <a:effectLst/>
                <a:latin typeface="Arial" panose="020B0604020202020204" pitchFamily="34" charset="0"/>
                <a:ea typeface="Calibri" panose="020F0502020204030204" pitchFamily="34" charset="0"/>
                <a:cs typeface="Times New Roman" panose="02020603050405020304" pitchFamily="18" charset="0"/>
              </a:rPr>
              <a:t>upervised, </a:t>
            </a:r>
          </a:p>
          <a:p>
            <a:pPr lvl="1"/>
            <a:r>
              <a:rPr lang="en-US" sz="2200">
                <a:latin typeface="Arial" panose="020B0604020202020204" pitchFamily="34" charset="0"/>
                <a:ea typeface="Calibri" panose="020F0502020204030204" pitchFamily="34" charset="0"/>
                <a:cs typeface="Times New Roman" panose="02020603050405020304" pitchFamily="18" charset="0"/>
              </a:rPr>
              <a:t>S</a:t>
            </a:r>
            <a:r>
              <a:rPr lang="en-US" sz="2200">
                <a:effectLst/>
                <a:latin typeface="Arial" panose="020B0604020202020204" pitchFamily="34" charset="0"/>
                <a:ea typeface="Calibri" panose="020F0502020204030204" pitchFamily="34" charset="0"/>
                <a:cs typeface="Times New Roman" panose="02020603050405020304" pitchFamily="18" charset="0"/>
              </a:rPr>
              <a:t>emi supervised and </a:t>
            </a:r>
          </a:p>
          <a:p>
            <a:pPr lvl="1"/>
            <a:r>
              <a:rPr lang="en-US" sz="2200">
                <a:latin typeface="Arial" panose="020B0604020202020204" pitchFamily="34" charset="0"/>
                <a:ea typeface="Calibri" panose="020F0502020204030204" pitchFamily="34" charset="0"/>
                <a:cs typeface="Times New Roman" panose="02020603050405020304" pitchFamily="18" charset="0"/>
              </a:rPr>
              <a:t>U</a:t>
            </a:r>
            <a:r>
              <a:rPr lang="en-US" sz="2200">
                <a:effectLst/>
                <a:latin typeface="Arial" panose="020B0604020202020204" pitchFamily="34" charset="0"/>
                <a:ea typeface="Calibri" panose="020F0502020204030204" pitchFamily="34" charset="0"/>
                <a:cs typeface="Times New Roman" panose="02020603050405020304" pitchFamily="18" charset="0"/>
              </a:rPr>
              <a:t>nsupervised learning</a:t>
            </a:r>
          </a:p>
          <a:p>
            <a:endParaRPr lang="en-US" sz="2200"/>
          </a:p>
        </p:txBody>
      </p:sp>
      <p:sp>
        <p:nvSpPr>
          <p:cNvPr id="4" name="Date Placeholder 9">
            <a:extLst>
              <a:ext uri="{FF2B5EF4-FFF2-40B4-BE49-F238E27FC236}">
                <a16:creationId xmlns:a16="http://schemas.microsoft.com/office/drawing/2014/main" id="{D1B441A2-3297-A6FC-C744-4C2FF883B905}"/>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5" name="Footer Placeholder 10">
            <a:extLst>
              <a:ext uri="{FF2B5EF4-FFF2-40B4-BE49-F238E27FC236}">
                <a16:creationId xmlns:a16="http://schemas.microsoft.com/office/drawing/2014/main" id="{4A28A967-5C63-04CD-473E-366ED0F9C8A6}"/>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6" name="Slide Number Placeholder 11">
            <a:extLst>
              <a:ext uri="{FF2B5EF4-FFF2-40B4-BE49-F238E27FC236}">
                <a16:creationId xmlns:a16="http://schemas.microsoft.com/office/drawing/2014/main" id="{17915B90-FBDB-F7A5-9C7C-7FD7E7CA3F1F}"/>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4</a:t>
            </a:fld>
            <a:endParaRPr lang="en-US"/>
          </a:p>
        </p:txBody>
      </p:sp>
    </p:spTree>
    <p:extLst>
      <p:ext uri="{BB962C8B-B14F-4D97-AF65-F5344CB8AC3E}">
        <p14:creationId xmlns:p14="http://schemas.microsoft.com/office/powerpoint/2010/main" val="341611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CFA2DDC-1B5D-ED13-660B-B3640864BBD1}"/>
              </a:ext>
            </a:extLst>
          </p:cNvPr>
          <p:cNvSpPr>
            <a:spLocks noGrp="1"/>
          </p:cNvSpPr>
          <p:nvPr>
            <p:ph type="title"/>
          </p:nvPr>
        </p:nvSpPr>
        <p:spPr>
          <a:xfrm>
            <a:off x="630936" y="639520"/>
            <a:ext cx="3429000" cy="1719072"/>
          </a:xfrm>
        </p:spPr>
        <p:txBody>
          <a:bodyPr anchor="b">
            <a:normAutofit/>
          </a:bodyPr>
          <a:lstStyle/>
          <a:p>
            <a:r>
              <a:rPr lang="en-US" sz="5400"/>
              <a:t>Types of Anomalies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D333E15-4E73-354E-6392-170DB76D71F0}"/>
              </a:ext>
            </a:extLst>
          </p:cNvPr>
          <p:cNvSpPr>
            <a:spLocks noGrp="1"/>
          </p:cNvSpPr>
          <p:nvPr>
            <p:ph idx="1"/>
          </p:nvPr>
        </p:nvSpPr>
        <p:spPr>
          <a:xfrm>
            <a:off x="630936" y="2807208"/>
            <a:ext cx="3429000" cy="3410712"/>
          </a:xfrm>
        </p:spPr>
        <p:txBody>
          <a:bodyPr anchor="t">
            <a:normAutofit/>
          </a:bodyPr>
          <a:lstStyle/>
          <a:p>
            <a:pPr marL="0" indent="0">
              <a:buNone/>
            </a:pPr>
            <a:r>
              <a:rPr lang="en-US" sz="2200" dirty="0">
                <a:effectLst/>
                <a:latin typeface="Arial" panose="020B0604020202020204" pitchFamily="34" charset="0"/>
                <a:ea typeface="Calibri" panose="020F0502020204030204" pitchFamily="34" charset="0"/>
                <a:cs typeface="Times New Roman" panose="02020603050405020304" pitchFamily="18" charset="0"/>
              </a:rPr>
              <a:t>Anomalies have been characterized as single point, group of points and contextual anomalies, However, these different types of anomalies can be interrelated.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pic>
        <p:nvPicPr>
          <p:cNvPr id="5" name="Picture 4">
            <a:extLst>
              <a:ext uri="{FF2B5EF4-FFF2-40B4-BE49-F238E27FC236}">
                <a16:creationId xmlns:a16="http://schemas.microsoft.com/office/drawing/2014/main" id="{2AAC204C-AE42-10CD-DCF4-BE0FA38E9ECD}"/>
              </a:ext>
            </a:extLst>
          </p:cNvPr>
          <p:cNvPicPr>
            <a:picLocks noChangeAspect="1"/>
          </p:cNvPicPr>
          <p:nvPr/>
        </p:nvPicPr>
        <p:blipFill>
          <a:blip r:embed="rId2"/>
          <a:stretch>
            <a:fillRect/>
          </a:stretch>
        </p:blipFill>
        <p:spPr>
          <a:xfrm>
            <a:off x="4654296" y="1115685"/>
            <a:ext cx="6903720" cy="4626630"/>
          </a:xfrm>
          <a:prstGeom prst="rect">
            <a:avLst/>
          </a:prstGeom>
        </p:spPr>
      </p:pic>
      <p:sp>
        <p:nvSpPr>
          <p:cNvPr id="6" name="Date Placeholder 9">
            <a:extLst>
              <a:ext uri="{FF2B5EF4-FFF2-40B4-BE49-F238E27FC236}">
                <a16:creationId xmlns:a16="http://schemas.microsoft.com/office/drawing/2014/main" id="{491C6883-E1B5-9D8B-BCFD-8E82667AA644}"/>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7" name="Footer Placeholder 10">
            <a:extLst>
              <a:ext uri="{FF2B5EF4-FFF2-40B4-BE49-F238E27FC236}">
                <a16:creationId xmlns:a16="http://schemas.microsoft.com/office/drawing/2014/main" id="{20AFED5A-7692-7AFD-C8E7-0FCACE8F4F30}"/>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8" name="Slide Number Placeholder 11">
            <a:extLst>
              <a:ext uri="{FF2B5EF4-FFF2-40B4-BE49-F238E27FC236}">
                <a16:creationId xmlns:a16="http://schemas.microsoft.com/office/drawing/2014/main" id="{7AE57E34-513B-0A89-58FC-429ED15ADDE7}"/>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5</a:t>
            </a:fld>
            <a:endParaRPr lang="en-US"/>
          </a:p>
        </p:txBody>
      </p:sp>
    </p:spTree>
    <p:extLst>
      <p:ext uri="{BB962C8B-B14F-4D97-AF65-F5344CB8AC3E}">
        <p14:creationId xmlns:p14="http://schemas.microsoft.com/office/powerpoint/2010/main" val="217761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490E5-534A-BAFC-62B7-8DDA04153756}"/>
              </a:ext>
            </a:extLst>
          </p:cNvPr>
          <p:cNvSpPr>
            <a:spLocks noGrp="1"/>
          </p:cNvSpPr>
          <p:nvPr>
            <p:ph type="title"/>
          </p:nvPr>
        </p:nvSpPr>
        <p:spPr>
          <a:xfrm>
            <a:off x="838200" y="365125"/>
            <a:ext cx="10515600" cy="1325563"/>
          </a:xfrm>
        </p:spPr>
        <p:txBody>
          <a:bodyPr>
            <a:normAutofit/>
          </a:bodyPr>
          <a:lstStyle/>
          <a:p>
            <a:r>
              <a:rPr lang="en-US" sz="5400"/>
              <a:t>Types of Anomalies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088240-DED3-2187-8B13-70A04DCB8D76}"/>
              </a:ext>
            </a:extLst>
          </p:cNvPr>
          <p:cNvSpPr>
            <a:spLocks noGrp="1"/>
          </p:cNvSpPr>
          <p:nvPr>
            <p:ph idx="1"/>
          </p:nvPr>
        </p:nvSpPr>
        <p:spPr>
          <a:xfrm>
            <a:off x="838200" y="1929384"/>
            <a:ext cx="10515600" cy="4838464"/>
          </a:xfrm>
        </p:spPr>
        <p:txBody>
          <a:bodyPr>
            <a:normAutofit lnSpcReduction="10000"/>
          </a:bodyPr>
          <a:lstStyle/>
          <a:p>
            <a:pPr>
              <a:spcBef>
                <a:spcPts val="0"/>
              </a:spcBef>
            </a:pPr>
            <a:r>
              <a:rPr lang="en-US" sz="1800" dirty="0">
                <a:latin typeface="Arial" panose="020B0604020202020204" pitchFamily="34" charset="0"/>
                <a:ea typeface="Calibri" panose="020F0502020204030204" pitchFamily="34" charset="0"/>
                <a:cs typeface="Times New Roman" panose="02020603050405020304" pitchFamily="18" charset="0"/>
              </a:rPr>
              <a:t>P</a:t>
            </a:r>
            <a:r>
              <a:rPr lang="en-US" sz="1800" dirty="0">
                <a:effectLst/>
                <a:latin typeface="Arial" panose="020B0604020202020204" pitchFamily="34" charset="0"/>
                <a:ea typeface="Calibri" panose="020F0502020204030204" pitchFamily="34" charset="0"/>
                <a:cs typeface="Times New Roman" panose="02020603050405020304" pitchFamily="18" charset="0"/>
              </a:rPr>
              <a:t>oint anomaly: is a single data point that is anomalous with respect to a group of neighboring points.  </a:t>
            </a:r>
          </a:p>
          <a:p>
            <a:pPr marL="514350" lvl="1" indent="-285750">
              <a:spcBef>
                <a:spcPts val="0"/>
              </a:spcBef>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can be different points off references such that an anomaly can be that respect to all of you in a budding points on a caster or in some cases the entire dataset.  </a:t>
            </a:r>
          </a:p>
          <a:p>
            <a:pPr marL="514350" lvl="1" indent="-285750">
              <a:spcBef>
                <a:spcPts val="0"/>
              </a:spcBef>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Arial" panose="020B0604020202020204" pitchFamily="34" charset="0"/>
                <a:ea typeface="Calibri" panose="020F0502020204030204" pitchFamily="34" charset="0"/>
                <a:cs typeface="Times New Roman" panose="02020603050405020304" pitchFamily="18" charset="0"/>
              </a:rPr>
              <a:t>Collective or group Anomaly: A cluster is an anomaly with respect to all the clusters due to the relative size of the cluster and its distance from other clusters.  Individual points inside the cluster may not be anomalous on their own, however, when considered together as a group they are anomalous.  </a:t>
            </a:r>
          </a:p>
          <a:p>
            <a:pPr>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Arial" panose="020B0604020202020204" pitchFamily="34" charset="0"/>
                <a:ea typeface="Calibri" panose="020F0502020204030204" pitchFamily="34" charset="0"/>
                <a:cs typeface="Times New Roman" panose="02020603050405020304" pitchFamily="18" charset="0"/>
              </a:rPr>
              <a:t>Contextual anomaly: is anomalous in the perspective of a certain context.  </a:t>
            </a:r>
          </a:p>
          <a:p>
            <a:pPr marL="514350" lvl="1" indent="-285750">
              <a:spcBef>
                <a:spcPts val="0"/>
              </a:spcBef>
            </a:pPr>
            <a:r>
              <a:rPr lang="en-US" sz="1800" dirty="0">
                <a:latin typeface="Arial" panose="020B0604020202020204" pitchFamily="34" charset="0"/>
                <a:cs typeface="Times New Roman" panose="02020603050405020304" pitchFamily="18" charset="0"/>
              </a:rPr>
              <a:t>If the network traffic at a certain time appears to be very high as compared to the neighboring data points it may appear to be anomalous. However, if there is a specific event that is leading to the high traffic such as high sales during holiday time and then this high traffic would not be anomalous. </a:t>
            </a:r>
          </a:p>
          <a:p>
            <a:pPr marL="514350" lvl="1" indent="-285750">
              <a:spcBef>
                <a:spcPts val="0"/>
              </a:spcBef>
            </a:pPr>
            <a:r>
              <a:rPr lang="en-US" sz="1800" dirty="0">
                <a:latin typeface="Arial" panose="020B0604020202020204" pitchFamily="34" charset="0"/>
                <a:cs typeface="Times New Roman" panose="02020603050405020304" pitchFamily="18" charset="0"/>
              </a:rPr>
              <a:t>The context here is that the high amount of traffic is generated due to a marketing event or a special sale and not because of a flooding attack or a denial of service attack. </a:t>
            </a:r>
          </a:p>
          <a:p>
            <a:pPr marL="514350" lvl="1" indent="-285750">
              <a:spcBef>
                <a:spcPts val="0"/>
              </a:spcBef>
            </a:pPr>
            <a:r>
              <a:rPr lang="en-US" sz="1800" dirty="0">
                <a:latin typeface="Arial" panose="020B0604020202020204" pitchFamily="34" charset="0"/>
                <a:cs typeface="Times New Roman" panose="02020603050405020304" pitchFamily="18" charset="0"/>
              </a:rPr>
              <a:t>Defining a context can be very important to create a frame of reference, and can be done before the anomaly detection, which is much more robust, to clean up the data of possible frivolous outliers or as a post processing step where the outliers are filtered through any context. </a:t>
            </a:r>
          </a:p>
          <a:p>
            <a:endParaRPr lang="en-US" sz="1800" dirty="0"/>
          </a:p>
        </p:txBody>
      </p:sp>
      <p:sp>
        <p:nvSpPr>
          <p:cNvPr id="4" name="Date Placeholder 9">
            <a:extLst>
              <a:ext uri="{FF2B5EF4-FFF2-40B4-BE49-F238E27FC236}">
                <a16:creationId xmlns:a16="http://schemas.microsoft.com/office/drawing/2014/main" id="{78A5DF25-7203-EC73-F963-996794A7657D}"/>
              </a:ext>
            </a:extLst>
          </p:cNvPr>
          <p:cNvSpPr>
            <a:spLocks noGrp="1"/>
          </p:cNvSpPr>
          <p:nvPr>
            <p:ph type="dt" sz="half" idx="10"/>
          </p:nvPr>
        </p:nvSpPr>
        <p:spPr>
          <a:xfrm>
            <a:off x="0" y="6514280"/>
            <a:ext cx="924791" cy="365125"/>
          </a:xfrm>
        </p:spPr>
        <p:txBody>
          <a:bodyPr/>
          <a:lstStyle/>
          <a:p>
            <a:fld id="{6C506F98-4939-4EE3-99FA-545BBA29FFB8}" type="datetime1">
              <a:rPr lang="en-US" smtClean="0"/>
              <a:t>10/23/2022</a:t>
            </a:fld>
            <a:endParaRPr lang="en-US"/>
          </a:p>
        </p:txBody>
      </p:sp>
      <p:sp>
        <p:nvSpPr>
          <p:cNvPr id="5" name="Footer Placeholder 10">
            <a:extLst>
              <a:ext uri="{FF2B5EF4-FFF2-40B4-BE49-F238E27FC236}">
                <a16:creationId xmlns:a16="http://schemas.microsoft.com/office/drawing/2014/main" id="{18CC99B0-C192-4F8E-29F1-3769E8DE4503}"/>
              </a:ext>
            </a:extLst>
          </p:cNvPr>
          <p:cNvSpPr txBox="1">
            <a:spLocks/>
          </p:cNvSpPr>
          <p:nvPr/>
        </p:nvSpPr>
        <p:spPr>
          <a:xfrm>
            <a:off x="4044331" y="6442889"/>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6" name="Slide Number Placeholder 11">
            <a:extLst>
              <a:ext uri="{FF2B5EF4-FFF2-40B4-BE49-F238E27FC236}">
                <a16:creationId xmlns:a16="http://schemas.microsoft.com/office/drawing/2014/main" id="{E3B6DEBD-5485-7F67-5189-BEA9BCD19E19}"/>
              </a:ext>
            </a:extLst>
          </p:cNvPr>
          <p:cNvSpPr>
            <a:spLocks noGrp="1"/>
          </p:cNvSpPr>
          <p:nvPr>
            <p:ph type="sldNum" sz="quarter" idx="12"/>
          </p:nvPr>
        </p:nvSpPr>
        <p:spPr>
          <a:xfrm>
            <a:off x="8610600" y="6401423"/>
            <a:ext cx="2743200" cy="365125"/>
          </a:xfrm>
        </p:spPr>
        <p:txBody>
          <a:bodyPr/>
          <a:lstStyle/>
          <a:p>
            <a:fld id="{50959DF8-9FE2-48CA-BFAA-9B8F46F0702B}" type="slidenum">
              <a:rPr lang="en-US" smtClean="0"/>
              <a:t>6</a:t>
            </a:fld>
            <a:endParaRPr lang="en-US"/>
          </a:p>
        </p:txBody>
      </p:sp>
    </p:spTree>
    <p:extLst>
      <p:ext uri="{BB962C8B-B14F-4D97-AF65-F5344CB8AC3E}">
        <p14:creationId xmlns:p14="http://schemas.microsoft.com/office/powerpoint/2010/main" val="13667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DCDB723-31A5-2721-0C3B-054BE1BB490E}"/>
              </a:ext>
            </a:extLst>
          </p:cNvPr>
          <p:cNvSpPr>
            <a:spLocks noGrp="1"/>
          </p:cNvSpPr>
          <p:nvPr>
            <p:ph type="title"/>
          </p:nvPr>
        </p:nvSpPr>
        <p:spPr>
          <a:xfrm>
            <a:off x="630936" y="640080"/>
            <a:ext cx="4818888" cy="1481328"/>
          </a:xfrm>
        </p:spPr>
        <p:txBody>
          <a:bodyPr anchor="b">
            <a:normAutofit/>
          </a:bodyPr>
          <a:lstStyle/>
          <a:p>
            <a:r>
              <a:rPr lang="en-US" sz="5000"/>
              <a:t>Types of Anomalies</a:t>
            </a:r>
          </a:p>
        </p:txBody>
      </p:sp>
      <p:sp>
        <p:nvSpPr>
          <p:cNvPr id="5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187C3EA8-E787-5299-682D-E5F3075CDD5E}"/>
              </a:ext>
            </a:extLst>
          </p:cNvPr>
          <p:cNvSpPr>
            <a:spLocks noGrp="1"/>
          </p:cNvSpPr>
          <p:nvPr>
            <p:ph idx="1"/>
          </p:nvPr>
        </p:nvSpPr>
        <p:spPr>
          <a:xfrm>
            <a:off x="740536" y="2425488"/>
            <a:ext cx="9337182" cy="4270844"/>
          </a:xfrm>
        </p:spPr>
        <p:txBody>
          <a:bodyPr anchor="t">
            <a:normAutofit/>
          </a:bodyPr>
          <a:lstStyle/>
          <a:p>
            <a:pPr>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Example of clusters of network traffic data which comprise of features such as time to live, datagram length, and total size. </a:t>
            </a:r>
          </a:p>
          <a:p>
            <a:pPr>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Once clustering is done we see that certain points do not fall into any of the clusters. We can evaluate this clustering as containing potential anomalies.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There is a single point that is a global anomaly which is an anomalous with respect to all the three clusters 1, 2, and 3. There some local anomalies which are anomalous with respect to specific clusters such as cluster two and cluster three.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Cluster 4 as collective anomaly: In the example in figure, the point of reference is the other clusters, such that the size of the clusters 1, 2, 3 is much bigger and the distance of the small cluster 4 to the other clusters is much bigger than the distance between the clusters 1, 2, 3.  </a:t>
            </a:r>
          </a:p>
          <a:p>
            <a:pPr>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Context: cluster 4 is in fact a group of points where a large file was being uploaded by a specific network admin, which resulted in massive size transfer on the network generating the data points that are different than the rest of the traffic. </a:t>
            </a:r>
          </a:p>
          <a:p>
            <a:pPr>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Given the context of the origin of the data this data should not have been included in the analysis. </a:t>
            </a:r>
          </a:p>
          <a:p>
            <a:pPr>
              <a:spcBef>
                <a:spcPts val="0"/>
              </a:spcBef>
            </a:pPr>
            <a:r>
              <a:rPr lang="en-US" sz="1600" dirty="0">
                <a:effectLst/>
                <a:latin typeface="Arial" panose="020B0604020202020204" pitchFamily="34" charset="0"/>
                <a:ea typeface="Calibri" panose="020F0502020204030204" pitchFamily="34" charset="0"/>
                <a:cs typeface="Times New Roman" panose="02020603050405020304" pitchFamily="18" charset="0"/>
              </a:rPr>
              <a:t>A frame of reference is extremely important in discovering anomalies such that points or groups of points are not frivolously identified as anomalous.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11" name="Picture 10">
            <a:extLst>
              <a:ext uri="{FF2B5EF4-FFF2-40B4-BE49-F238E27FC236}">
                <a16:creationId xmlns:a16="http://schemas.microsoft.com/office/drawing/2014/main" id="{33A87A48-814A-1D1B-0166-CB2C48FF90D3}"/>
              </a:ext>
            </a:extLst>
          </p:cNvPr>
          <p:cNvPicPr>
            <a:picLocks noChangeAspect="1"/>
          </p:cNvPicPr>
          <p:nvPr/>
        </p:nvPicPr>
        <p:blipFill>
          <a:blip r:embed="rId2"/>
          <a:stretch>
            <a:fillRect/>
          </a:stretch>
        </p:blipFill>
        <p:spPr>
          <a:xfrm>
            <a:off x="5351171" y="-5538"/>
            <a:ext cx="6713748" cy="2333026"/>
          </a:xfrm>
          <a:prstGeom prst="rect">
            <a:avLst/>
          </a:prstGeom>
        </p:spPr>
      </p:pic>
      <p:sp>
        <p:nvSpPr>
          <p:cNvPr id="12" name="Date Placeholder 9">
            <a:extLst>
              <a:ext uri="{FF2B5EF4-FFF2-40B4-BE49-F238E27FC236}">
                <a16:creationId xmlns:a16="http://schemas.microsoft.com/office/drawing/2014/main" id="{FA225A3C-A213-5756-9549-8AD593DEF92B}"/>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15" name="Footer Placeholder 10">
            <a:extLst>
              <a:ext uri="{FF2B5EF4-FFF2-40B4-BE49-F238E27FC236}">
                <a16:creationId xmlns:a16="http://schemas.microsoft.com/office/drawing/2014/main" id="{F33045A1-5FA2-FCAA-394D-F9DDDDEAD720}"/>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17" name="Slide Number Placeholder 11">
            <a:extLst>
              <a:ext uri="{FF2B5EF4-FFF2-40B4-BE49-F238E27FC236}">
                <a16:creationId xmlns:a16="http://schemas.microsoft.com/office/drawing/2014/main" id="{53A1113B-C5A4-3C8B-327A-D4E8AF6763D5}"/>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7</a:t>
            </a:fld>
            <a:endParaRPr lang="en-US"/>
          </a:p>
        </p:txBody>
      </p:sp>
    </p:spTree>
    <p:extLst>
      <p:ext uri="{BB962C8B-B14F-4D97-AF65-F5344CB8AC3E}">
        <p14:creationId xmlns:p14="http://schemas.microsoft.com/office/powerpoint/2010/main" val="38441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490E5-534A-BAFC-62B7-8DDA04153756}"/>
              </a:ext>
            </a:extLst>
          </p:cNvPr>
          <p:cNvSpPr>
            <a:spLocks noGrp="1"/>
          </p:cNvSpPr>
          <p:nvPr>
            <p:ph type="title"/>
          </p:nvPr>
        </p:nvSpPr>
        <p:spPr>
          <a:xfrm>
            <a:off x="630936" y="640080"/>
            <a:ext cx="8513064" cy="1481328"/>
          </a:xfrm>
        </p:spPr>
        <p:txBody>
          <a:bodyPr vert="horz" lIns="91440" tIns="45720" rIns="91440" bIns="45720" rtlCol="0" anchor="b">
            <a:normAutofit/>
          </a:bodyPr>
          <a:lstStyle/>
          <a:p>
            <a:r>
              <a:rPr lang="en-US" sz="5000" kern="1200" dirty="0">
                <a:solidFill>
                  <a:schemeClr val="tx1"/>
                </a:solidFill>
                <a:latin typeface="+mj-lt"/>
                <a:ea typeface="+mj-ea"/>
                <a:cs typeface="+mj-cs"/>
              </a:rPr>
              <a:t>Anomaly - Context</a:t>
            </a:r>
          </a:p>
        </p:txBody>
      </p:sp>
      <p:sp>
        <p:nvSpPr>
          <p:cNvPr id="1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10">
            <a:extLst>
              <a:ext uri="{FF2B5EF4-FFF2-40B4-BE49-F238E27FC236}">
                <a16:creationId xmlns:a16="http://schemas.microsoft.com/office/drawing/2014/main" id="{C39C2EB9-4BE2-2B18-A45B-D2F12F8909B2}"/>
              </a:ext>
            </a:extLst>
          </p:cNvPr>
          <p:cNvSpPr txBox="1">
            <a:spLocks/>
          </p:cNvSpPr>
          <p:nvPr/>
        </p:nvSpPr>
        <p:spPr>
          <a:xfrm>
            <a:off x="4044331" y="639781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t>Data Analytics for Cybersecurity, ©2022 Janeja  All rights reserved.</a:t>
            </a:r>
          </a:p>
        </p:txBody>
      </p:sp>
      <p:sp>
        <p:nvSpPr>
          <p:cNvPr id="4" name="Date Placeholder 9">
            <a:extLst>
              <a:ext uri="{FF2B5EF4-FFF2-40B4-BE49-F238E27FC236}">
                <a16:creationId xmlns:a16="http://schemas.microsoft.com/office/drawing/2014/main" id="{FC27343D-148B-F475-8654-5A68598CAA5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6C506F98-4939-4EE3-99FA-545BBA29FFB8}" type="datetime1">
              <a:rPr lang="en-US" smtClean="0"/>
              <a:pPr>
                <a:spcAft>
                  <a:spcPts val="600"/>
                </a:spcAft>
              </a:pPr>
              <a:t>10/23/2022</a:t>
            </a:fld>
            <a:endParaRPr lang="en-US"/>
          </a:p>
        </p:txBody>
      </p:sp>
      <p:sp>
        <p:nvSpPr>
          <p:cNvPr id="6" name="Slide Number Placeholder 11">
            <a:extLst>
              <a:ext uri="{FF2B5EF4-FFF2-40B4-BE49-F238E27FC236}">
                <a16:creationId xmlns:a16="http://schemas.microsoft.com/office/drawing/2014/main" id="{B1F87FFB-20C2-0233-F74F-07BA2C68DF6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0959DF8-9FE2-48CA-BFAA-9B8F46F0702B}" type="slidenum">
              <a:rPr lang="en-US" smtClean="0"/>
              <a:pPr>
                <a:spcAft>
                  <a:spcPts val="600"/>
                </a:spcAft>
              </a:pPr>
              <a:t>8</a:t>
            </a:fld>
            <a:endParaRPr lang="en-US"/>
          </a:p>
        </p:txBody>
      </p:sp>
      <p:graphicFrame>
        <p:nvGraphicFramePr>
          <p:cNvPr id="9" name="Content Placeholder 2">
            <a:extLst>
              <a:ext uri="{FF2B5EF4-FFF2-40B4-BE49-F238E27FC236}">
                <a16:creationId xmlns:a16="http://schemas.microsoft.com/office/drawing/2014/main" id="{05058BCD-AE7F-7C4F-B5E7-144758ED199C}"/>
              </a:ext>
            </a:extLst>
          </p:cNvPr>
          <p:cNvGraphicFramePr>
            <a:graphicFrameLocks noGrp="1"/>
          </p:cNvGraphicFramePr>
          <p:nvPr>
            <p:ph idx="1"/>
            <p:extLst>
              <p:ext uri="{D42A27DB-BD31-4B8C-83A1-F6EECF244321}">
                <p14:modId xmlns:p14="http://schemas.microsoft.com/office/powerpoint/2010/main" val="4052027725"/>
              </p:ext>
            </p:extLst>
          </p:nvPr>
        </p:nvGraphicFramePr>
        <p:xfrm>
          <a:off x="630936" y="2372868"/>
          <a:ext cx="10361182" cy="3835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9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10FD6A-2A3A-01C3-602A-14D90F815FCF}"/>
              </a:ext>
            </a:extLst>
          </p:cNvPr>
          <p:cNvSpPr>
            <a:spLocks noGrp="1"/>
          </p:cNvSpPr>
          <p:nvPr>
            <p:ph type="title"/>
          </p:nvPr>
        </p:nvSpPr>
        <p:spPr>
          <a:xfrm>
            <a:off x="630936" y="639520"/>
            <a:ext cx="3429000" cy="1719072"/>
          </a:xfrm>
        </p:spPr>
        <p:txBody>
          <a:bodyPr anchor="b">
            <a:normAutofit/>
          </a:bodyPr>
          <a:lstStyle/>
          <a:p>
            <a:r>
              <a:rPr lang="en-US" sz="5400" dirty="0"/>
              <a:t>Anomaly- Context</a:t>
            </a:r>
          </a:p>
        </p:txBody>
      </p:sp>
      <p:sp>
        <p:nvSpPr>
          <p:cNvPr id="5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3A9335E-71F3-F19C-4BE0-026ECDA8C90F}"/>
              </a:ext>
            </a:extLst>
          </p:cNvPr>
          <p:cNvSpPr>
            <a:spLocks noGrp="1"/>
          </p:cNvSpPr>
          <p:nvPr>
            <p:ph idx="1"/>
          </p:nvPr>
        </p:nvSpPr>
        <p:spPr>
          <a:xfrm>
            <a:off x="128789" y="2653048"/>
            <a:ext cx="4251008" cy="3977553"/>
          </a:xfrm>
        </p:spPr>
        <p:txBody>
          <a:bodyPr anchor="t">
            <a:normAutofit fontScale="92500" lnSpcReduction="10000"/>
          </a:bodyPr>
          <a:lstStyle/>
          <a:p>
            <a:r>
              <a:rPr lang="en-US" sz="1600" dirty="0">
                <a:latin typeface="Arial" panose="020B0604020202020204" pitchFamily="34" charset="0"/>
                <a:ea typeface="Calibri" panose="020F0502020204030204" pitchFamily="34" charset="0"/>
                <a:cs typeface="Times New Roman" panose="02020603050405020304" pitchFamily="18" charset="0"/>
              </a:rPr>
              <a:t>Co</a:t>
            </a:r>
            <a:r>
              <a:rPr lang="en-US" sz="1600" dirty="0">
                <a:effectLst/>
                <a:latin typeface="Arial" panose="020B0604020202020204" pitchFamily="34" charset="0"/>
                <a:ea typeface="Calibri" panose="020F0502020204030204" pitchFamily="34" charset="0"/>
                <a:cs typeface="Times New Roman" panose="02020603050405020304" pitchFamily="18" charset="0"/>
              </a:rPr>
              <a:t>ntext can be defined in the terms of activity, individuality, spatial or location context, temporal context   and relations context </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For example the data point is a source and is sending the data packet at 5 am and is part of the IP address allocated to the support team. </a:t>
            </a:r>
          </a:p>
          <a:p>
            <a:r>
              <a:rPr lang="en-US" sz="1600" dirty="0">
                <a:latin typeface="Arial" panose="020B0604020202020204" pitchFamily="34" charset="0"/>
                <a:ea typeface="Calibri" panose="020F0502020204030204" pitchFamily="34" charset="0"/>
                <a:cs typeface="Times New Roman" panose="02020603050405020304" pitchFamily="18" charset="0"/>
              </a:rPr>
              <a:t>I</a:t>
            </a:r>
            <a:r>
              <a:rPr lang="en-US" sz="1600" dirty="0">
                <a:effectLst/>
                <a:latin typeface="Arial" panose="020B0604020202020204" pitchFamily="34" charset="0"/>
                <a:ea typeface="Calibri" panose="020F0502020204030204" pitchFamily="34" charset="0"/>
                <a:cs typeface="Times New Roman" panose="02020603050405020304" pitchFamily="18" charset="0"/>
              </a:rPr>
              <a:t>f all the support team IP’s are sending similarly sized data and at similar time frame then this point will be considered normal. </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However if this particular data point is sending data at an unusual time and is originating form a geolocation outside of the expected locations then this could be a potential anomaly. </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Here the frame of reference is defined in terms of time, IP location and the team.</a:t>
            </a:r>
            <a:endParaRPr lang="en-US" sz="1600" dirty="0"/>
          </a:p>
        </p:txBody>
      </p:sp>
      <p:pic>
        <p:nvPicPr>
          <p:cNvPr id="6" name="Picture 5">
            <a:extLst>
              <a:ext uri="{FF2B5EF4-FFF2-40B4-BE49-F238E27FC236}">
                <a16:creationId xmlns:a16="http://schemas.microsoft.com/office/drawing/2014/main" id="{AD39FA0E-3288-4D03-CC0E-543BA9B024BE}"/>
              </a:ext>
            </a:extLst>
          </p:cNvPr>
          <p:cNvPicPr>
            <a:picLocks noChangeAspect="1"/>
          </p:cNvPicPr>
          <p:nvPr/>
        </p:nvPicPr>
        <p:blipFill>
          <a:blip r:embed="rId2"/>
          <a:stretch>
            <a:fillRect/>
          </a:stretch>
        </p:blipFill>
        <p:spPr>
          <a:xfrm>
            <a:off x="4377636" y="1069250"/>
            <a:ext cx="7685575" cy="5061094"/>
          </a:xfrm>
          <a:prstGeom prst="rect">
            <a:avLst/>
          </a:prstGeom>
        </p:spPr>
      </p:pic>
      <p:sp>
        <p:nvSpPr>
          <p:cNvPr id="7" name="Date Placeholder 9">
            <a:extLst>
              <a:ext uri="{FF2B5EF4-FFF2-40B4-BE49-F238E27FC236}">
                <a16:creationId xmlns:a16="http://schemas.microsoft.com/office/drawing/2014/main" id="{7969DB1A-D603-EC06-728D-44D997D838F6}"/>
              </a:ext>
            </a:extLst>
          </p:cNvPr>
          <p:cNvSpPr>
            <a:spLocks noGrp="1"/>
          </p:cNvSpPr>
          <p:nvPr>
            <p:ph type="dt" sz="half" idx="10"/>
          </p:nvPr>
        </p:nvSpPr>
        <p:spPr>
          <a:xfrm>
            <a:off x="0" y="6469207"/>
            <a:ext cx="924791" cy="365125"/>
          </a:xfrm>
        </p:spPr>
        <p:txBody>
          <a:bodyPr/>
          <a:lstStyle/>
          <a:p>
            <a:fld id="{6C506F98-4939-4EE3-99FA-545BBA29FFB8}" type="datetime1">
              <a:rPr lang="en-US" smtClean="0"/>
              <a:t>10/23/2022</a:t>
            </a:fld>
            <a:endParaRPr lang="en-US"/>
          </a:p>
        </p:txBody>
      </p:sp>
      <p:sp>
        <p:nvSpPr>
          <p:cNvPr id="8" name="Footer Placeholder 10">
            <a:extLst>
              <a:ext uri="{FF2B5EF4-FFF2-40B4-BE49-F238E27FC236}">
                <a16:creationId xmlns:a16="http://schemas.microsoft.com/office/drawing/2014/main" id="{21B70179-AE6C-BABE-36E4-4AD376CA7753}"/>
              </a:ext>
            </a:extLst>
          </p:cNvPr>
          <p:cNvSpPr txBox="1">
            <a:spLocks/>
          </p:cNvSpPr>
          <p:nvPr/>
        </p:nvSpPr>
        <p:spPr>
          <a:xfrm>
            <a:off x="4059936" y="6448038"/>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Data Analytics for Cybersecurity, ©2022 Janeja  All rights reserved.</a:t>
            </a:r>
          </a:p>
        </p:txBody>
      </p:sp>
      <p:sp>
        <p:nvSpPr>
          <p:cNvPr id="9" name="Slide Number Placeholder 11">
            <a:extLst>
              <a:ext uri="{FF2B5EF4-FFF2-40B4-BE49-F238E27FC236}">
                <a16:creationId xmlns:a16="http://schemas.microsoft.com/office/drawing/2014/main" id="{611D39E0-5E9F-E3D4-7996-0663748C8A29}"/>
              </a:ext>
            </a:extLst>
          </p:cNvPr>
          <p:cNvSpPr>
            <a:spLocks noGrp="1"/>
          </p:cNvSpPr>
          <p:nvPr>
            <p:ph type="sldNum" sz="quarter" idx="12"/>
          </p:nvPr>
        </p:nvSpPr>
        <p:spPr>
          <a:xfrm>
            <a:off x="8610600" y="6356350"/>
            <a:ext cx="2743200" cy="365125"/>
          </a:xfrm>
        </p:spPr>
        <p:txBody>
          <a:bodyPr/>
          <a:lstStyle/>
          <a:p>
            <a:fld id="{50959DF8-9FE2-48CA-BFAA-9B8F46F0702B}" type="slidenum">
              <a:rPr lang="en-US" smtClean="0"/>
              <a:t>9</a:t>
            </a:fld>
            <a:endParaRPr lang="en-US"/>
          </a:p>
        </p:txBody>
      </p:sp>
    </p:spTree>
    <p:extLst>
      <p:ext uri="{BB962C8B-B14F-4D97-AF65-F5344CB8AC3E}">
        <p14:creationId xmlns:p14="http://schemas.microsoft.com/office/powerpoint/2010/main" val="307732750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5F51"/>
      </a:dk2>
      <a:lt2>
        <a:srgbClr val="D6E1DB"/>
      </a:lt2>
      <a:accent1>
        <a:srgbClr val="33473C"/>
      </a:accent1>
      <a:accent2>
        <a:srgbClr val="3F762A"/>
      </a:accent2>
      <a:accent3>
        <a:srgbClr val="93D07C"/>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1" id="{95731AFC-F814-4B7C-B679-A1889AC336AD}" vid="{7208E790-46BF-4D73-976F-3D459BFC6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TotalTime>
  <Words>4340</Words>
  <Application>Microsoft Office PowerPoint</Application>
  <PresentationFormat>Widescreen</PresentationFormat>
  <Paragraphs>314</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  Data analytics for Cyber security  - Anomaly Detection for cyber security- </vt:lpstr>
      <vt:lpstr>Outline</vt:lpstr>
      <vt:lpstr>What are anomalies?</vt:lpstr>
      <vt:lpstr>Methods to detect Anomalies</vt:lpstr>
      <vt:lpstr>Types of Anomalies</vt:lpstr>
      <vt:lpstr>Types of Anomalies</vt:lpstr>
      <vt:lpstr>Types of Anomalies</vt:lpstr>
      <vt:lpstr>Anomaly - Context</vt:lpstr>
      <vt:lpstr>Anomaly- Context</vt:lpstr>
      <vt:lpstr>Motivating Example: BGP Hijacking</vt:lpstr>
      <vt:lpstr>Motivating Example: BGP Hijacking</vt:lpstr>
      <vt:lpstr>Motivating Example: BGP Hijacking</vt:lpstr>
      <vt:lpstr>BGP data repositories</vt:lpstr>
      <vt:lpstr>Challenges in understanding anomalies</vt:lpstr>
      <vt:lpstr>Curse of dimensionality</vt:lpstr>
      <vt:lpstr>Example- Curse of Dimensionality</vt:lpstr>
      <vt:lpstr>PowerPoint Presentation</vt:lpstr>
      <vt:lpstr>Interpretation of Anomalies</vt:lpstr>
      <vt:lpstr>PowerPoint Presentation</vt:lpstr>
      <vt:lpstr>Treating Anomalies</vt:lpstr>
      <vt:lpstr>Treating Anomalies- Accommodation </vt:lpstr>
      <vt:lpstr>Treating Anomalies- Rejection </vt:lpstr>
      <vt:lpstr>Treating Anomalies-Cybersecurity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Vandana Janeja</dc:creator>
  <cp:lastModifiedBy>Vandana Janeja</cp:lastModifiedBy>
  <cp:revision>11</cp:revision>
  <dcterms:created xsi:type="dcterms:W3CDTF">2022-08-28T22:37:26Z</dcterms:created>
  <dcterms:modified xsi:type="dcterms:W3CDTF">2022-10-24T02:11:00Z</dcterms:modified>
</cp:coreProperties>
</file>