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57" r:id="rId2"/>
    <p:sldId id="258" r:id="rId3"/>
    <p:sldId id="281" r:id="rId4"/>
    <p:sldId id="259" r:id="rId5"/>
    <p:sldId id="260" r:id="rId6"/>
    <p:sldId id="282" r:id="rId7"/>
    <p:sldId id="261" r:id="rId8"/>
    <p:sldId id="270" r:id="rId9"/>
    <p:sldId id="276" r:id="rId10"/>
    <p:sldId id="262" r:id="rId11"/>
    <p:sldId id="283" r:id="rId12"/>
    <p:sldId id="272" r:id="rId13"/>
    <p:sldId id="263" r:id="rId14"/>
    <p:sldId id="284" r:id="rId15"/>
    <p:sldId id="275" r:id="rId16"/>
    <p:sldId id="286" r:id="rId17"/>
    <p:sldId id="264" r:id="rId18"/>
    <p:sldId id="274" r:id="rId19"/>
    <p:sldId id="285" r:id="rId20"/>
    <p:sldId id="28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87847" autoAdjust="0"/>
  </p:normalViewPr>
  <p:slideViewPr>
    <p:cSldViewPr snapToGrid="0">
      <p:cViewPr>
        <p:scale>
          <a:sx n="87" d="100"/>
          <a:sy n="87" d="100"/>
        </p:scale>
        <p:origin x="228" y="6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766"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011FB-A2E4-49E1-8DBD-4BDC0817EC1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2ED3144D-068E-4F4E-9A85-20749549A89B}">
      <dgm:prSet/>
      <dgm:spPr/>
      <dgm:t>
        <a:bodyPr/>
        <a:lstStyle/>
        <a:p>
          <a:r>
            <a:rPr lang="en-US"/>
            <a:t>Anomaly Detection Methods</a:t>
          </a:r>
        </a:p>
      </dgm:t>
    </dgm:pt>
    <dgm:pt modelId="{C6EB1032-46A9-4880-9F14-F6D3CEA31B91}" type="parTrans" cxnId="{F240B514-5E91-4855-B044-C5C2599AC80E}">
      <dgm:prSet/>
      <dgm:spPr/>
      <dgm:t>
        <a:bodyPr/>
        <a:lstStyle/>
        <a:p>
          <a:endParaRPr lang="en-US"/>
        </a:p>
      </dgm:t>
    </dgm:pt>
    <dgm:pt modelId="{863223E4-7178-4AC1-84D3-891E0D0E5C31}" type="sibTrans" cxnId="{F240B514-5E91-4855-B044-C5C2599AC80E}">
      <dgm:prSet/>
      <dgm:spPr/>
      <dgm:t>
        <a:bodyPr/>
        <a:lstStyle/>
        <a:p>
          <a:endParaRPr lang="en-US"/>
        </a:p>
      </dgm:t>
    </dgm:pt>
    <dgm:pt modelId="{DA45A7F3-37F5-405A-981D-0CF559FB0847}">
      <dgm:prSet/>
      <dgm:spPr/>
      <dgm:t>
        <a:bodyPr/>
        <a:lstStyle/>
        <a:p>
          <a:r>
            <a:rPr lang="en-US"/>
            <a:t>Statistical Outlier Detection Tests</a:t>
          </a:r>
        </a:p>
      </dgm:t>
    </dgm:pt>
    <dgm:pt modelId="{87681EFC-8BF9-4999-A603-D87797586521}" type="parTrans" cxnId="{D457A762-14D3-46B6-8833-69B938C3DAC5}">
      <dgm:prSet/>
      <dgm:spPr/>
      <dgm:t>
        <a:bodyPr/>
        <a:lstStyle/>
        <a:p>
          <a:endParaRPr lang="en-US"/>
        </a:p>
      </dgm:t>
    </dgm:pt>
    <dgm:pt modelId="{346D8575-F738-41AF-90CA-54B0AD83DBF9}" type="sibTrans" cxnId="{D457A762-14D3-46B6-8833-69B938C3DAC5}">
      <dgm:prSet/>
      <dgm:spPr/>
      <dgm:t>
        <a:bodyPr/>
        <a:lstStyle/>
        <a:p>
          <a:endParaRPr lang="en-US"/>
        </a:p>
      </dgm:t>
    </dgm:pt>
    <dgm:pt modelId="{018F6706-CE28-41AD-A9FF-613C371DC42A}">
      <dgm:prSet/>
      <dgm:spPr/>
      <dgm:t>
        <a:bodyPr/>
        <a:lstStyle/>
        <a:p>
          <a:r>
            <a:rPr lang="en-US" dirty="0"/>
            <a:t>Density-Based Outlier Detection OPTICS-OF Identifying Local Outliers</a:t>
          </a:r>
        </a:p>
      </dgm:t>
    </dgm:pt>
    <dgm:pt modelId="{D6AE536E-36F3-4B01-A133-643775F7A424}" type="parTrans" cxnId="{1B108918-EB6E-4B1B-B3D9-A3E6C3D70368}">
      <dgm:prSet/>
      <dgm:spPr/>
      <dgm:t>
        <a:bodyPr/>
        <a:lstStyle/>
        <a:p>
          <a:endParaRPr lang="en-US"/>
        </a:p>
      </dgm:t>
    </dgm:pt>
    <dgm:pt modelId="{871A6E2F-0682-4C9E-B870-B194A60933F9}" type="sibTrans" cxnId="{1B108918-EB6E-4B1B-B3D9-A3E6C3D70368}">
      <dgm:prSet/>
      <dgm:spPr/>
      <dgm:t>
        <a:bodyPr/>
        <a:lstStyle/>
        <a:p>
          <a:endParaRPr lang="en-US"/>
        </a:p>
      </dgm:t>
    </dgm:pt>
    <dgm:pt modelId="{B83755F3-9405-4878-A9EE-D02399341EEF}">
      <dgm:prSet/>
      <dgm:spPr/>
      <dgm:t>
        <a:bodyPr/>
        <a:lstStyle/>
        <a:p>
          <a:r>
            <a:rPr lang="en-US" dirty="0"/>
            <a:t>Outlier Detection through Clustering</a:t>
          </a:r>
        </a:p>
      </dgm:t>
    </dgm:pt>
    <dgm:pt modelId="{6612DA80-CE1C-4968-AEE5-594106C8852E}" type="parTrans" cxnId="{06C56AC9-A627-44D0-9CEF-3CBB7BC4C7DD}">
      <dgm:prSet/>
      <dgm:spPr/>
      <dgm:t>
        <a:bodyPr/>
        <a:lstStyle/>
        <a:p>
          <a:endParaRPr lang="en-US"/>
        </a:p>
      </dgm:t>
    </dgm:pt>
    <dgm:pt modelId="{630B4411-BC84-4202-A076-65FD31F4AA09}" type="sibTrans" cxnId="{06C56AC9-A627-44D0-9CEF-3CBB7BC4C7DD}">
      <dgm:prSet/>
      <dgm:spPr/>
      <dgm:t>
        <a:bodyPr/>
        <a:lstStyle/>
        <a:p>
          <a:endParaRPr lang="en-US"/>
        </a:p>
      </dgm:t>
    </dgm:pt>
    <dgm:pt modelId="{A85E94DE-32EF-4DD1-AC1D-42726F50DDF8}">
      <dgm:prSet/>
      <dgm:spPr/>
      <dgm:t>
        <a:bodyPr/>
        <a:lstStyle/>
        <a:p>
          <a:r>
            <a:rPr lang="en-US" dirty="0"/>
            <a:t>Distance-Based Outlier Detection</a:t>
          </a:r>
        </a:p>
      </dgm:t>
    </dgm:pt>
    <dgm:pt modelId="{BCACC537-3076-43C1-B8BB-8AEA749092EC}" type="parTrans" cxnId="{5AE8AA90-75B9-48ED-8764-0736A9596FC4}">
      <dgm:prSet/>
      <dgm:spPr/>
      <dgm:t>
        <a:bodyPr/>
        <a:lstStyle/>
        <a:p>
          <a:endParaRPr lang="en-US"/>
        </a:p>
      </dgm:t>
    </dgm:pt>
    <dgm:pt modelId="{F749A167-224E-442E-ACB6-C9DC5E60F58D}" type="sibTrans" cxnId="{5AE8AA90-75B9-48ED-8764-0736A9596FC4}">
      <dgm:prSet/>
      <dgm:spPr/>
      <dgm:t>
        <a:bodyPr/>
        <a:lstStyle/>
        <a:p>
          <a:endParaRPr lang="en-US"/>
        </a:p>
      </dgm:t>
    </dgm:pt>
    <dgm:pt modelId="{1498B117-AB67-402E-850D-DCACF802AB9C}">
      <dgm:prSet/>
      <dgm:spPr/>
      <dgm:t>
        <a:bodyPr/>
        <a:lstStyle/>
        <a:p>
          <a:r>
            <a:rPr lang="en-US" dirty="0"/>
            <a:t>IQR-Based Outlier Detection </a:t>
          </a:r>
        </a:p>
      </dgm:t>
    </dgm:pt>
    <dgm:pt modelId="{02D5509D-8605-4BC0-BE73-3306A9162B51}" type="sibTrans" cxnId="{BE319DDF-D84C-4E04-9706-33618C7B048D}">
      <dgm:prSet/>
      <dgm:spPr/>
      <dgm:t>
        <a:bodyPr/>
        <a:lstStyle/>
        <a:p>
          <a:endParaRPr lang="en-US"/>
        </a:p>
      </dgm:t>
    </dgm:pt>
    <dgm:pt modelId="{BEF1BFEF-3BE7-40FF-BF23-3C4BA47E3E99}" type="parTrans" cxnId="{BE319DDF-D84C-4E04-9706-33618C7B048D}">
      <dgm:prSet/>
      <dgm:spPr/>
      <dgm:t>
        <a:bodyPr/>
        <a:lstStyle/>
        <a:p>
          <a:endParaRPr lang="en-US"/>
        </a:p>
      </dgm:t>
    </dgm:pt>
    <dgm:pt modelId="{27D01630-DCF7-4339-A340-FEA4C9BE7BA8}" type="pres">
      <dgm:prSet presAssocID="{620011FB-A2E4-49E1-8DBD-4BDC0817EC19}" presName="linear" presStyleCnt="0">
        <dgm:presLayoutVars>
          <dgm:dir/>
          <dgm:animLvl val="lvl"/>
          <dgm:resizeHandles val="exact"/>
        </dgm:presLayoutVars>
      </dgm:prSet>
      <dgm:spPr/>
    </dgm:pt>
    <dgm:pt modelId="{93E47632-164E-4247-9D6F-78EE78D1C7E8}" type="pres">
      <dgm:prSet presAssocID="{2ED3144D-068E-4F4E-9A85-20749549A89B}" presName="parentLin" presStyleCnt="0"/>
      <dgm:spPr/>
    </dgm:pt>
    <dgm:pt modelId="{3A6ABE9B-0047-4BA5-9B6C-82229867FA2C}" type="pres">
      <dgm:prSet presAssocID="{2ED3144D-068E-4F4E-9A85-20749549A89B}" presName="parentLeftMargin" presStyleLbl="node1" presStyleIdx="0" presStyleCnt="1"/>
      <dgm:spPr/>
    </dgm:pt>
    <dgm:pt modelId="{31F97630-E4EA-4688-B6EE-F073AF269D35}" type="pres">
      <dgm:prSet presAssocID="{2ED3144D-068E-4F4E-9A85-20749549A89B}" presName="parentText" presStyleLbl="node1" presStyleIdx="0" presStyleCnt="1">
        <dgm:presLayoutVars>
          <dgm:chMax val="0"/>
          <dgm:bulletEnabled val="1"/>
        </dgm:presLayoutVars>
      </dgm:prSet>
      <dgm:spPr/>
    </dgm:pt>
    <dgm:pt modelId="{5E9ADCDF-C15D-469D-9035-70FB97F31114}" type="pres">
      <dgm:prSet presAssocID="{2ED3144D-068E-4F4E-9A85-20749549A89B}" presName="negativeSpace" presStyleCnt="0"/>
      <dgm:spPr/>
    </dgm:pt>
    <dgm:pt modelId="{6B98CDBA-CD63-45B8-AFB1-B9849629BEEE}" type="pres">
      <dgm:prSet presAssocID="{2ED3144D-068E-4F4E-9A85-20749549A89B}" presName="childText" presStyleLbl="conFgAcc1" presStyleIdx="0" presStyleCnt="1">
        <dgm:presLayoutVars>
          <dgm:bulletEnabled val="1"/>
        </dgm:presLayoutVars>
      </dgm:prSet>
      <dgm:spPr/>
    </dgm:pt>
  </dgm:ptLst>
  <dgm:cxnLst>
    <dgm:cxn modelId="{09515507-22F7-4397-963C-F1C2258BDA03}" type="presOf" srcId="{620011FB-A2E4-49E1-8DBD-4BDC0817EC19}" destId="{27D01630-DCF7-4339-A340-FEA4C9BE7BA8}" srcOrd="0" destOrd="0" presId="urn:microsoft.com/office/officeart/2005/8/layout/list1"/>
    <dgm:cxn modelId="{F240B514-5E91-4855-B044-C5C2599AC80E}" srcId="{620011FB-A2E4-49E1-8DBD-4BDC0817EC19}" destId="{2ED3144D-068E-4F4E-9A85-20749549A89B}" srcOrd="0" destOrd="0" parTransId="{C6EB1032-46A9-4880-9F14-F6D3CEA31B91}" sibTransId="{863223E4-7178-4AC1-84D3-891E0D0E5C31}"/>
    <dgm:cxn modelId="{1B108918-EB6E-4B1B-B3D9-A3E6C3D70368}" srcId="{2ED3144D-068E-4F4E-9A85-20749549A89B}" destId="{018F6706-CE28-41AD-A9FF-613C371DC42A}" srcOrd="2" destOrd="0" parTransId="{D6AE536E-36F3-4B01-A133-643775F7A424}" sibTransId="{871A6E2F-0682-4C9E-B870-B194A60933F9}"/>
    <dgm:cxn modelId="{2974D11D-3583-48A9-99D6-FA7D6C0484AE}" type="presOf" srcId="{2ED3144D-068E-4F4E-9A85-20749549A89B}" destId="{31F97630-E4EA-4688-B6EE-F073AF269D35}" srcOrd="1" destOrd="0" presId="urn:microsoft.com/office/officeart/2005/8/layout/list1"/>
    <dgm:cxn modelId="{24182B35-5E91-47B8-A698-1F9F4C522FCB}" type="presOf" srcId="{018F6706-CE28-41AD-A9FF-613C371DC42A}" destId="{6B98CDBA-CD63-45B8-AFB1-B9849629BEEE}" srcOrd="0" destOrd="2" presId="urn:microsoft.com/office/officeart/2005/8/layout/list1"/>
    <dgm:cxn modelId="{B25EDB3A-7FA3-42B1-AAF6-BEB139B05D26}" type="presOf" srcId="{A85E94DE-32EF-4DD1-AC1D-42726F50DDF8}" destId="{6B98CDBA-CD63-45B8-AFB1-B9849629BEEE}" srcOrd="0" destOrd="3" presId="urn:microsoft.com/office/officeart/2005/8/layout/list1"/>
    <dgm:cxn modelId="{D457A762-14D3-46B6-8833-69B938C3DAC5}" srcId="{2ED3144D-068E-4F4E-9A85-20749549A89B}" destId="{DA45A7F3-37F5-405A-981D-0CF559FB0847}" srcOrd="0" destOrd="0" parTransId="{87681EFC-8BF9-4999-A603-D87797586521}" sibTransId="{346D8575-F738-41AF-90CA-54B0AD83DBF9}"/>
    <dgm:cxn modelId="{C694AD68-3F12-441A-A295-E2B8084A94CD}" type="presOf" srcId="{B83755F3-9405-4878-A9EE-D02399341EEF}" destId="{6B98CDBA-CD63-45B8-AFB1-B9849629BEEE}" srcOrd="0" destOrd="4" presId="urn:microsoft.com/office/officeart/2005/8/layout/list1"/>
    <dgm:cxn modelId="{A4D1354F-3EF0-467E-8313-8BB1EA390205}" type="presOf" srcId="{1498B117-AB67-402E-850D-DCACF802AB9C}" destId="{6B98CDBA-CD63-45B8-AFB1-B9849629BEEE}" srcOrd="0" destOrd="1" presId="urn:microsoft.com/office/officeart/2005/8/layout/list1"/>
    <dgm:cxn modelId="{AE0B1052-D79D-47CE-A048-6FF9EDF8B1D8}" type="presOf" srcId="{2ED3144D-068E-4F4E-9A85-20749549A89B}" destId="{3A6ABE9B-0047-4BA5-9B6C-82229867FA2C}" srcOrd="0" destOrd="0" presId="urn:microsoft.com/office/officeart/2005/8/layout/list1"/>
    <dgm:cxn modelId="{B054EF57-C5D0-4F84-96AF-B629819D0D65}" type="presOf" srcId="{DA45A7F3-37F5-405A-981D-0CF559FB0847}" destId="{6B98CDBA-CD63-45B8-AFB1-B9849629BEEE}" srcOrd="0" destOrd="0" presId="urn:microsoft.com/office/officeart/2005/8/layout/list1"/>
    <dgm:cxn modelId="{5AE8AA90-75B9-48ED-8764-0736A9596FC4}" srcId="{2ED3144D-068E-4F4E-9A85-20749549A89B}" destId="{A85E94DE-32EF-4DD1-AC1D-42726F50DDF8}" srcOrd="3" destOrd="0" parTransId="{BCACC537-3076-43C1-B8BB-8AEA749092EC}" sibTransId="{F749A167-224E-442E-ACB6-C9DC5E60F58D}"/>
    <dgm:cxn modelId="{06C56AC9-A627-44D0-9CEF-3CBB7BC4C7DD}" srcId="{2ED3144D-068E-4F4E-9A85-20749549A89B}" destId="{B83755F3-9405-4878-A9EE-D02399341EEF}" srcOrd="4" destOrd="0" parTransId="{6612DA80-CE1C-4968-AEE5-594106C8852E}" sibTransId="{630B4411-BC84-4202-A076-65FD31F4AA09}"/>
    <dgm:cxn modelId="{BE319DDF-D84C-4E04-9706-33618C7B048D}" srcId="{2ED3144D-068E-4F4E-9A85-20749549A89B}" destId="{1498B117-AB67-402E-850D-DCACF802AB9C}" srcOrd="1" destOrd="0" parTransId="{BEF1BFEF-3BE7-40FF-BF23-3C4BA47E3E99}" sibTransId="{02D5509D-8605-4BC0-BE73-3306A9162B51}"/>
    <dgm:cxn modelId="{BA7BED66-02A3-4A83-80C0-5AC2578D4426}" type="presParOf" srcId="{27D01630-DCF7-4339-A340-FEA4C9BE7BA8}" destId="{93E47632-164E-4247-9D6F-78EE78D1C7E8}" srcOrd="0" destOrd="0" presId="urn:microsoft.com/office/officeart/2005/8/layout/list1"/>
    <dgm:cxn modelId="{99853B26-FDAF-4B0A-8DF0-8ED56541AB4F}" type="presParOf" srcId="{93E47632-164E-4247-9D6F-78EE78D1C7E8}" destId="{3A6ABE9B-0047-4BA5-9B6C-82229867FA2C}" srcOrd="0" destOrd="0" presId="urn:microsoft.com/office/officeart/2005/8/layout/list1"/>
    <dgm:cxn modelId="{377CFF8C-0145-46AA-BA65-5314B73DEF2E}" type="presParOf" srcId="{93E47632-164E-4247-9D6F-78EE78D1C7E8}" destId="{31F97630-E4EA-4688-B6EE-F073AF269D35}" srcOrd="1" destOrd="0" presId="urn:microsoft.com/office/officeart/2005/8/layout/list1"/>
    <dgm:cxn modelId="{9A0140D9-AA31-4A00-8422-1E2EC1DAC318}" type="presParOf" srcId="{27D01630-DCF7-4339-A340-FEA4C9BE7BA8}" destId="{5E9ADCDF-C15D-469D-9035-70FB97F31114}" srcOrd="1" destOrd="0" presId="urn:microsoft.com/office/officeart/2005/8/layout/list1"/>
    <dgm:cxn modelId="{2649CB77-DC3D-4D03-B0B6-AF9553E7C2BF}" type="presParOf" srcId="{27D01630-DCF7-4339-A340-FEA4C9BE7BA8}" destId="{6B98CDBA-CD63-45B8-AFB1-B9849629BEE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8CDBA-CD63-45B8-AFB1-B9849629BEEE}">
      <dsp:nvSpPr>
        <dsp:cNvPr id="0" name=""/>
        <dsp:cNvSpPr/>
      </dsp:nvSpPr>
      <dsp:spPr>
        <a:xfrm>
          <a:off x="0" y="1213699"/>
          <a:ext cx="6666833" cy="3439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583184" rIns="517420"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t>Statistical Outlier Detection Tests</a:t>
          </a:r>
        </a:p>
        <a:p>
          <a:pPr marL="285750" lvl="1" indent="-285750" algn="l" defTabSz="1244600">
            <a:lnSpc>
              <a:spcPct val="90000"/>
            </a:lnSpc>
            <a:spcBef>
              <a:spcPct val="0"/>
            </a:spcBef>
            <a:spcAft>
              <a:spcPct val="15000"/>
            </a:spcAft>
            <a:buChar char="•"/>
          </a:pPr>
          <a:r>
            <a:rPr lang="en-US" sz="2800" kern="1200" dirty="0"/>
            <a:t>IQR-Based Outlier Detection </a:t>
          </a:r>
        </a:p>
        <a:p>
          <a:pPr marL="285750" lvl="1" indent="-285750" algn="l" defTabSz="1244600">
            <a:lnSpc>
              <a:spcPct val="90000"/>
            </a:lnSpc>
            <a:spcBef>
              <a:spcPct val="0"/>
            </a:spcBef>
            <a:spcAft>
              <a:spcPct val="15000"/>
            </a:spcAft>
            <a:buChar char="•"/>
          </a:pPr>
          <a:r>
            <a:rPr lang="en-US" sz="2800" kern="1200" dirty="0"/>
            <a:t>Density-Based Outlier Detection OPTICS-OF Identifying Local Outliers</a:t>
          </a:r>
        </a:p>
        <a:p>
          <a:pPr marL="285750" lvl="1" indent="-285750" algn="l" defTabSz="1244600">
            <a:lnSpc>
              <a:spcPct val="90000"/>
            </a:lnSpc>
            <a:spcBef>
              <a:spcPct val="0"/>
            </a:spcBef>
            <a:spcAft>
              <a:spcPct val="15000"/>
            </a:spcAft>
            <a:buChar char="•"/>
          </a:pPr>
          <a:r>
            <a:rPr lang="en-US" sz="2800" kern="1200" dirty="0"/>
            <a:t>Distance-Based Outlier Detection</a:t>
          </a:r>
        </a:p>
        <a:p>
          <a:pPr marL="285750" lvl="1" indent="-285750" algn="l" defTabSz="1244600">
            <a:lnSpc>
              <a:spcPct val="90000"/>
            </a:lnSpc>
            <a:spcBef>
              <a:spcPct val="0"/>
            </a:spcBef>
            <a:spcAft>
              <a:spcPct val="15000"/>
            </a:spcAft>
            <a:buChar char="•"/>
          </a:pPr>
          <a:r>
            <a:rPr lang="en-US" sz="2800" kern="1200" dirty="0"/>
            <a:t>Outlier Detection through Clustering</a:t>
          </a:r>
        </a:p>
      </dsp:txBody>
      <dsp:txXfrm>
        <a:off x="0" y="1213699"/>
        <a:ext cx="6666833" cy="3439800"/>
      </dsp:txXfrm>
    </dsp:sp>
    <dsp:sp modelId="{31F97630-E4EA-4688-B6EE-F073AF269D35}">
      <dsp:nvSpPr>
        <dsp:cNvPr id="0" name=""/>
        <dsp:cNvSpPr/>
      </dsp:nvSpPr>
      <dsp:spPr>
        <a:xfrm>
          <a:off x="333341" y="800419"/>
          <a:ext cx="4666783" cy="826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244600">
            <a:lnSpc>
              <a:spcPct val="90000"/>
            </a:lnSpc>
            <a:spcBef>
              <a:spcPct val="0"/>
            </a:spcBef>
            <a:spcAft>
              <a:spcPct val="35000"/>
            </a:spcAft>
            <a:buNone/>
          </a:pPr>
          <a:r>
            <a:rPr lang="en-US" sz="2800" kern="1200"/>
            <a:t>Anomaly Detection Methods</a:t>
          </a:r>
        </a:p>
      </dsp:txBody>
      <dsp:txXfrm>
        <a:off x="373690" y="840768"/>
        <a:ext cx="4586085"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96BAA-560C-4936-A516-5127FA22E969}"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85CE2-2508-4E58-9F2F-799273A997CF}" type="slidenum">
              <a:rPr lang="en-US" smtClean="0"/>
              <a:t>‹#›</a:t>
            </a:fld>
            <a:endParaRPr lang="en-US"/>
          </a:p>
        </p:txBody>
      </p:sp>
    </p:spTree>
    <p:extLst>
      <p:ext uri="{BB962C8B-B14F-4D97-AF65-F5344CB8AC3E}">
        <p14:creationId xmlns:p14="http://schemas.microsoft.com/office/powerpoint/2010/main" val="10801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sc.sans.edu/submissions_ascii.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cs.waikato.ac.nz/ml/wek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485CE2-2508-4E58-9F2F-799273A997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8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Times New Roman" panose="02020603050405020304" pitchFamily="18" charset="0"/>
              </a:rPr>
              <a:t>we can see a density distribution for each cluster and cluster 5 appears to have a very low density as compared to the other clusters. When we look at the three points in this cluster they represent a very high number of targets, sources and records indicating a high level of attack activity. Each of the observations has a date. If we further investigate the date by a simple Google search term for the time period and cyberattack, majority of the times we get news articles indicating the major attacks validating the unusual activity during the time period. This type of evaluation helps with exploratory analysis of the dataset.</a:t>
            </a:r>
          </a:p>
          <a:p>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 For example in figure 7.7, cluster 6 and 2 are potential clusters for post processing where the circled points could be identified as outliers.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18</a:t>
            </a:fld>
            <a:endParaRPr lang="en-US"/>
          </a:p>
        </p:txBody>
      </p:sp>
    </p:spTree>
    <p:extLst>
      <p:ext uri="{BB962C8B-B14F-4D97-AF65-F5344CB8AC3E}">
        <p14:creationId xmlns:p14="http://schemas.microsoft.com/office/powerpoint/2010/main" val="148612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Tahoma" panose="020B0604030504040204" pitchFamily="34" charset="0"/>
              </a:defRPr>
            </a:lvl1pPr>
            <a:lvl2pPr marL="742950" indent="-285750" defTabSz="911225" eaLnBrk="0" hangingPunct="0">
              <a:defRPr sz="2400">
                <a:solidFill>
                  <a:schemeClr val="tx1"/>
                </a:solidFill>
                <a:latin typeface="Tahoma" panose="020B0604030504040204" pitchFamily="34" charset="0"/>
              </a:defRPr>
            </a:lvl2pPr>
            <a:lvl3pPr marL="1143000" indent="-228600" defTabSz="911225" eaLnBrk="0" hangingPunct="0">
              <a:defRPr sz="2400">
                <a:solidFill>
                  <a:schemeClr val="tx1"/>
                </a:solidFill>
                <a:latin typeface="Tahoma" panose="020B0604030504040204" pitchFamily="34" charset="0"/>
              </a:defRPr>
            </a:lvl3pPr>
            <a:lvl4pPr marL="1600200" indent="-228600" defTabSz="911225" eaLnBrk="0" hangingPunct="0">
              <a:defRPr sz="2400">
                <a:solidFill>
                  <a:schemeClr val="tx1"/>
                </a:solidFill>
                <a:latin typeface="Tahoma" panose="020B0604030504040204" pitchFamily="34" charset="0"/>
              </a:defRPr>
            </a:lvl4pPr>
            <a:lvl5pPr marL="2057400" indent="-228600" defTabSz="911225" eaLnBrk="0" hangingPunct="0">
              <a:defRPr sz="2400">
                <a:solidFill>
                  <a:schemeClr val="tx1"/>
                </a:solidFill>
                <a:latin typeface="Tahoma" panose="020B0604030504040204" pitchFamily="34" charset="0"/>
              </a:defRPr>
            </a:lvl5pPr>
            <a:lvl6pPr marL="2514600" indent="-228600" algn="ctr" defTabSz="911225"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11225"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11225"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11225" eaLnBrk="0" fontAlgn="base" hangingPunct="0">
              <a:spcBef>
                <a:spcPct val="0"/>
              </a:spcBef>
              <a:spcAft>
                <a:spcPct val="0"/>
              </a:spcAft>
              <a:defRPr sz="2400">
                <a:solidFill>
                  <a:schemeClr val="tx1"/>
                </a:solidFill>
                <a:latin typeface="Tahoma" panose="020B0604030504040204" pitchFamily="34" charset="0"/>
              </a:defRPr>
            </a:lvl9pPr>
          </a:lstStyle>
          <a:p>
            <a:fld id="{090ED8DB-B2EA-49ED-86CC-33946354EB17}" type="slidenum">
              <a:rPr lang="en-US" sz="1200">
                <a:latin typeface="Times New Roman" panose="02020603050405020304" pitchFamily="18" charset="0"/>
              </a:rPr>
              <a:pPr/>
              <a:t>21</a:t>
            </a:fld>
            <a:endParaRPr lang="en-US" sz="1200">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697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Tahoma" panose="020B0604030504040204" pitchFamily="34" charset="0"/>
              </a:defRPr>
            </a:lvl1pPr>
            <a:lvl2pPr marL="742950" indent="-285750" defTabSz="911225" eaLnBrk="0" hangingPunct="0">
              <a:defRPr sz="2400">
                <a:solidFill>
                  <a:schemeClr val="tx1"/>
                </a:solidFill>
                <a:latin typeface="Tahoma" panose="020B0604030504040204" pitchFamily="34" charset="0"/>
              </a:defRPr>
            </a:lvl2pPr>
            <a:lvl3pPr marL="1143000" indent="-228600" defTabSz="911225" eaLnBrk="0" hangingPunct="0">
              <a:defRPr sz="2400">
                <a:solidFill>
                  <a:schemeClr val="tx1"/>
                </a:solidFill>
                <a:latin typeface="Tahoma" panose="020B0604030504040204" pitchFamily="34" charset="0"/>
              </a:defRPr>
            </a:lvl3pPr>
            <a:lvl4pPr marL="1600200" indent="-228600" defTabSz="911225" eaLnBrk="0" hangingPunct="0">
              <a:defRPr sz="2400">
                <a:solidFill>
                  <a:schemeClr val="tx1"/>
                </a:solidFill>
                <a:latin typeface="Tahoma" panose="020B0604030504040204" pitchFamily="34" charset="0"/>
              </a:defRPr>
            </a:lvl4pPr>
            <a:lvl5pPr marL="2057400" indent="-228600" defTabSz="911225" eaLnBrk="0" hangingPunct="0">
              <a:defRPr sz="2400">
                <a:solidFill>
                  <a:schemeClr val="tx1"/>
                </a:solidFill>
                <a:latin typeface="Tahoma" panose="020B0604030504040204" pitchFamily="34" charset="0"/>
              </a:defRPr>
            </a:lvl5pPr>
            <a:lvl6pPr marL="2514600" indent="-228600" algn="ctr" defTabSz="911225"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11225"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11225"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11225" eaLnBrk="0" fontAlgn="base" hangingPunct="0">
              <a:spcBef>
                <a:spcPct val="0"/>
              </a:spcBef>
              <a:spcAft>
                <a:spcPct val="0"/>
              </a:spcAft>
              <a:defRPr sz="2400">
                <a:solidFill>
                  <a:schemeClr val="tx1"/>
                </a:solidFill>
                <a:latin typeface="Tahoma" panose="020B0604030504040204" pitchFamily="34" charset="0"/>
              </a:defRPr>
            </a:lvl9pPr>
          </a:lstStyle>
          <a:p>
            <a:fld id="{248817DD-310C-4AB4-BFAB-05002E8202E7}" type="slidenum">
              <a:rPr lang="en-US" sz="1200">
                <a:latin typeface="Times New Roman" panose="02020603050405020304" pitchFamily="18" charset="0"/>
              </a:rPr>
              <a:pPr/>
              <a:t>22</a:t>
            </a:fld>
            <a:endParaRPr lang="en-US" sz="1200">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392113" y="692150"/>
            <a:ext cx="6049962" cy="3403600"/>
          </a:xfrm>
          <a:ln/>
        </p:spPr>
      </p:sp>
      <p:sp>
        <p:nvSpPr>
          <p:cNvPr id="65540" name="Rectangle 3"/>
          <p:cNvSpPr>
            <a:spLocks noGrp="1" noChangeArrowheads="1"/>
          </p:cNvSpPr>
          <p:nvPr>
            <p:ph type="body" idx="1"/>
          </p:nvPr>
        </p:nvSpPr>
        <p:spPr>
          <a:xfrm>
            <a:off x="908050" y="4330700"/>
            <a:ext cx="5013325" cy="4100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7459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Tahoma" panose="020B0604030504040204" pitchFamily="34" charset="0"/>
              </a:defRPr>
            </a:lvl1pPr>
            <a:lvl2pPr marL="742950" indent="-285750" defTabSz="911225" eaLnBrk="0" hangingPunct="0">
              <a:defRPr sz="2400">
                <a:solidFill>
                  <a:schemeClr val="tx1"/>
                </a:solidFill>
                <a:latin typeface="Tahoma" panose="020B0604030504040204" pitchFamily="34" charset="0"/>
              </a:defRPr>
            </a:lvl2pPr>
            <a:lvl3pPr marL="1143000" indent="-228600" defTabSz="911225" eaLnBrk="0" hangingPunct="0">
              <a:defRPr sz="2400">
                <a:solidFill>
                  <a:schemeClr val="tx1"/>
                </a:solidFill>
                <a:latin typeface="Tahoma" panose="020B0604030504040204" pitchFamily="34" charset="0"/>
              </a:defRPr>
            </a:lvl3pPr>
            <a:lvl4pPr marL="1600200" indent="-228600" defTabSz="911225" eaLnBrk="0" hangingPunct="0">
              <a:defRPr sz="2400">
                <a:solidFill>
                  <a:schemeClr val="tx1"/>
                </a:solidFill>
                <a:latin typeface="Tahoma" panose="020B0604030504040204" pitchFamily="34" charset="0"/>
              </a:defRPr>
            </a:lvl4pPr>
            <a:lvl5pPr marL="2057400" indent="-228600" defTabSz="911225" eaLnBrk="0" hangingPunct="0">
              <a:defRPr sz="2400">
                <a:solidFill>
                  <a:schemeClr val="tx1"/>
                </a:solidFill>
                <a:latin typeface="Tahoma" panose="020B0604030504040204" pitchFamily="34" charset="0"/>
              </a:defRPr>
            </a:lvl5pPr>
            <a:lvl6pPr marL="2514600" indent="-228600" algn="ctr" defTabSz="911225"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defTabSz="911225"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defTabSz="911225"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defTabSz="911225" eaLnBrk="0" fontAlgn="base" hangingPunct="0">
              <a:spcBef>
                <a:spcPct val="0"/>
              </a:spcBef>
              <a:spcAft>
                <a:spcPct val="0"/>
              </a:spcAft>
              <a:defRPr sz="2400">
                <a:solidFill>
                  <a:schemeClr val="tx1"/>
                </a:solidFill>
                <a:latin typeface="Tahoma" panose="020B0604030504040204" pitchFamily="34" charset="0"/>
              </a:defRPr>
            </a:lvl9pPr>
          </a:lstStyle>
          <a:p>
            <a:fld id="{6FA5965E-ACC6-4FDC-B4B3-6E4AF7883279}" type="slidenum">
              <a:rPr lang="en-US" sz="1200">
                <a:latin typeface="Times New Roman" panose="02020603050405020304" pitchFamily="18" charset="0"/>
              </a:rPr>
              <a:pPr/>
              <a:t>23</a:t>
            </a:fld>
            <a:endParaRPr lang="en-US" sz="1200">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16140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Figure 7.1 shows a broad categorization of anomaly detection techniques to give an idea of the development in this field. Several recent surveys provide a lot more categories and discuss the works in details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Chandola</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2009,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Patcha</a:t>
            </a:r>
            <a:r>
              <a:rPr lang="en-US" sz="1200" dirty="0">
                <a:effectLst/>
                <a:latin typeface="Arial" panose="020B0604020202020204" pitchFamily="34" charset="0"/>
                <a:ea typeface="Calibri" panose="020F0502020204030204" pitchFamily="34" charset="0"/>
                <a:cs typeface="Times New Roman" panose="02020603050405020304" pitchFamily="18" charset="0"/>
              </a:rPr>
              <a:t> 2007, Garcia-Teodoro 2009,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Bhuyan</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2014).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rPr>
              <a:t>The discussion in this chapter is limited to key seminal techniques since they are the ground breaking works, which are adopted into different variations in the recent literature such as in the distance based techniques and discovery of anomalies in large, multidimensional data sets.</a:t>
            </a:r>
            <a:endParaRPr lang="en-US" dirty="0"/>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4</a:t>
            </a:fld>
            <a:endParaRPr lang="en-US"/>
          </a:p>
        </p:txBody>
      </p:sp>
    </p:spTree>
    <p:extLst>
      <p:ext uri="{BB962C8B-B14F-4D97-AF65-F5344CB8AC3E}">
        <p14:creationId xmlns:p14="http://schemas.microsoft.com/office/powerpoint/2010/main" val="366028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In general, statistical outlier detection is a highly developed field and has been well established for a long time. However, for outlier detection using statistical methods the distribution of the data set needs to be known in advance and the knowledge of the distribution is the underlying assumption. The properties of the distribution need to be known in advance such as the mean, standard deviation etc. Outlier detection also has to take into consideration the masking and swamping effects for sequential and block procedures. In general the modeling process is more complicated, especially in case of multidimensional datasets. The statistical outlier detection mainly works well for univariate variables. Moreover, these techniques do not work well with incomplete or inconclusive data and computation of the results is expensive.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7</a:t>
            </a:fld>
            <a:endParaRPr lang="en-US"/>
          </a:p>
        </p:txBody>
      </p:sp>
    </p:spTree>
    <p:extLst>
      <p:ext uri="{BB962C8B-B14F-4D97-AF65-F5344CB8AC3E}">
        <p14:creationId xmlns:p14="http://schemas.microsoft.com/office/powerpoint/2010/main" val="374860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lstStyle>
            <a:lvl1pPr defTabSz="969963">
              <a:defRPr sz="1400" b="1">
                <a:solidFill>
                  <a:schemeClr val="tx1"/>
                </a:solidFill>
                <a:latin typeface="Arial" panose="020B0604020202020204" pitchFamily="34" charset="0"/>
              </a:defRPr>
            </a:lvl1pPr>
            <a:lvl2pPr marL="742950" indent="-285750" defTabSz="969963">
              <a:defRPr sz="1400" b="1">
                <a:solidFill>
                  <a:schemeClr val="tx1"/>
                </a:solidFill>
                <a:latin typeface="Arial" panose="020B0604020202020204" pitchFamily="34" charset="0"/>
              </a:defRPr>
            </a:lvl2pPr>
            <a:lvl3pPr marL="1143000" indent="-228600" defTabSz="969963">
              <a:defRPr sz="1400" b="1">
                <a:solidFill>
                  <a:schemeClr val="tx1"/>
                </a:solidFill>
                <a:latin typeface="Arial" panose="020B0604020202020204" pitchFamily="34" charset="0"/>
              </a:defRPr>
            </a:lvl3pPr>
            <a:lvl4pPr marL="1600200" indent="-228600" defTabSz="969963">
              <a:defRPr sz="1400" b="1">
                <a:solidFill>
                  <a:schemeClr val="tx1"/>
                </a:solidFill>
                <a:latin typeface="Arial" panose="020B0604020202020204" pitchFamily="34" charset="0"/>
              </a:defRPr>
            </a:lvl4pPr>
            <a:lvl5pPr marL="2057400" indent="-228600" defTabSz="969963">
              <a:defRPr sz="1400" b="1">
                <a:solidFill>
                  <a:schemeClr val="tx1"/>
                </a:solidFill>
                <a:latin typeface="Arial" panose="020B0604020202020204" pitchFamily="34" charset="0"/>
              </a:defRPr>
            </a:lvl5pPr>
            <a:lvl6pPr marL="2514600" indent="-228600" defTabSz="96996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6996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6996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69963" eaLnBrk="0" fontAlgn="base" hangingPunct="0">
              <a:spcBef>
                <a:spcPct val="0"/>
              </a:spcBef>
              <a:spcAft>
                <a:spcPct val="0"/>
              </a:spcAft>
              <a:defRPr sz="1400" b="1">
                <a:solidFill>
                  <a:schemeClr val="tx1"/>
                </a:solidFill>
                <a:latin typeface="Arial" panose="020B0604020202020204" pitchFamily="34" charset="0"/>
              </a:defRPr>
            </a:lvl9pPr>
          </a:lstStyle>
          <a:p>
            <a:fld id="{A6EF6659-F0AD-4975-891C-BBBFA610B91B}" type="slidenum">
              <a:rPr lang="en-US" sz="1200">
                <a:latin typeface="Times New Roman" panose="02020603050405020304" pitchFamily="18" charset="0"/>
              </a:rPr>
              <a:pPr/>
              <a:t>8</a:t>
            </a:fld>
            <a:endParaRPr lang="en-US" sz="120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xfrm>
            <a:off x="473075" y="728663"/>
            <a:ext cx="6372225" cy="3584575"/>
          </a:xfrm>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96073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a:t>
            </a:r>
            <a:r>
              <a:rPr lang="en-US" sz="1200" dirty="0" err="1">
                <a:effectLst/>
                <a:latin typeface="Arial" panose="020B0604020202020204" pitchFamily="34" charset="0"/>
                <a:ea typeface="Calibri" panose="020F0502020204030204" pitchFamily="34" charset="0"/>
                <a:cs typeface="Times New Roman" panose="02020603050405020304" pitchFamily="18" charset="0"/>
              </a:rPr>
              <a:t>Breunig</a:t>
            </a:r>
            <a:r>
              <a:rPr lang="en-US" sz="1200" dirty="0">
                <a:effectLst/>
                <a:latin typeface="Arial" panose="020B0604020202020204" pitchFamily="34" charset="0"/>
                <a:ea typeface="Calibri" panose="020F0502020204030204" pitchFamily="34" charset="0"/>
                <a:cs typeface="Times New Roman" panose="02020603050405020304" pitchFamily="18" charset="0"/>
              </a:rPr>
              <a:t> et. al 1999) </a:t>
            </a:r>
          </a:p>
          <a:p>
            <a:endParaRPr lang="en-US" sz="1200" dirty="0">
              <a:effectLst/>
              <a:latin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10</a:t>
            </a:fld>
            <a:endParaRPr lang="en-US"/>
          </a:p>
        </p:txBody>
      </p:sp>
    </p:spTree>
    <p:extLst>
      <p:ext uri="{BB962C8B-B14F-4D97-AF65-F5344CB8AC3E}">
        <p14:creationId xmlns:p14="http://schemas.microsoft.com/office/powerpoint/2010/main" val="122869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rPr>
              <a:t>This approach is one of the first and the few approaches, which quantifies the </a:t>
            </a:r>
            <a:r>
              <a:rPr lang="en-US" sz="1200" dirty="0" err="1">
                <a:effectLst/>
                <a:latin typeface="Arial" panose="020B0604020202020204" pitchFamily="34" charset="0"/>
                <a:ea typeface="Times New Roman" panose="02020603050405020304" pitchFamily="18" charset="0"/>
              </a:rPr>
              <a:t>outlierness</a:t>
            </a:r>
            <a:r>
              <a:rPr lang="en-US" sz="1200" dirty="0">
                <a:effectLst/>
                <a:latin typeface="Arial" panose="020B0604020202020204" pitchFamily="34" charset="0"/>
                <a:ea typeface="Times New Roman" panose="02020603050405020304" pitchFamily="18" charset="0"/>
              </a:rPr>
              <a:t> of an object. Although in the case of multidimensional datasets the degree of the </a:t>
            </a:r>
            <a:r>
              <a:rPr lang="en-US" sz="1200" dirty="0" err="1">
                <a:effectLst/>
                <a:latin typeface="Arial" panose="020B0604020202020204" pitchFamily="34" charset="0"/>
                <a:ea typeface="Times New Roman" panose="02020603050405020304" pitchFamily="18" charset="0"/>
              </a:rPr>
              <a:t>outlierness</a:t>
            </a:r>
            <a:r>
              <a:rPr lang="en-US" sz="1200" dirty="0">
                <a:effectLst/>
                <a:latin typeface="Arial" panose="020B0604020202020204" pitchFamily="34" charset="0"/>
                <a:ea typeface="Times New Roman" panose="02020603050405020304" pitchFamily="18" charset="0"/>
              </a:rPr>
              <a:t> also depends on dimensions which are contributing to the </a:t>
            </a:r>
            <a:r>
              <a:rPr lang="en-US" sz="1200" dirty="0" err="1">
                <a:effectLst/>
                <a:latin typeface="Arial" panose="020B0604020202020204" pitchFamily="34" charset="0"/>
                <a:ea typeface="Times New Roman" panose="02020603050405020304" pitchFamily="18" charset="0"/>
              </a:rPr>
              <a:t>outlierness</a:t>
            </a:r>
            <a:r>
              <a:rPr lang="en-US" sz="1200" dirty="0">
                <a:effectLst/>
                <a:latin typeface="Arial" panose="020B0604020202020204" pitchFamily="34" charset="0"/>
                <a:ea typeface="Times New Roman" panose="02020603050405020304" pitchFamily="18" charset="0"/>
              </a:rPr>
              <a:t> and possibly the cause of the </a:t>
            </a:r>
            <a:r>
              <a:rPr lang="en-US" sz="1200" dirty="0" err="1">
                <a:effectLst/>
                <a:latin typeface="Arial" panose="020B0604020202020204" pitchFamily="34" charset="0"/>
                <a:ea typeface="Times New Roman" panose="02020603050405020304" pitchFamily="18" charset="0"/>
              </a:rPr>
              <a:t>outlierness</a:t>
            </a:r>
            <a:r>
              <a:rPr lang="en-US" sz="1200" dirty="0">
                <a:effectLst/>
                <a:latin typeface="Arial" panose="020B0604020202020204" pitchFamily="34" charset="0"/>
                <a:ea typeface="Times New Roman" panose="02020603050405020304" pitchFamily="18" charset="0"/>
              </a:rPr>
              <a:t>. This approach is able to identify the local or global outliers with respect to a set of points. For some applications both global and local outliers are necessary to be pointed out. Moreover if only distance from the neighbors or </a:t>
            </a:r>
            <a:r>
              <a:rPr lang="en-US" sz="1200" dirty="0" err="1">
                <a:effectLst/>
                <a:latin typeface="Arial" panose="020B0604020202020204" pitchFamily="34" charset="0"/>
                <a:ea typeface="Times New Roman" panose="02020603050405020304" pitchFamily="18" charset="0"/>
              </a:rPr>
              <a:t>Minpts</a:t>
            </a:r>
            <a:r>
              <a:rPr lang="en-US" sz="1200" dirty="0">
                <a:effectLst/>
                <a:latin typeface="Arial" panose="020B0604020202020204" pitchFamily="34" charset="0"/>
                <a:ea typeface="Times New Roman" panose="02020603050405020304" pitchFamily="18" charset="0"/>
              </a:rPr>
              <a:t> in the neighborhood are considered then we overlook the situation when several points are collectively an anomaly as compared to others. If several points deviate from the standard, simply relying on the neighborhood or distance measure is not effective. For this, a clustering based approach is needed where unusual clusters can be identified as anomalous. In graphs and spatial data other types of approaches which look at the collective structure of the anomalous subset with respect to the other data points.</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11</a:t>
            </a:fld>
            <a:endParaRPr lang="en-US"/>
          </a:p>
        </p:txBody>
      </p:sp>
    </p:spTree>
    <p:extLst>
      <p:ext uri="{BB962C8B-B14F-4D97-AF65-F5344CB8AC3E}">
        <p14:creationId xmlns:p14="http://schemas.microsoft.com/office/powerpoint/2010/main" val="155587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 outlier </a:t>
            </a:r>
            <a:r>
              <a:rPr lang="en-US" sz="1200" dirty="0">
                <a:effectLst/>
                <a:latin typeface="Arial" panose="020B0604020202020204" pitchFamily="34" charset="0"/>
                <a:ea typeface="Times New Roman" panose="02020603050405020304" pitchFamily="18" charset="0"/>
              </a:rPr>
              <a:t>initially proposed by Knorr ET. Al (2000) </a:t>
            </a:r>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13</a:t>
            </a:fld>
            <a:endParaRPr lang="en-US"/>
          </a:p>
        </p:txBody>
      </p:sp>
    </p:spTree>
    <p:extLst>
      <p:ext uri="{BB962C8B-B14F-4D97-AF65-F5344CB8AC3E}">
        <p14:creationId xmlns:p14="http://schemas.microsoft.com/office/powerpoint/2010/main" val="256657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(Ramaswamy et. al. 2000) eliminates the dependency in terms of the user input required for distance threshold. It also proposes outlier detection for large datasets using a pruning technique, this issue is addressed using structure like R Tree and CF Tree. This is a modified way of detecting outliers based on a distance threshold, it uses KNN query and detects global outliers. This technique provides a pruning technique to deal with large datasets. However, it does not handle multidimensional datasets and is unable to account for attributes contributing to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outlierness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14</a:t>
            </a:fld>
            <a:endParaRPr lang="en-US"/>
          </a:p>
        </p:txBody>
      </p:sp>
    </p:spTree>
    <p:extLst>
      <p:ext uri="{BB962C8B-B14F-4D97-AF65-F5344CB8AC3E}">
        <p14:creationId xmlns:p14="http://schemas.microsoft.com/office/powerpoint/2010/main" val="412460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http://isc.sans.edu/submissions_ascii.html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http://www.cs.waikato.ac.nz/ml/weka/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4485CE2-2508-4E58-9F2F-799273A997CF}" type="slidenum">
              <a:rPr lang="en-US" smtClean="0"/>
              <a:t>17</a:t>
            </a:fld>
            <a:endParaRPr lang="en-US"/>
          </a:p>
        </p:txBody>
      </p:sp>
    </p:spTree>
    <p:extLst>
      <p:ext uri="{BB962C8B-B14F-4D97-AF65-F5344CB8AC3E}">
        <p14:creationId xmlns:p14="http://schemas.microsoft.com/office/powerpoint/2010/main" val="1913478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EED9-9AB4-B0B1-605A-4BCC3AE37789}"/>
              </a:ext>
            </a:extLst>
          </p:cNvPr>
          <p:cNvSpPr>
            <a:spLocks noGrp="1"/>
          </p:cNvSpPr>
          <p:nvPr>
            <p:ph type="ctrTitle" hasCustomPrompt="1"/>
          </p:nvPr>
        </p:nvSpPr>
        <p:spPr>
          <a:xfrm>
            <a:off x="375803" y="270309"/>
            <a:ext cx="4643005" cy="3049586"/>
          </a:xfrm>
        </p:spPr>
        <p:txBody>
          <a:bodyPr anchor="b">
            <a:noAutofit/>
          </a:bodyPr>
          <a:lstStyle>
            <a:lvl1pPr algn="ctr">
              <a:defRPr sz="4800"/>
            </a:lvl1pPr>
          </a:lstStyle>
          <a:p>
            <a:r>
              <a:rPr lang="en-US" sz="6000" dirty="0"/>
              <a:t>Data analytics for Cyber security</a:t>
            </a:r>
            <a:br>
              <a:rPr lang="en-US" sz="6000" dirty="0"/>
            </a:br>
            <a:r>
              <a:rPr lang="en-US" sz="6000" dirty="0"/>
              <a:t>-Introduction-</a:t>
            </a:r>
            <a:endParaRPr lang="en-US" dirty="0"/>
          </a:p>
        </p:txBody>
      </p:sp>
      <p:sp>
        <p:nvSpPr>
          <p:cNvPr id="3" name="Subtitle 2">
            <a:extLst>
              <a:ext uri="{FF2B5EF4-FFF2-40B4-BE49-F238E27FC236}">
                <a16:creationId xmlns:a16="http://schemas.microsoft.com/office/drawing/2014/main" id="{615C149A-12DD-E015-32B3-6C3AA7206F43}"/>
              </a:ext>
            </a:extLst>
          </p:cNvPr>
          <p:cNvSpPr>
            <a:spLocks noGrp="1"/>
          </p:cNvSpPr>
          <p:nvPr>
            <p:ph type="subTitle" idx="1" hasCustomPrompt="1"/>
          </p:nvPr>
        </p:nvSpPr>
        <p:spPr>
          <a:xfrm>
            <a:off x="375802" y="3685164"/>
            <a:ext cx="4643005" cy="16713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Vandana P. Janeja</a:t>
            </a:r>
          </a:p>
          <a:p>
            <a:endParaRPr lang="en-US" dirty="0"/>
          </a:p>
          <a:p>
            <a:r>
              <a:rPr lang="en-US" dirty="0"/>
              <a:t>©2022 Janeja.  All rights reserved.</a:t>
            </a:r>
          </a:p>
        </p:txBody>
      </p:sp>
      <p:sp>
        <p:nvSpPr>
          <p:cNvPr id="4" name="Date Placeholder 3">
            <a:extLst>
              <a:ext uri="{FF2B5EF4-FFF2-40B4-BE49-F238E27FC236}">
                <a16:creationId xmlns:a16="http://schemas.microsoft.com/office/drawing/2014/main" id="{2E58B3F6-D3C2-D499-F851-38B4BFD534CA}"/>
              </a:ext>
            </a:extLst>
          </p:cNvPr>
          <p:cNvSpPr>
            <a:spLocks noGrp="1"/>
          </p:cNvSpPr>
          <p:nvPr>
            <p:ph type="dt" sz="half" idx="10"/>
          </p:nvPr>
        </p:nvSpPr>
        <p:spPr>
          <a:xfrm>
            <a:off x="0" y="6469207"/>
            <a:ext cx="924791" cy="365125"/>
          </a:xfrm>
        </p:spPr>
        <p:txBody>
          <a:bodyPr/>
          <a:lstStyle/>
          <a:p>
            <a:fld id="{D7482711-955B-43D5-AEA2-97D0E9FD3AC6}" type="datetimeFigureOut">
              <a:rPr lang="en-US" smtClean="0"/>
              <a:t>11/6/2022</a:t>
            </a:fld>
            <a:endParaRPr lang="en-US"/>
          </a:p>
        </p:txBody>
      </p:sp>
      <p:sp>
        <p:nvSpPr>
          <p:cNvPr id="6" name="Slide Number Placeholder 5">
            <a:extLst>
              <a:ext uri="{FF2B5EF4-FFF2-40B4-BE49-F238E27FC236}">
                <a16:creationId xmlns:a16="http://schemas.microsoft.com/office/drawing/2014/main" id="{DABA8B10-306A-9034-30FB-03561488BDDA}"/>
              </a:ext>
            </a:extLst>
          </p:cNvPr>
          <p:cNvSpPr>
            <a:spLocks noGrp="1"/>
          </p:cNvSpPr>
          <p:nvPr>
            <p:ph type="sldNum" sz="quarter" idx="12"/>
          </p:nvPr>
        </p:nvSpPr>
        <p:spPr/>
        <p:txBody>
          <a:bodyPr/>
          <a:lstStyle/>
          <a:p>
            <a:fld id="{50959DF8-9FE2-48CA-BFAA-9B8F46F0702B}" type="slidenum">
              <a:rPr lang="en-US" smtClean="0"/>
              <a:t>‹#›</a:t>
            </a:fld>
            <a:endParaRPr lang="en-US"/>
          </a:p>
        </p:txBody>
      </p:sp>
      <p:pic>
        <p:nvPicPr>
          <p:cNvPr id="9" name="Picture 8" descr="A picture containing text, green&#10;&#10;Description automatically generated">
            <a:extLst>
              <a:ext uri="{FF2B5EF4-FFF2-40B4-BE49-F238E27FC236}">
                <a16:creationId xmlns:a16="http://schemas.microsoft.com/office/drawing/2014/main" id="{3BDA6AFF-6B2F-1261-3DB0-22DCF7CD8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 b="9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Footer Placeholder 4">
            <a:extLst>
              <a:ext uri="{FF2B5EF4-FFF2-40B4-BE49-F238E27FC236}">
                <a16:creationId xmlns:a16="http://schemas.microsoft.com/office/drawing/2014/main" id="{FFC68E93-F13F-8210-4CE8-63624C28291A}"/>
              </a:ext>
            </a:extLst>
          </p:cNvPr>
          <p:cNvSpPr>
            <a:spLocks noGrp="1"/>
          </p:cNvSpPr>
          <p:nvPr>
            <p:ph type="ftr" sz="quarter" idx="3"/>
          </p:nvPr>
        </p:nvSpPr>
        <p:spPr>
          <a:xfrm>
            <a:off x="1380260" y="6492875"/>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90540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7706-CE01-15AB-2A13-74081911FA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D834C-CE98-D128-88D6-0359224F9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30442-8583-2FF7-E81F-F84F85451CC5}"/>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5" name="Footer Placeholder 4">
            <a:extLst>
              <a:ext uri="{FF2B5EF4-FFF2-40B4-BE49-F238E27FC236}">
                <a16:creationId xmlns:a16="http://schemas.microsoft.com/office/drawing/2014/main" id="{0D510AD4-61FF-18E4-5DE6-D3C8BD510C74}"/>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D6261FD5-1D42-D23C-0F81-C3DBC9161C37}"/>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926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41A42-9F62-720E-8FD0-4BAADCF4A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BB67C-8540-8BF8-9F34-8A014E3E7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BD03D-56A3-F7CF-5E3C-DFCFBA4EE2FE}"/>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5" name="Footer Placeholder 4">
            <a:extLst>
              <a:ext uri="{FF2B5EF4-FFF2-40B4-BE49-F238E27FC236}">
                <a16:creationId xmlns:a16="http://schemas.microsoft.com/office/drawing/2014/main" id="{D949F5CA-9245-468B-CA05-B438627805BA}"/>
              </a:ext>
            </a:extLst>
          </p:cNvPr>
          <p:cNvSpPr>
            <a:spLocks noGrp="1"/>
          </p:cNvSpPr>
          <p:nvPr>
            <p:ph type="ftr" sz="quarter" idx="11"/>
          </p:nvPr>
        </p:nvSpPr>
        <p:spPr/>
        <p:txBody>
          <a:body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B64BA501-7213-CEFF-1E72-FE639D8DFF1B}"/>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108263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CD00-9E0C-2248-2202-1A8A6599201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A8572D-3D33-3AF7-CD69-125EA51BC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7C7A1-0DAE-DC27-ADF0-9C0552B388DD}"/>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6" name="Slide Number Placeholder 5">
            <a:extLst>
              <a:ext uri="{FF2B5EF4-FFF2-40B4-BE49-F238E27FC236}">
                <a16:creationId xmlns:a16="http://schemas.microsoft.com/office/drawing/2014/main" id="{AE106C2C-049F-558F-49BA-A5DC25E5F5CD}"/>
              </a:ext>
            </a:extLst>
          </p:cNvPr>
          <p:cNvSpPr>
            <a:spLocks noGrp="1"/>
          </p:cNvSpPr>
          <p:nvPr>
            <p:ph type="sldNum" sz="quarter" idx="12"/>
          </p:nvPr>
        </p:nvSpPr>
        <p:spPr/>
        <p:txBody>
          <a:bodyPr/>
          <a:lstStyle/>
          <a:p>
            <a:fld id="{50959DF8-9FE2-48CA-BFAA-9B8F46F0702B}" type="slidenum">
              <a:rPr lang="en-US" smtClean="0"/>
              <a:t>‹#›</a:t>
            </a:fld>
            <a:endParaRPr lang="en-US"/>
          </a:p>
        </p:txBody>
      </p:sp>
      <p:sp>
        <p:nvSpPr>
          <p:cNvPr id="7" name="Footer Placeholder 4">
            <a:extLst>
              <a:ext uri="{FF2B5EF4-FFF2-40B4-BE49-F238E27FC236}">
                <a16:creationId xmlns:a16="http://schemas.microsoft.com/office/drawing/2014/main" id="{2B75DCE0-DAB9-29C3-F547-A5BD35E826DB}"/>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Tree>
    <p:extLst>
      <p:ext uri="{BB962C8B-B14F-4D97-AF65-F5344CB8AC3E}">
        <p14:creationId xmlns:p14="http://schemas.microsoft.com/office/powerpoint/2010/main" val="369372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3AA1-D1FD-FD43-17ED-21B949CC3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754A-EFF1-7462-278A-BC350874D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C93356-E7C2-4117-0238-7851E1A658FF}"/>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5" name="Footer Placeholder 4">
            <a:extLst>
              <a:ext uri="{FF2B5EF4-FFF2-40B4-BE49-F238E27FC236}">
                <a16:creationId xmlns:a16="http://schemas.microsoft.com/office/drawing/2014/main" id="{E17E4D33-B67F-0297-04B1-80A868BABBD1}"/>
              </a:ext>
            </a:extLst>
          </p:cNvPr>
          <p:cNvSpPr>
            <a:spLocks noGrp="1"/>
          </p:cNvSpPr>
          <p:nvPr>
            <p:ph type="ftr" sz="quarter" idx="11"/>
          </p:nvPr>
        </p:nvSpPr>
        <p:spPr>
          <a:xfrm>
            <a:off x="3894859" y="6356350"/>
            <a:ext cx="4402282" cy="365125"/>
          </a:xfrm>
        </p:spPr>
        <p:txBody>
          <a:bodyPr/>
          <a:lstStyle/>
          <a:p>
            <a:r>
              <a:rPr lang="en-US" dirty="0"/>
              <a:t>Data Analytics for Cybersecurity, ©2022 Janeja  All rights reserved.</a:t>
            </a:r>
          </a:p>
          <a:p>
            <a:endParaRPr lang="en-US" dirty="0"/>
          </a:p>
        </p:txBody>
      </p:sp>
      <p:sp>
        <p:nvSpPr>
          <p:cNvPr id="6" name="Slide Number Placeholder 5">
            <a:extLst>
              <a:ext uri="{FF2B5EF4-FFF2-40B4-BE49-F238E27FC236}">
                <a16:creationId xmlns:a16="http://schemas.microsoft.com/office/drawing/2014/main" id="{317AA5BE-ECA9-D3D6-7650-FD3B5353C935}"/>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10569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793-80E1-C7A2-8319-4AB454027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D67E79-F55B-0E60-AF5B-C9CEB4743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9BE76-CB18-9416-6C63-76DFC95E3B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36FEE-39C3-FBB3-247F-412144098BD9}"/>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6" name="Footer Placeholder 5">
            <a:extLst>
              <a:ext uri="{FF2B5EF4-FFF2-40B4-BE49-F238E27FC236}">
                <a16:creationId xmlns:a16="http://schemas.microsoft.com/office/drawing/2014/main" id="{957BCFD7-D0D0-171D-2A86-E1B8E7DF91F6}"/>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C3DFE67D-3819-EAA4-3BF5-A9236F3B92DE}"/>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93055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94BC-87C4-2081-C53C-F5F6294DED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3CA9C-5EEC-B1B1-9415-C0CF29C46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B4872-B91F-459A-06E1-1428F23051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7B4902-5D8F-D982-F857-3FE7296DE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F8AE5-B7D0-6B8A-AC4C-C54694BED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C6D3D-14D1-618F-52B4-508F0C6582E9}"/>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8" name="Footer Placeholder 7">
            <a:extLst>
              <a:ext uri="{FF2B5EF4-FFF2-40B4-BE49-F238E27FC236}">
                <a16:creationId xmlns:a16="http://schemas.microsoft.com/office/drawing/2014/main" id="{EBB915B8-00CD-5EF9-304B-C9FEAF21FB66}"/>
              </a:ext>
            </a:extLst>
          </p:cNvPr>
          <p:cNvSpPr>
            <a:spLocks noGrp="1"/>
          </p:cNvSpPr>
          <p:nvPr>
            <p:ph type="ftr" sz="quarter" idx="11"/>
          </p:nvPr>
        </p:nvSpPr>
        <p:spPr/>
        <p:txBody>
          <a:bodyPr/>
          <a:lstStyle/>
          <a:p>
            <a:r>
              <a:rPr lang="en-US" dirty="0"/>
              <a:t>Data Analytics for Cybersecurity, ©2022 Janeja  All rights reserved.</a:t>
            </a:r>
          </a:p>
        </p:txBody>
      </p:sp>
      <p:sp>
        <p:nvSpPr>
          <p:cNvPr id="9" name="Slide Number Placeholder 8">
            <a:extLst>
              <a:ext uri="{FF2B5EF4-FFF2-40B4-BE49-F238E27FC236}">
                <a16:creationId xmlns:a16="http://schemas.microsoft.com/office/drawing/2014/main" id="{772F0C9B-1A24-F17A-21D4-8740FCCAE4A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07063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94CD-44E7-943B-FE7E-86A5AFF17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517245-BD69-8773-37A9-EF98FBB75812}"/>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4" name="Footer Placeholder 3">
            <a:extLst>
              <a:ext uri="{FF2B5EF4-FFF2-40B4-BE49-F238E27FC236}">
                <a16:creationId xmlns:a16="http://schemas.microsoft.com/office/drawing/2014/main" id="{70815B97-3E22-AA5A-EA8F-6788C0B55051}"/>
              </a:ext>
            </a:extLst>
          </p:cNvPr>
          <p:cNvSpPr>
            <a:spLocks noGrp="1"/>
          </p:cNvSpPr>
          <p:nvPr>
            <p:ph type="ftr" sz="quarter" idx="11"/>
          </p:nvPr>
        </p:nvSpPr>
        <p:spPr/>
        <p:txBody>
          <a:bodyPr/>
          <a:lstStyle/>
          <a:p>
            <a:r>
              <a:rPr lang="en-US" dirty="0"/>
              <a:t>Data Analytics for Cybersecurity, ©2022 Janeja  All rights reserved.</a:t>
            </a:r>
          </a:p>
        </p:txBody>
      </p:sp>
      <p:sp>
        <p:nvSpPr>
          <p:cNvPr id="5" name="Slide Number Placeholder 4">
            <a:extLst>
              <a:ext uri="{FF2B5EF4-FFF2-40B4-BE49-F238E27FC236}">
                <a16:creationId xmlns:a16="http://schemas.microsoft.com/office/drawing/2014/main" id="{5AC47BB4-A9D5-FF8E-3188-47760302DB98}"/>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07932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2F36D-1AF2-215A-6922-480C001F0AA8}"/>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3" name="Footer Placeholder 2">
            <a:extLst>
              <a:ext uri="{FF2B5EF4-FFF2-40B4-BE49-F238E27FC236}">
                <a16:creationId xmlns:a16="http://schemas.microsoft.com/office/drawing/2014/main" id="{A5279FE7-FA53-7D58-AD40-A7DC66AFC2EE}"/>
              </a:ext>
            </a:extLst>
          </p:cNvPr>
          <p:cNvSpPr>
            <a:spLocks noGrp="1"/>
          </p:cNvSpPr>
          <p:nvPr>
            <p:ph type="ftr" sz="quarter" idx="11"/>
          </p:nvPr>
        </p:nvSpPr>
        <p:spPr/>
        <p:txBody>
          <a:bodyPr/>
          <a:lstStyle/>
          <a:p>
            <a:r>
              <a:rPr lang="en-US" dirty="0"/>
              <a:t>Data Analytics for Cybersecurity, ©2022 Janeja  All rights reserved.</a:t>
            </a:r>
          </a:p>
        </p:txBody>
      </p:sp>
      <p:sp>
        <p:nvSpPr>
          <p:cNvPr id="4" name="Slide Number Placeholder 3">
            <a:extLst>
              <a:ext uri="{FF2B5EF4-FFF2-40B4-BE49-F238E27FC236}">
                <a16:creationId xmlns:a16="http://schemas.microsoft.com/office/drawing/2014/main" id="{B1E4A780-C789-0466-F85A-29A2DD7830BA}"/>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223683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EF3B-C1E3-E131-F6CB-B6C816858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D6A66-702A-D4AE-2EBE-72899C079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3CAAC-8539-FF72-6021-49355A425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5520E-1D62-0CF8-33A3-774043BCD9AE}"/>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6" name="Footer Placeholder 5">
            <a:extLst>
              <a:ext uri="{FF2B5EF4-FFF2-40B4-BE49-F238E27FC236}">
                <a16:creationId xmlns:a16="http://schemas.microsoft.com/office/drawing/2014/main" id="{81E6DDB2-0658-44D7-37A6-6FF492E0640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F81F5DCB-7E34-5B76-5DD9-4FC2E57B90AD}"/>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348923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7A33-9EA1-AAE1-9627-9EE4EFB77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AF889-33F1-6F6D-A485-E5746F2B0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CAEC30F-529B-07E5-0765-7DA88A84C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DED4FE-B14D-D54F-42D4-3156634F425B}"/>
              </a:ext>
            </a:extLst>
          </p:cNvPr>
          <p:cNvSpPr>
            <a:spLocks noGrp="1"/>
          </p:cNvSpPr>
          <p:nvPr>
            <p:ph type="dt" sz="half" idx="10"/>
          </p:nvPr>
        </p:nvSpPr>
        <p:spPr/>
        <p:txBody>
          <a:bodyPr/>
          <a:lstStyle/>
          <a:p>
            <a:fld id="{D7482711-955B-43D5-AEA2-97D0E9FD3AC6}" type="datetimeFigureOut">
              <a:rPr lang="en-US" smtClean="0"/>
              <a:t>11/6/2022</a:t>
            </a:fld>
            <a:endParaRPr lang="en-US"/>
          </a:p>
        </p:txBody>
      </p:sp>
      <p:sp>
        <p:nvSpPr>
          <p:cNvPr id="6" name="Footer Placeholder 5">
            <a:extLst>
              <a:ext uri="{FF2B5EF4-FFF2-40B4-BE49-F238E27FC236}">
                <a16:creationId xmlns:a16="http://schemas.microsoft.com/office/drawing/2014/main" id="{4DF2B259-4458-341C-EF83-74F8C9C1656E}"/>
              </a:ext>
            </a:extLst>
          </p:cNvPr>
          <p:cNvSpPr>
            <a:spLocks noGrp="1"/>
          </p:cNvSpPr>
          <p:nvPr>
            <p:ph type="ftr" sz="quarter" idx="11"/>
          </p:nvPr>
        </p:nvSpPr>
        <p:spPr/>
        <p:txBody>
          <a:bodyPr/>
          <a:lstStyle/>
          <a:p>
            <a:r>
              <a:rPr lang="en-US" dirty="0"/>
              <a:t>Data Analytics for Cybersecurity, ©2022 Janeja  All rights reserved.</a:t>
            </a:r>
          </a:p>
        </p:txBody>
      </p:sp>
      <p:sp>
        <p:nvSpPr>
          <p:cNvPr id="7" name="Slide Number Placeholder 6">
            <a:extLst>
              <a:ext uri="{FF2B5EF4-FFF2-40B4-BE49-F238E27FC236}">
                <a16:creationId xmlns:a16="http://schemas.microsoft.com/office/drawing/2014/main" id="{E92F5402-F278-8019-0A62-B6FE3550EE59}"/>
              </a:ext>
            </a:extLst>
          </p:cNvPr>
          <p:cNvSpPr>
            <a:spLocks noGrp="1"/>
          </p:cNvSpPr>
          <p:nvPr>
            <p:ph type="sldNum" sz="quarter" idx="12"/>
          </p:nvPr>
        </p:nvSpPr>
        <p:spPr/>
        <p:txBody>
          <a:bodyPr/>
          <a:lstStyle/>
          <a:p>
            <a:fld id="{50959DF8-9FE2-48CA-BFAA-9B8F46F0702B}" type="slidenum">
              <a:rPr lang="en-US" smtClean="0"/>
              <a:t>‹#›</a:t>
            </a:fld>
            <a:endParaRPr lang="en-US"/>
          </a:p>
        </p:txBody>
      </p:sp>
    </p:spTree>
    <p:extLst>
      <p:ext uri="{BB962C8B-B14F-4D97-AF65-F5344CB8AC3E}">
        <p14:creationId xmlns:p14="http://schemas.microsoft.com/office/powerpoint/2010/main" val="43509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3F2E39-9F0C-30FC-3D62-7950A0D61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BEDE99-29A6-0C20-5FFE-94277DF9D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7AC29-25AE-88A4-2168-0B121919F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82711-955B-43D5-AEA2-97D0E9FD3AC6}" type="datetimeFigureOut">
              <a:rPr lang="en-US" smtClean="0"/>
              <a:t>11/6/2022</a:t>
            </a:fld>
            <a:endParaRPr lang="en-US"/>
          </a:p>
        </p:txBody>
      </p:sp>
      <p:sp>
        <p:nvSpPr>
          <p:cNvPr id="5" name="Footer Placeholder 4">
            <a:extLst>
              <a:ext uri="{FF2B5EF4-FFF2-40B4-BE49-F238E27FC236}">
                <a16:creationId xmlns:a16="http://schemas.microsoft.com/office/drawing/2014/main" id="{D0A491A8-F200-3031-5CFC-A9D2AFB0E553}"/>
              </a:ext>
            </a:extLst>
          </p:cNvPr>
          <p:cNvSpPr>
            <a:spLocks noGrp="1"/>
          </p:cNvSpPr>
          <p:nvPr>
            <p:ph type="ftr" sz="quarter" idx="3"/>
          </p:nvPr>
        </p:nvSpPr>
        <p:spPr>
          <a:xfrm>
            <a:off x="3894859" y="6356350"/>
            <a:ext cx="440228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Data Analytics for Cybersecurity, ©2022 Janeja  All rights reserved.</a:t>
            </a:r>
          </a:p>
        </p:txBody>
      </p:sp>
      <p:sp>
        <p:nvSpPr>
          <p:cNvPr id="6" name="Slide Number Placeholder 5">
            <a:extLst>
              <a:ext uri="{FF2B5EF4-FFF2-40B4-BE49-F238E27FC236}">
                <a16:creationId xmlns:a16="http://schemas.microsoft.com/office/drawing/2014/main" id="{81513252-5A32-5C1C-18AC-B5FDD6D13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59DF8-9FE2-48CA-BFAA-9B8F46F0702B}" type="slidenum">
              <a:rPr lang="en-US" smtClean="0"/>
              <a:t>‹#›</a:t>
            </a:fld>
            <a:endParaRPr lang="en-US"/>
          </a:p>
        </p:txBody>
      </p:sp>
    </p:spTree>
    <p:extLst>
      <p:ext uri="{BB962C8B-B14F-4D97-AF65-F5344CB8AC3E}">
        <p14:creationId xmlns:p14="http://schemas.microsoft.com/office/powerpoint/2010/main" val="192155659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net.informatik.uni-tuebingen.de/fileadmin/RI/members/muenz/documents/muenz07k-mean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DCF6-0219-4073-8625-157B124D9282}"/>
              </a:ext>
            </a:extLst>
          </p:cNvPr>
          <p:cNvSpPr>
            <a:spLocks noGrp="1"/>
          </p:cNvSpPr>
          <p:nvPr>
            <p:ph type="ctrTitle"/>
          </p:nvPr>
        </p:nvSpPr>
        <p:spPr>
          <a:xfrm>
            <a:off x="375802" y="635578"/>
            <a:ext cx="4643005" cy="3049586"/>
          </a:xfrm>
        </p:spPr>
        <p:txBody>
          <a:bodyPr>
            <a:noAutofit/>
          </a:bodyPr>
          <a:lstStyle/>
          <a:p>
            <a:br>
              <a:rPr lang="en-US" sz="4800" dirty="0"/>
            </a:br>
            <a:br>
              <a:rPr lang="en-US" sz="4800" dirty="0"/>
            </a:br>
            <a:r>
              <a:rPr lang="en-US" sz="4800" dirty="0"/>
              <a:t>Data analytics for Cyber security</a:t>
            </a:r>
            <a:br>
              <a:rPr lang="en-US" sz="4800" dirty="0"/>
            </a:br>
            <a:br>
              <a:rPr lang="en-US" sz="4800" dirty="0"/>
            </a:br>
            <a:r>
              <a:rPr lang="en-US" sz="4000" dirty="0"/>
              <a:t>-Anomaly Detection-</a:t>
            </a:r>
          </a:p>
        </p:txBody>
      </p:sp>
      <p:sp>
        <p:nvSpPr>
          <p:cNvPr id="3" name="Subtitle 2">
            <a:extLst>
              <a:ext uri="{FF2B5EF4-FFF2-40B4-BE49-F238E27FC236}">
                <a16:creationId xmlns:a16="http://schemas.microsoft.com/office/drawing/2014/main" id="{429A1EAB-5C51-62A5-F0CB-A848542A2E1E}"/>
              </a:ext>
            </a:extLst>
          </p:cNvPr>
          <p:cNvSpPr>
            <a:spLocks noGrp="1"/>
          </p:cNvSpPr>
          <p:nvPr>
            <p:ph type="subTitle" idx="1"/>
          </p:nvPr>
        </p:nvSpPr>
        <p:spPr>
          <a:xfrm>
            <a:off x="375801" y="4232706"/>
            <a:ext cx="4643005" cy="1671349"/>
          </a:xfrm>
        </p:spPr>
        <p:txBody>
          <a:bodyPr>
            <a:normAutofit fontScale="92500" lnSpcReduction="10000"/>
          </a:bodyPr>
          <a:lstStyle/>
          <a:p>
            <a:r>
              <a:rPr lang="en-US" dirty="0"/>
              <a:t>Vandana P. Janeja</a:t>
            </a:r>
          </a:p>
          <a:p>
            <a:endParaRPr lang="en-US" dirty="0"/>
          </a:p>
          <a:p>
            <a:endParaRPr lang="en-US" dirty="0"/>
          </a:p>
          <a:p>
            <a:r>
              <a:rPr lang="en-US" dirty="0"/>
              <a:t>©2022 Janeja.  All rights reserved.</a:t>
            </a:r>
          </a:p>
          <a:p>
            <a:endParaRPr lang="en-US" dirty="0"/>
          </a:p>
          <a:p>
            <a:endParaRPr lang="en-US" dirty="0"/>
          </a:p>
        </p:txBody>
      </p:sp>
      <p:sp>
        <p:nvSpPr>
          <p:cNvPr id="10" name="Date Placeholder 9">
            <a:extLst>
              <a:ext uri="{FF2B5EF4-FFF2-40B4-BE49-F238E27FC236}">
                <a16:creationId xmlns:a16="http://schemas.microsoft.com/office/drawing/2014/main" id="{C7032292-5645-40F1-5984-65B45872F7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10">
            <a:extLst>
              <a:ext uri="{FF2B5EF4-FFF2-40B4-BE49-F238E27FC236}">
                <a16:creationId xmlns:a16="http://schemas.microsoft.com/office/drawing/2014/main" id="{83633619-D2DD-5FA2-7833-D173CA740311}"/>
              </a:ext>
            </a:extLst>
          </p:cNvPr>
          <p:cNvSpPr>
            <a:spLocks noGrp="1"/>
          </p:cNvSpPr>
          <p:nvPr>
            <p:ph type="ftr" sz="quarter" idx="11"/>
          </p:nvPr>
        </p:nvSpPr>
        <p:spPr>
          <a:xfrm>
            <a:off x="1262495" y="6469206"/>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Data Analytics for Cybersecurity, ©2022 Janeja  All rights reserved.</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lide Number Placeholder 11">
            <a:extLst>
              <a:ext uri="{FF2B5EF4-FFF2-40B4-BE49-F238E27FC236}">
                <a16:creationId xmlns:a16="http://schemas.microsoft.com/office/drawing/2014/main" id="{F11456C5-571E-AB59-48DB-A013C7BFCE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3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AA5FE-7FBE-B230-74E6-F7C6A3E9B33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Density-Based Outlier Detection: OPTICS-OF Identifying Local Outliers</a:t>
            </a:r>
          </a:p>
        </p:txBody>
      </p:sp>
      <p:sp>
        <p:nvSpPr>
          <p:cNvPr id="3" name="Content Placeholder 2">
            <a:extLst>
              <a:ext uri="{FF2B5EF4-FFF2-40B4-BE49-F238E27FC236}">
                <a16:creationId xmlns:a16="http://schemas.microsoft.com/office/drawing/2014/main" id="{12188022-D300-B63B-0F68-504AC447F618}"/>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OPTICS-OF is an extension of the OPTICS density based clustering algorithm</a:t>
            </a:r>
          </a:p>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It discovers outliers relative to their neighborhood</a:t>
            </a:r>
          </a:p>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Distance based outliers are good in a global sense, but when different densities of objects exists within the data, distance based discovery is not adequate</a:t>
            </a:r>
          </a:p>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Each outlier is assigned with a degree by which the object is an outlier</a:t>
            </a:r>
          </a:p>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Outliers, relative to their local surrounding space, motivates a formal definition of local outliers</a:t>
            </a:r>
          </a:p>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An object is mostly defined as an outlier or not an outlier; however there could be a degree of outlierness attached to each object based on the local density where position of each object affects the other</a:t>
            </a:r>
          </a:p>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The basic concepts of </a:t>
            </a:r>
            <a:r>
              <a:rPr lang="en-US" sz="160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600">
                <a:effectLst/>
                <a:latin typeface="Arial" panose="020B0604020202020204" pitchFamily="34" charset="0"/>
                <a:ea typeface="Calibri" panose="020F0502020204030204" pitchFamily="34" charset="0"/>
                <a:cs typeface="Times New Roman" panose="02020603050405020304" pitchFamily="18" charset="0"/>
              </a:rPr>
              <a:t>-neighborhood, K-distance are adapted from the algorithm DBSCAN and the concepts of core-distance and reachability distance from the algorithm OPTICS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600"/>
              </a:spcAft>
              <a:tabLst>
                <a:tab pos="1981200" algn="l"/>
              </a:tabLst>
            </a:pPr>
            <a:r>
              <a:rPr lang="en-US" sz="1600">
                <a:effectLst/>
                <a:latin typeface="Arial" panose="020B0604020202020204" pitchFamily="34" charset="0"/>
                <a:ea typeface="Calibri" panose="020F0502020204030204" pitchFamily="34" charset="0"/>
                <a:cs typeface="Times New Roman" panose="02020603050405020304" pitchFamily="18" charset="0"/>
              </a:rPr>
              <a:t> </a:t>
            </a:r>
            <a:r>
              <a:rPr lang="en-US" sz="1600">
                <a:effectLst/>
                <a:latin typeface="Arial" panose="020B0604020202020204" pitchFamily="34" charset="0"/>
                <a:ea typeface="Calibri" panose="020F0502020204030204" pitchFamily="34" charset="0"/>
              </a:rPr>
              <a:t>Optics – OF defines a concept called, Local Reachability which is measured in terms of Local reachability density of point p which is given as: Lrd(p)=1/average reachability distance of minpts nearest neighbors of P</a:t>
            </a:r>
            <a:endParaRPr lang="en-US" sz="1600"/>
          </a:p>
          <a:p>
            <a:pPr marL="0" marR="0">
              <a:spcBef>
                <a:spcPts val="0"/>
              </a:spcBef>
              <a:spcAft>
                <a:spcPts val="600"/>
              </a:spcAft>
              <a:tabLst>
                <a:tab pos="1981200" algn="l"/>
              </a:tabLs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9">
            <a:extLst>
              <a:ext uri="{FF2B5EF4-FFF2-40B4-BE49-F238E27FC236}">
                <a16:creationId xmlns:a16="http://schemas.microsoft.com/office/drawing/2014/main" id="{515C1D35-939F-894D-09FC-E3A31F4A0462}"/>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DDB58B65-42B3-FC19-D9D8-B7764ED44BAF}"/>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960E2DD3-4C14-4B95-263A-BDFF090FE1AE}"/>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69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FCC867-F11B-5F79-F10C-DCEDCA3933A5}"/>
              </a:ext>
            </a:extLst>
          </p:cNvPr>
          <p:cNvSpPr>
            <a:spLocks noGrp="1"/>
          </p:cNvSpPr>
          <p:nvPr>
            <p:ph type="title"/>
          </p:nvPr>
        </p:nvSpPr>
        <p:spPr>
          <a:xfrm>
            <a:off x="838200" y="365125"/>
            <a:ext cx="10515600" cy="1325563"/>
          </a:xfrm>
        </p:spPr>
        <p:txBody>
          <a:bodyPr>
            <a:normAutofit/>
          </a:bodyPr>
          <a:lstStyle/>
          <a:p>
            <a:r>
              <a:rPr lang="en-US" sz="5400"/>
              <a:t>OPTICS-OF Example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129EBC3-EDE8-EC58-B2AB-3088505B997B}"/>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Min pts are 3 although there are more than 3 pts in the neighborhood</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Only reachability distance to the 3 points needs to be measured</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Thus,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Lrd</a:t>
                </a:r>
                <a:r>
                  <a:rPr lang="en-US" sz="2000" dirty="0">
                    <a:effectLst/>
                    <a:latin typeface="Arial" panose="020B0604020202020204" pitchFamily="34" charset="0"/>
                    <a:ea typeface="Calibri" panose="020F0502020204030204" pitchFamily="34" charset="0"/>
                    <a:cs typeface="Times New Roman" panose="02020603050405020304" pitchFamily="18" charset="0"/>
                  </a:rPr>
                  <a:t>(p)=1/((1+1+2)/3) which is computed as =&gt;1/(4/3)=3/4= 0.75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Outlier Factor of p is measured in terms of the uniformity in density of p’s neighborhood, thus, it takes into consideration the local reachability density of all the min points’ nearest neighbors of p, in the above example these are M1, M2, M3</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The outlier Factor of p is: </a:t>
                </a:r>
                <a14:m>
                  <m:oMath xmlns:m="http://schemas.openxmlformats.org/officeDocument/2006/math">
                    <m:r>
                      <a:rPr lang="en-US" sz="2000" i="1">
                        <a:effectLst/>
                        <a:latin typeface="Cambria Math" panose="02040503050406030204" pitchFamily="18" charset="0"/>
                        <a:ea typeface="Calibri" panose="020F0502020204030204" pitchFamily="34" charset="0"/>
                        <a:cs typeface="Arial" panose="020B0604020202020204" pitchFamily="34" charset="0"/>
                      </a:rPr>
                      <m:t>𝑂𝐹</m:t>
                    </m:r>
                    <m:d>
                      <m:dPr>
                        <m:ctrlPr>
                          <a:rPr lang="en-US" sz="2000" i="1">
                            <a:effectLst/>
                            <a:latin typeface="Cambria Math" panose="02040503050406030204" pitchFamily="18" charset="0"/>
                            <a:ea typeface="Calibri" panose="020F0502020204030204" pitchFamily="34" charset="0"/>
                            <a:cs typeface="Arial" panose="020B0604020202020204" pitchFamily="34" charset="0"/>
                          </a:rPr>
                        </m:ctrlPr>
                      </m:dPr>
                      <m:e>
                        <m:r>
                          <a:rPr lang="en-US" sz="2000" i="1">
                            <a:effectLst/>
                            <a:latin typeface="Cambria Math" panose="02040503050406030204" pitchFamily="18" charset="0"/>
                            <a:ea typeface="Calibri" panose="020F0502020204030204" pitchFamily="34" charset="0"/>
                            <a:cs typeface="Arial" panose="020B0604020202020204" pitchFamily="34" charset="0"/>
                          </a:rPr>
                          <m:t>𝑝</m:t>
                        </m:r>
                      </m:e>
                    </m:d>
                    <m:r>
                      <a:rPr lang="en-US" sz="2000" i="1">
                        <a:effectLst/>
                        <a:latin typeface="Cambria Math" panose="02040503050406030204" pitchFamily="18" charset="0"/>
                        <a:ea typeface="Calibri" panose="020F0502020204030204" pitchFamily="34" charset="0"/>
                        <a:cs typeface="Arial" panose="020B0604020202020204" pitchFamily="34" charset="0"/>
                      </a:rPr>
                      <m:t>=</m:t>
                    </m:r>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f>
                          <m:fPr>
                            <m:ctrlPr>
                              <a:rPr lang="en-US" sz="2000" i="1">
                                <a:effectLst/>
                                <a:latin typeface="Cambria Math" panose="02040503050406030204" pitchFamily="18" charset="0"/>
                                <a:ea typeface="Calibri" panose="020F0502020204030204" pitchFamily="34" charset="0"/>
                                <a:cs typeface="Arial" panose="020B0604020202020204" pitchFamily="34" charset="0"/>
                              </a:rPr>
                            </m:ctrlPr>
                          </m:fPr>
                          <m:num>
                            <m:nary>
                              <m:naryPr>
                                <m:chr m:val="∑"/>
                                <m:limLoc m:val="undOvr"/>
                                <m:subHide m:val="on"/>
                                <m:supHide m:val="on"/>
                                <m:ctrlPr>
                                  <a:rPr lang="en-US" sz="2000" i="1">
                                    <a:effectLst/>
                                    <a:latin typeface="Cambria Math" panose="02040503050406030204" pitchFamily="18" charset="0"/>
                                    <a:ea typeface="Calibri" panose="020F0502020204030204" pitchFamily="34" charset="0"/>
                                    <a:cs typeface="Arial" panose="020B0604020202020204" pitchFamily="34" charset="0"/>
                                  </a:rPr>
                                </m:ctrlPr>
                              </m:naryPr>
                              <m:sub/>
                              <m:sup/>
                              <m:e>
                                <m:r>
                                  <a:rPr lang="en-US" sz="2000" i="1">
                                    <a:effectLst/>
                                    <a:latin typeface="Cambria Math" panose="02040503050406030204" pitchFamily="18" charset="0"/>
                                    <a:ea typeface="Calibri" panose="020F0502020204030204" pitchFamily="34" charset="0"/>
                                    <a:cs typeface="Arial" panose="020B0604020202020204" pitchFamily="34" charset="0"/>
                                  </a:rPr>
                                  <m:t>𝑙𝑟𝑑</m:t>
                                </m:r>
                                <m:r>
                                  <a:rPr lang="en-US" sz="2000" i="1">
                                    <a:effectLst/>
                                    <a:latin typeface="Cambria Math" panose="02040503050406030204" pitchFamily="18" charset="0"/>
                                    <a:ea typeface="Calibri" panose="020F0502020204030204" pitchFamily="34" charset="0"/>
                                    <a:cs typeface="Arial" panose="020B0604020202020204" pitchFamily="34" charset="0"/>
                                  </a:rPr>
                                  <m:t> (</m:t>
                                </m:r>
                                <m:r>
                                  <a:rPr lang="en-US" sz="2000" i="1">
                                    <a:effectLst/>
                                    <a:latin typeface="Cambria Math" panose="02040503050406030204" pitchFamily="18" charset="0"/>
                                    <a:ea typeface="Calibri" panose="020F0502020204030204" pitchFamily="34" charset="0"/>
                                    <a:cs typeface="Arial" panose="020B0604020202020204" pitchFamily="34" charset="0"/>
                                  </a:rPr>
                                  <m:t>𝑜</m:t>
                                </m:r>
                                <m:r>
                                  <a:rPr lang="en-US" sz="2000" i="1">
                                    <a:effectLst/>
                                    <a:latin typeface="Cambria Math" panose="02040503050406030204" pitchFamily="18" charset="0"/>
                                    <a:ea typeface="Calibri" panose="020F0502020204030204" pitchFamily="34" charset="0"/>
                                    <a:cs typeface="Arial" panose="020B0604020202020204" pitchFamily="34" charset="0"/>
                                  </a:rPr>
                                  <m:t>)</m:t>
                                </m:r>
                              </m:e>
                            </m:nary>
                          </m:num>
                          <m:den>
                            <m:r>
                              <a:rPr lang="en-US" sz="2000" i="1">
                                <a:effectLst/>
                                <a:latin typeface="Cambria Math" panose="02040503050406030204" pitchFamily="18" charset="0"/>
                                <a:ea typeface="Calibri" panose="020F0502020204030204" pitchFamily="34" charset="0"/>
                                <a:cs typeface="Arial" panose="020B0604020202020204" pitchFamily="34" charset="0"/>
                              </a:rPr>
                              <m:t>𝑙𝑟𝑑</m:t>
                            </m:r>
                            <m:r>
                              <a:rPr lang="en-US" sz="2000" i="1">
                                <a:effectLst/>
                                <a:latin typeface="Cambria Math" panose="02040503050406030204" pitchFamily="18" charset="0"/>
                                <a:ea typeface="Calibri" panose="020F0502020204030204" pitchFamily="34" charset="0"/>
                                <a:cs typeface="Arial" panose="020B0604020202020204" pitchFamily="34" charset="0"/>
                              </a:rPr>
                              <m:t>(</m:t>
                            </m:r>
                            <m:r>
                              <a:rPr lang="en-US" sz="2000" i="1">
                                <a:effectLst/>
                                <a:latin typeface="Cambria Math" panose="02040503050406030204" pitchFamily="18" charset="0"/>
                                <a:ea typeface="Calibri" panose="020F0502020204030204" pitchFamily="34" charset="0"/>
                                <a:cs typeface="Arial" panose="020B0604020202020204" pitchFamily="34" charset="0"/>
                              </a:rPr>
                              <m:t>𝑝</m:t>
                            </m:r>
                            <m:r>
                              <a:rPr lang="en-US" sz="2000" i="1">
                                <a:effectLst/>
                                <a:latin typeface="Cambria Math" panose="02040503050406030204" pitchFamily="18" charset="0"/>
                                <a:ea typeface="Calibri" panose="020F0502020204030204" pitchFamily="34" charset="0"/>
                                <a:cs typeface="Arial" panose="020B0604020202020204" pitchFamily="34" charset="0"/>
                              </a:rPr>
                              <m:t>)</m:t>
                            </m:r>
                          </m:den>
                        </m:f>
                      </m:num>
                      <m:den>
                        <m:r>
                          <a:rPr lang="en-US" sz="2000" i="1">
                            <a:effectLst/>
                            <a:latin typeface="Cambria Math" panose="02040503050406030204" pitchFamily="18" charset="0"/>
                            <a:ea typeface="Calibri" panose="020F0502020204030204" pitchFamily="34" charset="0"/>
                            <a:cs typeface="Arial" panose="020B0604020202020204" pitchFamily="34" charset="0"/>
                          </a:rPr>
                          <m:t>𝑁</m:t>
                        </m:r>
                      </m:den>
                    </m:f>
                    <m:r>
                      <a:rPr lang="en-US" sz="2000" i="1">
                        <a:effectLst/>
                        <a:latin typeface="Cambria Math" panose="02040503050406030204" pitchFamily="18" charset="0"/>
                        <a:ea typeface="Calibri" panose="020F0502020204030204" pitchFamily="34" charset="0"/>
                        <a:cs typeface="Arial" panose="020B0604020202020204" pitchFamily="34" charset="0"/>
                      </a:rPr>
                      <m:t>       </m:t>
                    </m:r>
                  </m:oMath>
                </a14:m>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So the Outlier factor is: (0.75+1+0.5/.75)/3=(2.25/.75)/3=1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17348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17348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The OF =1 represents a cluster of Uniform density</a:t>
                </a:r>
              </a:p>
              <a:p>
                <a:pPr marL="0" marR="0">
                  <a:spcBef>
                    <a:spcPts val="0"/>
                  </a:spcBef>
                  <a:spcAft>
                    <a:spcPts val="0"/>
                  </a:spcAft>
                  <a:tabLst>
                    <a:tab pos="117348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The lower is p’s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Lrd</a:t>
                </a:r>
                <a:r>
                  <a:rPr lang="en-US" sz="2000" dirty="0">
                    <a:effectLst/>
                    <a:latin typeface="Arial" panose="020B0604020202020204" pitchFamily="34" charset="0"/>
                    <a:ea typeface="Calibri" panose="020F0502020204030204" pitchFamily="34" charset="0"/>
                    <a:cs typeface="Times New Roman" panose="02020603050405020304" pitchFamily="18" charset="0"/>
                  </a:rPr>
                  <a:t> and the higher is the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Lrd</a:t>
                </a:r>
                <a:r>
                  <a:rPr lang="en-US" sz="2000" dirty="0">
                    <a:effectLst/>
                    <a:latin typeface="Arial" panose="020B0604020202020204" pitchFamily="34" charset="0"/>
                    <a:ea typeface="Calibri" panose="020F0502020204030204" pitchFamily="34" charset="0"/>
                    <a:cs typeface="Times New Roman" panose="02020603050405020304" pitchFamily="18" charset="0"/>
                  </a:rPr>
                  <a:t> of p’s </a:t>
                </a:r>
                <a:r>
                  <a:rPr lang="en-US" sz="2000" dirty="0" err="1">
                    <a:effectLst/>
                    <a:latin typeface="Arial" panose="020B0604020202020204" pitchFamily="34" charset="0"/>
                    <a:ea typeface="Calibri" panose="020F0502020204030204" pitchFamily="34" charset="0"/>
                    <a:cs typeface="Times New Roman" panose="02020603050405020304" pitchFamily="18" charset="0"/>
                  </a:rPr>
                  <a:t>MinPts</a:t>
                </a:r>
                <a:r>
                  <a:rPr lang="en-US" sz="2000" dirty="0">
                    <a:effectLst/>
                    <a:latin typeface="Arial" panose="020B0604020202020204" pitchFamily="34" charset="0"/>
                    <a:ea typeface="Calibri" panose="020F0502020204030204" pitchFamily="34" charset="0"/>
                    <a:cs typeface="Times New Roman" panose="02020603050405020304" pitchFamily="18" charset="0"/>
                  </a:rPr>
                  <a:t> nearest neighbors, the higher will be p’s Outlier Factor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17348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mc:Choice>
        <mc:Fallback>
          <p:sp>
            <p:nvSpPr>
              <p:cNvPr id="3" name="Content Placeholder 2">
                <a:extLst>
                  <a:ext uri="{FF2B5EF4-FFF2-40B4-BE49-F238E27FC236}">
                    <a16:creationId xmlns:a16="http://schemas.microsoft.com/office/drawing/2014/main" id="{C129EBC3-EDE8-EC58-B2AB-3088505B997B}"/>
                  </a:ext>
                </a:extLst>
              </p:cNvPr>
              <p:cNvSpPr>
                <a:spLocks noGrp="1" noRot="1" noChangeAspect="1" noMove="1" noResize="1" noEditPoints="1" noAdjustHandles="1" noChangeArrowheads="1" noChangeShapeType="1" noTextEdit="1"/>
              </p:cNvSpPr>
              <p:nvPr>
                <p:ph idx="1"/>
              </p:nvPr>
            </p:nvSpPr>
            <p:spPr>
              <a:xfrm>
                <a:off x="838200" y="1929384"/>
                <a:ext cx="10515600" cy="4251960"/>
              </a:xfrm>
              <a:blipFill>
                <a:blip r:embed="rId3"/>
                <a:stretch>
                  <a:fillRect l="-638" t="-1435"/>
                </a:stretch>
              </a:blipFill>
            </p:spPr>
            <p:txBody>
              <a:bodyPr/>
              <a:lstStyle/>
              <a:p>
                <a:r>
                  <a:rPr lang="en-US">
                    <a:noFill/>
                  </a:rPr>
                  <a:t> </a:t>
                </a:r>
              </a:p>
            </p:txBody>
          </p:sp>
        </mc:Fallback>
      </mc:AlternateContent>
      <p:sp>
        <p:nvSpPr>
          <p:cNvPr id="4" name="Date Placeholder 9">
            <a:extLst>
              <a:ext uri="{FF2B5EF4-FFF2-40B4-BE49-F238E27FC236}">
                <a16:creationId xmlns:a16="http://schemas.microsoft.com/office/drawing/2014/main" id="{F99278CF-3A88-E007-3092-FBBA8D729297}"/>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440508A2-8D91-9412-EB92-02398E44BE30}"/>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8728F59A-8B1E-2F28-3604-559ADE8E82C3}"/>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12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984" y="2485854"/>
            <a:ext cx="4973988" cy="240347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792873" y="0"/>
                <a:ext cx="7410427"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𝑙𝑟𝑑</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m:rPr>
                              <m:nor/>
                            </m:rPr>
                            <a:rPr lang="en-US" dirty="0">
                              <a:latin typeface="Arial" panose="020B0604020202020204" pitchFamily="34" charset="0"/>
                              <a:ea typeface="Calibri" panose="020F0502020204030204" pitchFamily="34" charset="0"/>
                              <a:cs typeface="Times New Roman" panose="02020603050405020304" pitchFamily="18" charset="0"/>
                            </a:rPr>
                            <m:t>average</m:t>
                          </m:r>
                          <m:r>
                            <m:rPr>
                              <m:nor/>
                            </m:rPr>
                            <a:rPr lang="en-US" dirty="0">
                              <a:latin typeface="Arial" panose="020B0604020202020204" pitchFamily="34" charset="0"/>
                              <a:ea typeface="Calibri" panose="020F0502020204030204" pitchFamily="34" charset="0"/>
                              <a:cs typeface="Times New Roman" panose="02020603050405020304" pitchFamily="18" charset="0"/>
                            </a:rPr>
                            <m:t> </m:t>
                          </m:r>
                          <m:r>
                            <m:rPr>
                              <m:nor/>
                            </m:rPr>
                            <a:rPr lang="en-US" dirty="0">
                              <a:latin typeface="Arial" panose="020B0604020202020204" pitchFamily="34" charset="0"/>
                              <a:ea typeface="Calibri" panose="020F0502020204030204" pitchFamily="34" charset="0"/>
                              <a:cs typeface="Times New Roman" panose="02020603050405020304" pitchFamily="18" charset="0"/>
                            </a:rPr>
                            <m:t>reachability</m:t>
                          </m:r>
                          <m:r>
                            <m:rPr>
                              <m:nor/>
                            </m:rPr>
                            <a:rPr lang="en-US" dirty="0">
                              <a:latin typeface="Arial" panose="020B0604020202020204" pitchFamily="34" charset="0"/>
                              <a:ea typeface="Calibri" panose="020F0502020204030204" pitchFamily="34" charset="0"/>
                              <a:cs typeface="Times New Roman" panose="02020603050405020304" pitchFamily="18" charset="0"/>
                            </a:rPr>
                            <m:t> </m:t>
                          </m:r>
                          <m:r>
                            <m:rPr>
                              <m:nor/>
                            </m:rPr>
                            <a:rPr lang="en-US" dirty="0">
                              <a:latin typeface="Arial" panose="020B0604020202020204" pitchFamily="34" charset="0"/>
                              <a:ea typeface="Calibri" panose="020F0502020204030204" pitchFamily="34" charset="0"/>
                              <a:cs typeface="Times New Roman" panose="02020603050405020304" pitchFamily="18" charset="0"/>
                            </a:rPr>
                            <m:t>distance</m:t>
                          </m:r>
                          <m:r>
                            <m:rPr>
                              <m:nor/>
                            </m:rPr>
                            <a:rPr lang="en-US" dirty="0">
                              <a:latin typeface="Arial" panose="020B0604020202020204" pitchFamily="34" charset="0"/>
                              <a:ea typeface="Calibri" panose="020F0502020204030204" pitchFamily="34" charset="0"/>
                              <a:cs typeface="Times New Roman" panose="02020603050405020304" pitchFamily="18" charset="0"/>
                            </a:rPr>
                            <m:t> </m:t>
                          </m:r>
                          <m:r>
                            <m:rPr>
                              <m:nor/>
                            </m:rPr>
                            <a:rPr lang="en-US" dirty="0">
                              <a:latin typeface="Arial" panose="020B0604020202020204" pitchFamily="34" charset="0"/>
                              <a:ea typeface="Calibri" panose="020F0502020204030204" pitchFamily="34" charset="0"/>
                              <a:cs typeface="Times New Roman" panose="02020603050405020304" pitchFamily="18" charset="0"/>
                            </a:rPr>
                            <m:t>of</m:t>
                          </m:r>
                          <m:r>
                            <m:rPr>
                              <m:nor/>
                            </m:rPr>
                            <a:rPr lang="en-US" dirty="0">
                              <a:latin typeface="Arial" panose="020B0604020202020204" pitchFamily="34" charset="0"/>
                              <a:ea typeface="Calibri" panose="020F0502020204030204" pitchFamily="34" charset="0"/>
                              <a:cs typeface="Times New Roman" panose="02020603050405020304" pitchFamily="18" charset="0"/>
                            </a:rPr>
                            <m:t> </m:t>
                          </m:r>
                          <m:r>
                            <m:rPr>
                              <m:nor/>
                            </m:rPr>
                            <a:rPr lang="en-US" dirty="0">
                              <a:latin typeface="Arial" panose="020B0604020202020204" pitchFamily="34" charset="0"/>
                              <a:ea typeface="Calibri" panose="020F0502020204030204" pitchFamily="34" charset="0"/>
                              <a:cs typeface="Times New Roman" panose="02020603050405020304" pitchFamily="18" charset="0"/>
                            </a:rPr>
                            <m:t>minpts</m:t>
                          </m:r>
                          <m:r>
                            <m:rPr>
                              <m:nor/>
                            </m:rPr>
                            <a:rPr lang="en-US" dirty="0">
                              <a:latin typeface="Arial" panose="020B0604020202020204" pitchFamily="34" charset="0"/>
                              <a:ea typeface="Calibri" panose="020F0502020204030204" pitchFamily="34" charset="0"/>
                              <a:cs typeface="Times New Roman" panose="02020603050405020304" pitchFamily="18" charset="0"/>
                            </a:rPr>
                            <m:t> </m:t>
                          </m:r>
                          <m:r>
                            <m:rPr>
                              <m:nor/>
                            </m:rPr>
                            <a:rPr lang="en-US" dirty="0">
                              <a:latin typeface="Arial" panose="020B0604020202020204" pitchFamily="34" charset="0"/>
                              <a:ea typeface="Calibri" panose="020F0502020204030204" pitchFamily="34" charset="0"/>
                              <a:cs typeface="Times New Roman" panose="02020603050405020304" pitchFamily="18" charset="0"/>
                            </a:rPr>
                            <m:t>Nearest</m:t>
                          </m:r>
                          <m:r>
                            <m:rPr>
                              <m:nor/>
                            </m:rPr>
                            <a:rPr lang="en-US" dirty="0">
                              <a:latin typeface="Arial" panose="020B0604020202020204" pitchFamily="34" charset="0"/>
                              <a:ea typeface="Calibri" panose="020F0502020204030204" pitchFamily="34" charset="0"/>
                              <a:cs typeface="Times New Roman" panose="02020603050405020304" pitchFamily="18" charset="0"/>
                            </a:rPr>
                            <m:t> </m:t>
                          </m:r>
                          <m:r>
                            <m:rPr>
                              <m:nor/>
                            </m:rPr>
                            <a:rPr lang="en-US" dirty="0">
                              <a:latin typeface="Arial" panose="020B0604020202020204" pitchFamily="34" charset="0"/>
                              <a:ea typeface="Calibri" panose="020F0502020204030204" pitchFamily="34" charset="0"/>
                              <a:cs typeface="Times New Roman" panose="02020603050405020304" pitchFamily="18" charset="0"/>
                            </a:rPr>
                            <m:t>neighbors</m:t>
                          </m:r>
                          <m:r>
                            <m:rPr>
                              <m:nor/>
                            </m:rPr>
                            <a:rPr lang="en-US" dirty="0">
                              <a:latin typeface="Arial" panose="020B0604020202020204" pitchFamily="34" charset="0"/>
                              <a:ea typeface="Calibri" panose="020F0502020204030204" pitchFamily="34" charset="0"/>
                              <a:cs typeface="Times New Roman" panose="02020603050405020304" pitchFamily="18" charset="0"/>
                            </a:rPr>
                            <m:t> </m:t>
                          </m:r>
                          <m:r>
                            <m:rPr>
                              <m:nor/>
                            </m:rPr>
                            <a:rPr lang="en-US" dirty="0">
                              <a:latin typeface="Arial" panose="020B0604020202020204" pitchFamily="34" charset="0"/>
                              <a:ea typeface="Calibri" panose="020F0502020204030204" pitchFamily="34" charset="0"/>
                              <a:cs typeface="Times New Roman" panose="02020603050405020304" pitchFamily="18" charset="0"/>
                            </a:rPr>
                            <m:t>of</m:t>
                          </m:r>
                          <m:r>
                            <m:rPr>
                              <m:nor/>
                            </m:rPr>
                            <a:rPr lang="en-US" dirty="0">
                              <a:latin typeface="Arial" panose="020B0604020202020204" pitchFamily="34" charset="0"/>
                              <a:ea typeface="Calibri" panose="020F0502020204030204" pitchFamily="34" charset="0"/>
                              <a:cs typeface="Times New Roman" panose="02020603050405020304" pitchFamily="18" charset="0"/>
                            </a:rPr>
                            <m:t> </m:t>
                          </m:r>
                          <m:r>
                            <m:rPr>
                              <m:nor/>
                            </m:rPr>
                            <a:rPr lang="en-US" dirty="0">
                              <a:latin typeface="Arial" panose="020B0604020202020204" pitchFamily="34" charset="0"/>
                              <a:ea typeface="Calibri" panose="020F0502020204030204" pitchFamily="34" charset="0"/>
                              <a:cs typeface="Times New Roman" panose="02020603050405020304" pitchFamily="18" charset="0"/>
                            </a:rPr>
                            <m:t>P</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792873" y="0"/>
                <a:ext cx="7410427" cy="567207"/>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a:xfrm>
            <a:off x="7081329" y="1713438"/>
            <a:ext cx="2489640" cy="369332"/>
          </a:xfrm>
          <a:prstGeom prst="rect">
            <a:avLst/>
          </a:prstGeom>
        </p:spPr>
        <p:txBody>
          <a:bodyPr wrap="square">
            <a:spAutoFit/>
          </a:bodyPr>
          <a:lstStyle/>
          <a:p>
            <a:r>
              <a:rPr lang="en-US" dirty="0">
                <a:latin typeface="Arial" panose="020B0604020202020204" pitchFamily="34" charset="0"/>
                <a:ea typeface="Calibri" panose="020F0502020204030204" pitchFamily="34" charset="0"/>
              </a:rPr>
              <a:t>=&gt;1/(4/3)=3/4= 0.75</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081329" y="856719"/>
                <a:ext cx="2152576"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𝑙𝑟𝑑</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m:rPr>
                              <m:nor/>
                            </m:rPr>
                            <a:rPr lang="en-US" dirty="0">
                              <a:latin typeface="Arial" panose="020B0604020202020204" pitchFamily="34" charset="0"/>
                              <a:ea typeface="Calibri" panose="020F0502020204030204" pitchFamily="34" charset="0"/>
                            </a:rPr>
                            <m:t>((1+1+2)/3)</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081329" y="856719"/>
                <a:ext cx="2152576" cy="56720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282374" y="2673887"/>
                <a:ext cx="2576383" cy="87581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𝑂𝐹</m:t>
                      </m:r>
                      <m:d>
                        <m:dPr>
                          <m:ctrlPr>
                            <a:rPr lang="en-US" i="1">
                              <a:latin typeface="Cambria Math" panose="02040503050406030204" pitchFamily="18" charset="0"/>
                            </a:rPr>
                          </m:ctrlPr>
                        </m:dPr>
                        <m:e>
                          <m:r>
                            <a:rPr lang="en-US" i="1">
                              <a:latin typeface="Cambria Math" panose="02040503050406030204" pitchFamily="18" charset="0"/>
                            </a:rPr>
                            <m:t>𝑝</m:t>
                          </m:r>
                        </m:e>
                      </m:d>
                      <m:r>
                        <a:rPr lang="en-US" i="0">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d>
                                    <m:dPr>
                                      <m:begChr m:val=""/>
                                      <m:ctrlPr>
                                        <a:rPr lang="en-US" i="1">
                                          <a:latin typeface="Cambria Math" panose="02040503050406030204" pitchFamily="18" charset="0"/>
                                        </a:rPr>
                                      </m:ctrlPr>
                                    </m:dPr>
                                    <m:e>
                                      <m:r>
                                        <a:rPr lang="en-US" i="1">
                                          <a:latin typeface="Cambria Math" panose="02040503050406030204" pitchFamily="18" charset="0"/>
                                        </a:rPr>
                                        <m:t>𝑙𝑟𝑑</m:t>
                                      </m:r>
                                      <m:r>
                                        <a:rPr lang="en-US" i="0">
                                          <a:latin typeface="Cambria Math" panose="02040503050406030204" pitchFamily="18" charset="0"/>
                                        </a:rPr>
                                        <m:t> (</m:t>
                                      </m:r>
                                      <m:r>
                                        <a:rPr lang="en-US" i="1">
                                          <a:latin typeface="Cambria Math" panose="02040503050406030204" pitchFamily="18" charset="0"/>
                                        </a:rPr>
                                        <m:t>𝑜</m:t>
                                      </m:r>
                                    </m:e>
                                  </m:d>
                                </m:e>
                              </m:nary>
                            </m:num>
                            <m:den>
                              <m:d>
                                <m:dPr>
                                  <m:begChr m:val=""/>
                                  <m:ctrlPr>
                                    <a:rPr lang="en-US" i="1">
                                      <a:latin typeface="Cambria Math" panose="02040503050406030204" pitchFamily="18" charset="0"/>
                                    </a:rPr>
                                  </m:ctrlPr>
                                </m:dPr>
                                <m:e>
                                  <m:r>
                                    <a:rPr lang="en-US" i="1">
                                      <a:latin typeface="Cambria Math" panose="02040503050406030204" pitchFamily="18" charset="0"/>
                                    </a:rPr>
                                    <m:t>𝑙𝑟𝑑</m:t>
                                  </m:r>
                                  <m:r>
                                    <a:rPr lang="en-US" i="0">
                                      <a:latin typeface="Cambria Math" panose="02040503050406030204" pitchFamily="18" charset="0"/>
                                    </a:rPr>
                                    <m:t>(</m:t>
                                  </m:r>
                                  <m:r>
                                    <a:rPr lang="en-US" i="1">
                                      <a:latin typeface="Cambria Math" panose="02040503050406030204" pitchFamily="18" charset="0"/>
                                    </a:rPr>
                                    <m:t>𝑝</m:t>
                                  </m:r>
                                </m:e>
                              </m:d>
                            </m:den>
                          </m:f>
                        </m:num>
                        <m:den>
                          <m:r>
                            <a:rPr lang="en-US" i="1">
                              <a:latin typeface="Cambria Math" panose="02040503050406030204" pitchFamily="18" charset="0"/>
                            </a:rPr>
                            <m:t>𝑁</m:t>
                          </m:r>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282374" y="2673887"/>
                <a:ext cx="2576383" cy="87581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858757" y="3549704"/>
                <a:ext cx="6096000" cy="2574038"/>
              </a:xfrm>
              <a:prstGeom prst="rect">
                <a:avLst/>
              </a:prstGeom>
            </p:spPr>
            <p:txBody>
              <a:bodyPr>
                <a:spAutoFit/>
              </a:bodyPr>
              <a:lstStyle/>
              <a:p>
                <a:pPr>
                  <a:lnSpc>
                    <a:spcPct val="115000"/>
                  </a:lnSpc>
                  <a:tabLst>
                    <a:tab pos="1173480" algn="l"/>
                  </a:tabLst>
                </a:pPr>
                <a14:m>
                  <m:oMath xmlns:m="http://schemas.openxmlformats.org/officeDocument/2006/math">
                    <m:r>
                      <a:rPr lang="en-US" i="1" smtClean="0">
                        <a:latin typeface="Cambria Math" panose="02040503050406030204" pitchFamily="18" charset="0"/>
                      </a:rPr>
                      <m:t>𝑙𝑟𝑑</m:t>
                    </m:r>
                    <m:d>
                      <m:dPr>
                        <m:ctrlPr>
                          <a:rPr lang="en-US" i="1">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1</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n-US" dirty="0">
                            <a:latin typeface="Arial" panose="020B0604020202020204" pitchFamily="34" charset="0"/>
                            <a:ea typeface="Calibri" panose="020F0502020204030204" pitchFamily="34" charset="0"/>
                          </a:rPr>
                          <m:t>((1+1+2)/3)</m:t>
                        </m:r>
                      </m:den>
                    </m:f>
                  </m:oMath>
                </a14:m>
                <a:r>
                  <a:rPr lang="en-US" dirty="0">
                    <a:latin typeface="Arial" panose="020B0604020202020204" pitchFamily="34" charset="0"/>
                    <a:ea typeface="Calibri" panose="020F0502020204030204" pitchFamily="34" charset="0"/>
                    <a:cs typeface="Times New Roman" panose="02020603050405020304" pitchFamily="18" charset="0"/>
                  </a:rPr>
                  <a:t>=0.75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173480" algn="l"/>
                  </a:tabLst>
                </a:pPr>
                <a14:m>
                  <m:oMath xmlns:m="http://schemas.openxmlformats.org/officeDocument/2006/math">
                    <m:r>
                      <a:rPr lang="en-US" i="1">
                        <a:latin typeface="Cambria Math" panose="02040503050406030204" pitchFamily="18" charset="0"/>
                      </a:rPr>
                      <m:t>𝑙𝑟𝑑</m:t>
                    </m:r>
                    <m:d>
                      <m:dPr>
                        <m:ctrlPr>
                          <a:rPr lang="en-US" i="1">
                            <a:latin typeface="Cambria Math" panose="02040503050406030204" pitchFamily="18" charset="0"/>
                          </a:rPr>
                        </m:ctrlPr>
                      </m:dPr>
                      <m:e>
                        <m:r>
                          <a:rPr lang="en-US" i="1">
                            <a:latin typeface="Cambria Math" panose="02040503050406030204" pitchFamily="18" charset="0"/>
                          </a:rPr>
                          <m:t>𝑀</m:t>
                        </m:r>
                        <m:r>
                          <a:rPr lang="en-US" b="0" i="1" smtClean="0">
                            <a:latin typeface="Cambria Math" panose="02040503050406030204" pitchFamily="18" charset="0"/>
                          </a:rPr>
                          <m:t>2</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n-US" dirty="0">
                            <a:latin typeface="Arial" panose="020B0604020202020204" pitchFamily="34" charset="0"/>
                            <a:ea typeface="Calibri" panose="020F0502020204030204" pitchFamily="34" charset="0"/>
                          </a:rPr>
                          <m:t>((1+1+</m:t>
                        </m:r>
                        <m:r>
                          <m:rPr>
                            <m:nor/>
                          </m:rPr>
                          <a:rPr lang="en-US" b="0" i="0" dirty="0" smtClean="0">
                            <a:latin typeface="Arial" panose="020B0604020202020204" pitchFamily="34" charset="0"/>
                            <a:ea typeface="Calibri" panose="020F0502020204030204" pitchFamily="34" charset="0"/>
                          </a:rPr>
                          <m:t>1</m:t>
                        </m:r>
                        <m:r>
                          <m:rPr>
                            <m:nor/>
                          </m:rPr>
                          <a:rPr lang="en-US" dirty="0">
                            <a:latin typeface="Arial" panose="020B0604020202020204" pitchFamily="34" charset="0"/>
                            <a:ea typeface="Calibri" panose="020F0502020204030204" pitchFamily="34" charset="0"/>
                          </a:rPr>
                          <m:t>)/3)</m:t>
                        </m:r>
                      </m:den>
                    </m:f>
                  </m:oMath>
                </a14:m>
                <a:r>
                  <a:rPr lang="en-US" dirty="0">
                    <a:latin typeface="Arial" panose="020B0604020202020204" pitchFamily="34" charset="0"/>
                    <a:ea typeface="Calibri" panose="020F0502020204030204" pitchFamily="34" charset="0"/>
                    <a:cs typeface="Times New Roman" panose="02020603050405020304" pitchFamily="18" charset="0"/>
                  </a:rPr>
                  <a:t>= 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173480" algn="l"/>
                  </a:tabLst>
                </a:pPr>
                <a14:m>
                  <m:oMath xmlns:m="http://schemas.openxmlformats.org/officeDocument/2006/math">
                    <m:r>
                      <a:rPr lang="en-US" i="1">
                        <a:latin typeface="Cambria Math" panose="02040503050406030204" pitchFamily="18" charset="0"/>
                      </a:rPr>
                      <m:t>𝑙𝑟𝑑</m:t>
                    </m:r>
                    <m:d>
                      <m:dPr>
                        <m:ctrlPr>
                          <a:rPr lang="en-US" i="1">
                            <a:latin typeface="Cambria Math" panose="02040503050406030204" pitchFamily="18" charset="0"/>
                          </a:rPr>
                        </m:ctrlPr>
                      </m:dPr>
                      <m:e>
                        <m:r>
                          <a:rPr lang="en-US" i="1">
                            <a:latin typeface="Cambria Math" panose="02040503050406030204" pitchFamily="18" charset="0"/>
                          </a:rPr>
                          <m:t>𝑀</m:t>
                        </m:r>
                        <m:r>
                          <a:rPr lang="en-US" i="1">
                            <a:latin typeface="Cambria Math" panose="02040503050406030204" pitchFamily="18" charset="0"/>
                          </a:rPr>
                          <m:t>1</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m:rPr>
                            <m:nor/>
                          </m:rPr>
                          <a:rPr lang="en-US" dirty="0">
                            <a:latin typeface="Arial" panose="020B0604020202020204" pitchFamily="34" charset="0"/>
                            <a:ea typeface="Calibri" panose="020F0502020204030204" pitchFamily="34" charset="0"/>
                          </a:rPr>
                          <m:t>((</m:t>
                        </m:r>
                        <m:r>
                          <m:rPr>
                            <m:nor/>
                          </m:rPr>
                          <a:rPr lang="en-US" b="0" i="0" dirty="0" smtClean="0">
                            <a:latin typeface="Arial" panose="020B0604020202020204" pitchFamily="34" charset="0"/>
                            <a:ea typeface="Calibri" panose="020F0502020204030204" pitchFamily="34" charset="0"/>
                          </a:rPr>
                          <m:t>2</m:t>
                        </m:r>
                        <m:r>
                          <m:rPr>
                            <m:nor/>
                          </m:rPr>
                          <a:rPr lang="en-US" dirty="0">
                            <a:latin typeface="Arial" panose="020B0604020202020204" pitchFamily="34" charset="0"/>
                            <a:ea typeface="Calibri" panose="020F0502020204030204" pitchFamily="34" charset="0"/>
                          </a:rPr>
                          <m:t>+</m:t>
                        </m:r>
                        <m:r>
                          <m:rPr>
                            <m:nor/>
                          </m:rPr>
                          <a:rPr lang="en-US" b="0" i="0" dirty="0" smtClean="0">
                            <a:latin typeface="Arial" panose="020B0604020202020204" pitchFamily="34" charset="0"/>
                            <a:ea typeface="Calibri" panose="020F0502020204030204" pitchFamily="34" charset="0"/>
                          </a:rPr>
                          <m:t>2</m:t>
                        </m:r>
                        <m:r>
                          <m:rPr>
                            <m:nor/>
                          </m:rPr>
                          <a:rPr lang="en-US" dirty="0">
                            <a:latin typeface="Arial" panose="020B0604020202020204" pitchFamily="34" charset="0"/>
                            <a:ea typeface="Calibri" panose="020F0502020204030204" pitchFamily="34" charset="0"/>
                          </a:rPr>
                          <m:t>+2)/3)</m:t>
                        </m:r>
                      </m:den>
                    </m:f>
                  </m:oMath>
                </a14:m>
                <a:r>
                  <a:rPr lang="en-US" dirty="0">
                    <a:latin typeface="Arial" panose="020B0604020202020204" pitchFamily="34" charset="0"/>
                    <a:ea typeface="Calibri" panose="020F0502020204030204" pitchFamily="34" charset="0"/>
                    <a:cs typeface="Times New Roman" panose="02020603050405020304" pitchFamily="18" charset="0"/>
                  </a:rPr>
                  <a:t>= 0.5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173480" algn="l"/>
                  </a:tabLs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173480" algn="l"/>
                  </a:tabLst>
                </a:pPr>
                <a:r>
                  <a:rPr lang="en-US" dirty="0">
                    <a:latin typeface="Arial" panose="020B0604020202020204" pitchFamily="34" charset="0"/>
                    <a:ea typeface="Calibri" panose="020F0502020204030204" pitchFamily="34" charset="0"/>
                    <a:cs typeface="Times New Roman" panose="02020603050405020304" pitchFamily="18" charset="0"/>
                  </a:rPr>
                  <a:t>So the Outlier factor is: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1173480" algn="l"/>
                  </a:tabLst>
                </a:pPr>
                <a:r>
                  <a:rPr lang="en-US" dirty="0">
                    <a:latin typeface="Arial" panose="020B0604020202020204" pitchFamily="34" charset="0"/>
                    <a:ea typeface="Calibri" panose="020F0502020204030204" pitchFamily="34" charset="0"/>
                    <a:cs typeface="Times New Roman" panose="02020603050405020304" pitchFamily="18" charset="0"/>
                  </a:rPr>
                  <a:t>(0.75+1+0.5/.75)/3=1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58757" y="3549704"/>
                <a:ext cx="6096000" cy="2574038"/>
              </a:xfrm>
              <a:prstGeom prst="rect">
                <a:avLst/>
              </a:prstGeom>
              <a:blipFill rotWithShape="0">
                <a:blip r:embed="rId6"/>
                <a:stretch>
                  <a:fillRect l="-800" b="-2600"/>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0C21054A-5966-F957-137F-2F1418749849}"/>
              </a:ext>
            </a:extLst>
          </p:cNvPr>
          <p:cNvSpPr txBox="1">
            <a:spLocks/>
          </p:cNvSpPr>
          <p:nvPr/>
        </p:nvSpPr>
        <p:spPr>
          <a:xfrm>
            <a:off x="0" y="283603"/>
            <a:ext cx="416636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OPTICS-OF Example</a:t>
            </a:r>
            <a:endParaRPr lang="en-US" dirty="0"/>
          </a:p>
        </p:txBody>
      </p:sp>
      <p:sp>
        <p:nvSpPr>
          <p:cNvPr id="9" name="Date Placeholder 9">
            <a:extLst>
              <a:ext uri="{FF2B5EF4-FFF2-40B4-BE49-F238E27FC236}">
                <a16:creationId xmlns:a16="http://schemas.microsoft.com/office/drawing/2014/main" id="{F7688BCA-F34E-3104-29BD-3F6332D75F2F}"/>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Footer Placeholder 10">
            <a:extLst>
              <a:ext uri="{FF2B5EF4-FFF2-40B4-BE49-F238E27FC236}">
                <a16:creationId xmlns:a16="http://schemas.microsoft.com/office/drawing/2014/main" id="{A06B3C6C-58A2-CCFC-2BB2-7C5A63A21C5C}"/>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11" name="Slide Number Placeholder 11">
            <a:extLst>
              <a:ext uri="{FF2B5EF4-FFF2-40B4-BE49-F238E27FC236}">
                <a16:creationId xmlns:a16="http://schemas.microsoft.com/office/drawing/2014/main" id="{C67B8319-5DCD-44F9-7702-45DCC3BC3A22}"/>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08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8AA7B-1560-C1BC-6F8B-5B593CBB679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Distance-Based Outlier Detection</a:t>
            </a:r>
          </a:p>
        </p:txBody>
      </p:sp>
      <p:sp>
        <p:nvSpPr>
          <p:cNvPr id="3" name="Content Placeholder 2">
            <a:extLst>
              <a:ext uri="{FF2B5EF4-FFF2-40B4-BE49-F238E27FC236}">
                <a16:creationId xmlns:a16="http://schemas.microsoft.com/office/drawing/2014/main" id="{AFAB848A-86B8-A5A3-F726-96A085E04B47}"/>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600"/>
              </a:spcAft>
            </a:pPr>
            <a:r>
              <a:rPr lang="en-US" sz="2000">
                <a:effectLst/>
                <a:latin typeface="Arial" panose="020B0604020202020204" pitchFamily="34" charset="0"/>
                <a:ea typeface="Times New Roman" panose="02020603050405020304" pitchFamily="18" charset="0"/>
              </a:rPr>
              <a:t>Distance based outlier detection algorithms continues the idea of a unified notion of mining outliers, which extends on the statistical based outlier detection</a:t>
            </a:r>
            <a:endParaRPr lang="en-US" sz="20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2000">
                <a:effectLst/>
                <a:latin typeface="Arial" panose="020B0604020202020204" pitchFamily="34" charset="0"/>
                <a:ea typeface="Times New Roman" panose="02020603050405020304" pitchFamily="18" charset="0"/>
              </a:rPr>
              <a:t>It generalizes the notion of outliers provided by many of the discordancy tests for known distributions, like Normal, Poisson, Binomial etc.</a:t>
            </a:r>
          </a:p>
          <a:p>
            <a:pPr marL="0" marR="0">
              <a:spcBef>
                <a:spcPts val="0"/>
              </a:spcBef>
              <a:spcAft>
                <a:spcPts val="600"/>
              </a:spcAft>
            </a:pPr>
            <a:r>
              <a:rPr lang="en-US" sz="2000">
                <a:effectLst/>
                <a:latin typeface="Arial" panose="020B0604020202020204" pitchFamily="34" charset="0"/>
                <a:ea typeface="Times New Roman" panose="02020603050405020304" pitchFamily="18" charset="0"/>
              </a:rPr>
              <a:t>Although it proposes a partitioning based technique for distance based outlier detection, it also elaborates on how this approach can unify the various discordancy tests available in the statistical/distribution based outlier detection techniques</a:t>
            </a:r>
          </a:p>
          <a:p>
            <a:pPr marL="0" marR="0">
              <a:spcBef>
                <a:spcPts val="0"/>
              </a:spcBef>
              <a:spcAft>
                <a:spcPts val="600"/>
              </a:spcAft>
            </a:pPr>
            <a:r>
              <a:rPr lang="en-US" sz="2000">
                <a:effectLst/>
                <a:latin typeface="Arial" panose="020B0604020202020204" pitchFamily="34" charset="0"/>
                <a:ea typeface="Times New Roman" panose="02020603050405020304" pitchFamily="18" charset="0"/>
              </a:rPr>
              <a:t>The time complexity is linear with respect to number of objects and the algorithms are efficient for low dimensional datasets</a:t>
            </a:r>
          </a:p>
          <a:p>
            <a:pPr marL="0" marR="0">
              <a:spcBef>
                <a:spcPts val="0"/>
              </a:spcBef>
              <a:spcAft>
                <a:spcPts val="600"/>
              </a:spcAft>
            </a:pPr>
            <a:r>
              <a:rPr lang="en-US" sz="2000">
                <a:effectLst/>
                <a:latin typeface="Arial" panose="020B0604020202020204" pitchFamily="34" charset="0"/>
                <a:ea typeface="Times New Roman" panose="02020603050405020304" pitchFamily="18" charset="0"/>
              </a:rPr>
              <a:t>The key idea is that outliers are far away from their neighbors in terms of a distance threshold</a:t>
            </a:r>
            <a:endParaRPr lang="en-US" sz="2000"/>
          </a:p>
        </p:txBody>
      </p:sp>
      <p:sp>
        <p:nvSpPr>
          <p:cNvPr id="4" name="Date Placeholder 9">
            <a:extLst>
              <a:ext uri="{FF2B5EF4-FFF2-40B4-BE49-F238E27FC236}">
                <a16:creationId xmlns:a16="http://schemas.microsoft.com/office/drawing/2014/main" id="{546A3C7C-F08D-0AD5-2486-89CE15A891C0}"/>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8510F25D-4D8A-2075-ED25-A95A34A64BCA}"/>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CC327472-D0C2-A42E-B78C-AA1A4F0E8ECD}"/>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1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51F51-C5D0-F748-65E8-681FDFB38222}"/>
              </a:ext>
            </a:extLst>
          </p:cNvPr>
          <p:cNvSpPr>
            <a:spLocks noGrp="1"/>
          </p:cNvSpPr>
          <p:nvPr>
            <p:ph type="title"/>
          </p:nvPr>
        </p:nvSpPr>
        <p:spPr>
          <a:xfrm>
            <a:off x="838200" y="365125"/>
            <a:ext cx="10515600" cy="1325563"/>
          </a:xfrm>
        </p:spPr>
        <p:txBody>
          <a:bodyPr>
            <a:normAutofit/>
          </a:bodyPr>
          <a:lstStyle/>
          <a:p>
            <a:r>
              <a:rPr lang="en-US" sz="5400" dirty="0"/>
              <a:t>Distance-Based Outlier Detection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923BDF-F70E-2576-0D54-F8AAC16CBE20}"/>
              </a:ext>
            </a:extLst>
          </p:cNvPr>
          <p:cNvSpPr>
            <a:spLocks noGrp="1"/>
          </p:cNvSpPr>
          <p:nvPr>
            <p:ph idx="1"/>
          </p:nvPr>
        </p:nvSpPr>
        <p:spPr>
          <a:xfrm>
            <a:off x="836676" y="1785919"/>
            <a:ext cx="10515600" cy="4756139"/>
          </a:xfrm>
        </p:spPr>
        <p:txBody>
          <a:bodyPr>
            <a:normAutofit fontScale="92500" lnSpcReduction="10000"/>
          </a:bodyPr>
          <a:lstStyle/>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The distance based outliers are identified with two parameters p, D namely DB (p, D)</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An object O in a dataset T is a DB (p, D) outlier if at least a fraction p of the objects in T are at a greater distance D from O</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Outliers are objects, which do not have enough neighbors within a certain distance</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This eliminates the computation for fitting the observed distribution into a standard distribution and in selecting discordancy tests</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For many discordancy tests for standard distributions if an object is shown to be an outlier then it is also a DB (p, d) outlier</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Parameters p, D are set by a user in case of non-standard distributions, this is a trial and error approach, where the user interactively changes the p, D variables to evaluate the outcome.</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 This approach identifies outliers based on the distance of a candidate outlier from a set of neighboring points</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it is not dependent on clustering structure of the dataset</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The outliers detected however are dependent on user input</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Most of these algorithms are sensitive to the user input like the distance threshold, or the value of p to identify the number of points for comparison to the candidate point</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This approach is not suitable for high dimensional data as the Euclidean distance metric being used does not produce accurate results over high dimensions</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Distance metric is a point metric, therefore it detects outliers which are at a distance greater than a parameter, and it does not take into consideration outliers which could be as a result of a very small distance measure</a:t>
            </a:r>
          </a:p>
          <a:p>
            <a:pPr marL="0" marR="0">
              <a:spcBef>
                <a:spcPts val="0"/>
              </a:spcBef>
              <a:spcAft>
                <a:spcPts val="600"/>
              </a:spcAft>
            </a:pPr>
            <a:r>
              <a:rPr lang="en-US" sz="1600" dirty="0">
                <a:effectLst/>
                <a:latin typeface="Arial" panose="020B0604020202020204" pitchFamily="34" charset="0"/>
                <a:ea typeface="Times New Roman" panose="02020603050405020304" pitchFamily="18" charset="0"/>
              </a:rPr>
              <a:t>This technique is mainly geared towards detecting global outliers.</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9">
            <a:extLst>
              <a:ext uri="{FF2B5EF4-FFF2-40B4-BE49-F238E27FC236}">
                <a16:creationId xmlns:a16="http://schemas.microsoft.com/office/drawing/2014/main" id="{DE451618-26A5-B836-2AAC-1EF32A343DA7}"/>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8CA0CCD6-F0B6-C168-25D1-D8D1C1003B4F}"/>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1C4266D2-E2F1-A43F-16C1-A58E84F84936}"/>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694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343" y="1223666"/>
            <a:ext cx="6096000" cy="1200329"/>
          </a:xfrm>
          <a:prstGeom prst="rect">
            <a:avLst/>
          </a:prstGeom>
        </p:spPr>
        <p:txBody>
          <a:bodyPr>
            <a:spAutoFit/>
          </a:bodyPr>
          <a:lstStyle/>
          <a:p>
            <a:r>
              <a:rPr lang="en-US" dirty="0">
                <a:latin typeface="Arial" panose="020B0604020202020204" pitchFamily="34" charset="0"/>
                <a:ea typeface="Calibri" panose="020F0502020204030204" pitchFamily="34" charset="0"/>
              </a:rPr>
              <a:t>The distance based outliers are identified with two parameters p, D namely DB (p, D). An object O in a dataset T is a DB (p, D) outlier if at least a fraction p of the objects in T are at a greater distance D from O. </a:t>
            </a:r>
            <a:endParaRPr lang="en-US" dirty="0"/>
          </a:p>
        </p:txBody>
      </p:sp>
      <p:sp>
        <p:nvSpPr>
          <p:cNvPr id="6" name="Oval 5"/>
          <p:cNvSpPr>
            <a:spLocks noChangeArrowheads="1"/>
          </p:cNvSpPr>
          <p:nvPr/>
        </p:nvSpPr>
        <p:spPr bwMode="auto">
          <a:xfrm>
            <a:off x="4152900" y="3575616"/>
            <a:ext cx="169461" cy="182111"/>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a:off x="4830743" y="4121947"/>
            <a:ext cx="169461" cy="182111"/>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4152900" y="4219073"/>
            <a:ext cx="169461" cy="182111"/>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9" name="Oval 8"/>
          <p:cNvSpPr>
            <a:spLocks noChangeArrowheads="1"/>
          </p:cNvSpPr>
          <p:nvPr/>
        </p:nvSpPr>
        <p:spPr bwMode="auto">
          <a:xfrm>
            <a:off x="4152900" y="3854852"/>
            <a:ext cx="169461" cy="182111"/>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5169664" y="3854852"/>
            <a:ext cx="169461" cy="182111"/>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4378848" y="3818430"/>
            <a:ext cx="169461" cy="182111"/>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p:cNvSpPr>
            <a:spLocks noChangeArrowheads="1"/>
          </p:cNvSpPr>
          <p:nvPr/>
        </p:nvSpPr>
        <p:spPr bwMode="auto">
          <a:xfrm>
            <a:off x="6452987" y="3500823"/>
            <a:ext cx="169461" cy="182111"/>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p:cNvSpPr>
            <a:spLocks noChangeArrowheads="1"/>
          </p:cNvSpPr>
          <p:nvPr/>
        </p:nvSpPr>
        <p:spPr bwMode="auto">
          <a:xfrm>
            <a:off x="4491821" y="4219073"/>
            <a:ext cx="169461" cy="182111"/>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Text Box 120"/>
          <p:cNvSpPr txBox="1">
            <a:spLocks noChangeArrowheads="1"/>
          </p:cNvSpPr>
          <p:nvPr/>
        </p:nvSpPr>
        <p:spPr bwMode="auto">
          <a:xfrm>
            <a:off x="3852007" y="2433593"/>
            <a:ext cx="940708" cy="3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p=3</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D=2</a:t>
            </a:r>
            <a:endParaRPr lang="en-US" sz="2400" dirty="0">
              <a:effectLst/>
              <a:latin typeface="Times New Roman" panose="02020603050405020304" pitchFamily="18" charset="0"/>
              <a:ea typeface="Times New Roman" panose="02020603050405020304" pitchFamily="18" charset="0"/>
            </a:endParaRPr>
          </a:p>
        </p:txBody>
      </p:sp>
      <p:cxnSp>
        <p:nvCxnSpPr>
          <p:cNvPr id="32" name="Straight Arrow Connector 31"/>
          <p:cNvCxnSpPr>
            <a:stCxn id="17" idx="3"/>
            <a:endCxn id="10" idx="6"/>
          </p:cNvCxnSpPr>
          <p:nvPr/>
        </p:nvCxnSpPr>
        <p:spPr>
          <a:xfrm flipH="1">
            <a:off x="5339125" y="3656264"/>
            <a:ext cx="1138679" cy="28964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Text Box 120"/>
          <p:cNvSpPr txBox="1">
            <a:spLocks noChangeArrowheads="1"/>
          </p:cNvSpPr>
          <p:nvPr/>
        </p:nvSpPr>
        <p:spPr bwMode="auto">
          <a:xfrm>
            <a:off x="5512279" y="3412903"/>
            <a:ext cx="940708" cy="3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2.5</a:t>
            </a:r>
            <a:endParaRPr lang="en-US" sz="2400" dirty="0">
              <a:effectLst/>
              <a:latin typeface="Times New Roman" panose="02020603050405020304" pitchFamily="18" charset="0"/>
              <a:ea typeface="Times New Roman" panose="02020603050405020304" pitchFamily="18" charset="0"/>
            </a:endParaRPr>
          </a:p>
        </p:txBody>
      </p:sp>
      <p:sp>
        <p:nvSpPr>
          <p:cNvPr id="36" name="Text Box 120"/>
          <p:cNvSpPr txBox="1">
            <a:spLocks noChangeArrowheads="1"/>
          </p:cNvSpPr>
          <p:nvPr/>
        </p:nvSpPr>
        <p:spPr bwMode="auto">
          <a:xfrm>
            <a:off x="5063278" y="4197884"/>
            <a:ext cx="940708" cy="3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3</a:t>
            </a:r>
            <a:endParaRPr lang="en-US" sz="2400" dirty="0">
              <a:effectLst/>
              <a:latin typeface="Times New Roman" panose="02020603050405020304" pitchFamily="18" charset="0"/>
              <a:ea typeface="Times New Roman" panose="02020603050405020304" pitchFamily="18" charset="0"/>
            </a:endParaRPr>
          </a:p>
        </p:txBody>
      </p:sp>
      <p:cxnSp>
        <p:nvCxnSpPr>
          <p:cNvPr id="37" name="Straight Arrow Connector 36"/>
          <p:cNvCxnSpPr>
            <a:stCxn id="17" idx="4"/>
          </p:cNvCxnSpPr>
          <p:nvPr/>
        </p:nvCxnSpPr>
        <p:spPr>
          <a:xfrm flipH="1">
            <a:off x="5056692" y="3682934"/>
            <a:ext cx="1481026" cy="54123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7" idx="0"/>
            <a:endCxn id="12" idx="7"/>
          </p:cNvCxnSpPr>
          <p:nvPr/>
        </p:nvCxnSpPr>
        <p:spPr>
          <a:xfrm flipH="1">
            <a:off x="4523492" y="3500823"/>
            <a:ext cx="2014226" cy="3442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120"/>
          <p:cNvSpPr txBox="1">
            <a:spLocks noChangeArrowheads="1"/>
          </p:cNvSpPr>
          <p:nvPr/>
        </p:nvSpPr>
        <p:spPr bwMode="auto">
          <a:xfrm>
            <a:off x="4614580" y="3374637"/>
            <a:ext cx="940708" cy="3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3.5</a:t>
            </a:r>
            <a:endParaRPr lang="en-US" sz="2400" dirty="0">
              <a:effectLst/>
              <a:latin typeface="Times New Roman" panose="02020603050405020304" pitchFamily="18" charset="0"/>
              <a:ea typeface="Times New Roman" panose="02020603050405020304" pitchFamily="18" charset="0"/>
            </a:endParaRPr>
          </a:p>
        </p:txBody>
      </p:sp>
      <p:sp>
        <p:nvSpPr>
          <p:cNvPr id="45" name="Rectangle 44"/>
          <p:cNvSpPr/>
          <p:nvPr/>
        </p:nvSpPr>
        <p:spPr>
          <a:xfrm>
            <a:off x="6647265" y="3297339"/>
            <a:ext cx="351378" cy="369332"/>
          </a:xfrm>
          <a:prstGeom prst="rect">
            <a:avLst/>
          </a:prstGeom>
        </p:spPr>
        <p:txBody>
          <a:bodyPr wrap="none">
            <a:spAutoFit/>
          </a:bodyPr>
          <a:lstStyle/>
          <a:p>
            <a:r>
              <a:rPr lang="en-US" dirty="0">
                <a:latin typeface="Times New Roman" panose="02020603050405020304" pitchFamily="18" charset="0"/>
              </a:rPr>
              <a:t>O</a:t>
            </a:r>
            <a:endParaRPr lang="en-US" dirty="0"/>
          </a:p>
        </p:txBody>
      </p:sp>
      <p:sp>
        <p:nvSpPr>
          <p:cNvPr id="4" name="TextBox 3">
            <a:extLst>
              <a:ext uri="{FF2B5EF4-FFF2-40B4-BE49-F238E27FC236}">
                <a16:creationId xmlns:a16="http://schemas.microsoft.com/office/drawing/2014/main" id="{590BAB35-16D9-084A-C478-5D0A0F83F1E8}"/>
              </a:ext>
            </a:extLst>
          </p:cNvPr>
          <p:cNvSpPr txBox="1"/>
          <p:nvPr/>
        </p:nvSpPr>
        <p:spPr>
          <a:xfrm>
            <a:off x="5056692" y="5216899"/>
            <a:ext cx="6096912" cy="1027461"/>
          </a:xfrm>
          <a:prstGeom prst="rect">
            <a:avLst/>
          </a:prstGeom>
          <a:noFill/>
        </p:spPr>
        <p:txBody>
          <a:bodyPr wrap="square">
            <a:spAutoFit/>
          </a:bodyPr>
          <a:lstStyle/>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rPr>
              <a:t>The fraction of points p is 3 and distance threshold is 2</a:t>
            </a:r>
          </a:p>
          <a:p>
            <a:pPr marL="0" marR="0" algn="just">
              <a:lnSpc>
                <a:spcPct val="115000"/>
              </a:lnSpc>
              <a:spcBef>
                <a:spcPts val="0"/>
              </a:spcBef>
              <a:spcAft>
                <a:spcPts val="0"/>
              </a:spcAft>
            </a:pPr>
            <a:r>
              <a:rPr lang="en-US" sz="1800" dirty="0">
                <a:latin typeface="Arial" panose="020B0604020202020204" pitchFamily="34" charset="0"/>
                <a:ea typeface="Times New Roman" panose="02020603050405020304" pitchFamily="18" charset="0"/>
              </a:rPr>
              <a:t>T</a:t>
            </a:r>
            <a:r>
              <a:rPr lang="en-US" sz="1800" dirty="0">
                <a:effectLst/>
                <a:latin typeface="Arial" panose="020B0604020202020204" pitchFamily="34" charset="0"/>
                <a:ea typeface="Times New Roman" panose="02020603050405020304" pitchFamily="18" charset="0"/>
              </a:rPr>
              <a:t>he point O is at least greater than distance 2 from at least 3 points and can be labelled an outlier</a:t>
            </a:r>
            <a:endParaRPr lang="en-US" dirty="0"/>
          </a:p>
        </p:txBody>
      </p:sp>
      <p:sp>
        <p:nvSpPr>
          <p:cNvPr id="5" name="Title 4">
            <a:extLst>
              <a:ext uri="{FF2B5EF4-FFF2-40B4-BE49-F238E27FC236}">
                <a16:creationId xmlns:a16="http://schemas.microsoft.com/office/drawing/2014/main" id="{53312856-D679-AF3D-E16D-CD16D4924957}"/>
              </a:ext>
            </a:extLst>
          </p:cNvPr>
          <p:cNvSpPr>
            <a:spLocks noGrp="1"/>
          </p:cNvSpPr>
          <p:nvPr>
            <p:ph type="title"/>
          </p:nvPr>
        </p:nvSpPr>
        <p:spPr>
          <a:xfrm>
            <a:off x="838200" y="170111"/>
            <a:ext cx="10515600" cy="1325563"/>
          </a:xfrm>
        </p:spPr>
        <p:txBody>
          <a:bodyPr/>
          <a:lstStyle/>
          <a:p>
            <a:r>
              <a:rPr lang="en-US" sz="4400" dirty="0"/>
              <a:t>Distance-Based Outlier Detection - Example</a:t>
            </a:r>
            <a:endParaRPr lang="en-US" dirty="0"/>
          </a:p>
        </p:txBody>
      </p:sp>
      <p:sp>
        <p:nvSpPr>
          <p:cNvPr id="11" name="Date Placeholder 9">
            <a:extLst>
              <a:ext uri="{FF2B5EF4-FFF2-40B4-BE49-F238E27FC236}">
                <a16:creationId xmlns:a16="http://schemas.microsoft.com/office/drawing/2014/main" id="{D239E1A4-8206-3121-1571-C2CE8C77F6D6}"/>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Footer Placeholder 10">
            <a:extLst>
              <a:ext uri="{FF2B5EF4-FFF2-40B4-BE49-F238E27FC236}">
                <a16:creationId xmlns:a16="http://schemas.microsoft.com/office/drawing/2014/main" id="{655AD7B1-63A1-AA79-2E26-BA7990B1353C}"/>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14" name="Slide Number Placeholder 11">
            <a:extLst>
              <a:ext uri="{FF2B5EF4-FFF2-40B4-BE49-F238E27FC236}">
                <a16:creationId xmlns:a16="http://schemas.microsoft.com/office/drawing/2014/main" id="{3754DB38-E2A4-746C-ACE7-33FC31D0F6D7}"/>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42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85958-250D-3838-450C-9BB285E9D05E}"/>
              </a:ext>
            </a:extLst>
          </p:cNvPr>
          <p:cNvSpPr>
            <a:spLocks noGrp="1"/>
          </p:cNvSpPr>
          <p:nvPr>
            <p:ph type="title"/>
          </p:nvPr>
        </p:nvSpPr>
        <p:spPr>
          <a:xfrm>
            <a:off x="838200" y="365125"/>
            <a:ext cx="10515600" cy="1325563"/>
          </a:xfrm>
        </p:spPr>
        <p:txBody>
          <a:bodyPr>
            <a:normAutofit/>
          </a:bodyPr>
          <a:lstStyle/>
          <a:p>
            <a:r>
              <a:rPr lang="en-US" sz="4200"/>
              <a:t>Distance-Based Outlier Detection : Challenges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789C22-EA81-F48E-ACA1-E32DCC122CA2}"/>
              </a:ext>
            </a:extLst>
          </p:cNvPr>
          <p:cNvSpPr>
            <a:spLocks noGrp="1"/>
          </p:cNvSpPr>
          <p:nvPr>
            <p:ph idx="1"/>
          </p:nvPr>
        </p:nvSpPr>
        <p:spPr>
          <a:xfrm>
            <a:off x="838200" y="1929384"/>
            <a:ext cx="10515600" cy="4251960"/>
          </a:xfrm>
        </p:spPr>
        <p:txBody>
          <a:bodyPr>
            <a:normAutofit/>
          </a:bodyPr>
          <a:lstStyle/>
          <a:p>
            <a:r>
              <a:rPr lang="en-US" sz="2200">
                <a:latin typeface="Arial" panose="020B0604020202020204" pitchFamily="34" charset="0"/>
                <a:ea typeface="Calibri" panose="020F0502020204030204" pitchFamily="34" charset="0"/>
              </a:rPr>
              <a:t>Di</a:t>
            </a:r>
            <a:r>
              <a:rPr lang="en-US" sz="2200">
                <a:effectLst/>
                <a:latin typeface="Arial" panose="020B0604020202020204" pitchFamily="34" charset="0"/>
                <a:ea typeface="Calibri" panose="020F0502020204030204" pitchFamily="34" charset="0"/>
              </a:rPr>
              <a:t>stance based outlier detection methods suffer from the curse of dimensionality</a:t>
            </a:r>
          </a:p>
          <a:p>
            <a:r>
              <a:rPr lang="en-US" sz="2200">
                <a:effectLst/>
                <a:latin typeface="Arial" panose="020B0604020202020204" pitchFamily="34" charset="0"/>
                <a:ea typeface="Calibri" panose="020F0502020204030204" pitchFamily="34" charset="0"/>
              </a:rPr>
              <a:t>In higher dimensions data becomes sparse, points tend to become equidistant</a:t>
            </a:r>
          </a:p>
          <a:p>
            <a:r>
              <a:rPr lang="en-US" sz="2200">
                <a:effectLst/>
                <a:latin typeface="Arial" panose="020B0604020202020204" pitchFamily="34" charset="0"/>
                <a:ea typeface="Calibri" panose="020F0502020204030204" pitchFamily="34" charset="0"/>
              </a:rPr>
              <a:t>This adversely affects the methods based on spatial density, unless data follows certain simple distributions</a:t>
            </a:r>
          </a:p>
          <a:p>
            <a:r>
              <a:rPr lang="en-US" sz="2200">
                <a:effectLst/>
                <a:latin typeface="Arial" panose="020B0604020202020204" pitchFamily="34" charset="0"/>
                <a:ea typeface="Calibri" panose="020F0502020204030204" pitchFamily="34" charset="0"/>
              </a:rPr>
              <a:t>For outlier detection a subset of the entire attribute set should be enough to detect or indicate the outliers</a:t>
            </a:r>
          </a:p>
          <a:p>
            <a:r>
              <a:rPr lang="en-US" sz="2200">
                <a:effectLst/>
                <a:latin typeface="Arial" panose="020B0604020202020204" pitchFamily="34" charset="0"/>
                <a:ea typeface="Calibri" panose="020F0502020204030204" pitchFamily="34" charset="0"/>
              </a:rPr>
              <a:t>If we consider cross sections of the data in various dimensions we can find outliers</a:t>
            </a:r>
          </a:p>
          <a:p>
            <a:endParaRPr lang="en-US" sz="2200"/>
          </a:p>
          <a:p>
            <a:endParaRPr lang="en-US" sz="2200"/>
          </a:p>
        </p:txBody>
      </p:sp>
      <p:sp>
        <p:nvSpPr>
          <p:cNvPr id="4" name="Date Placeholder 9">
            <a:extLst>
              <a:ext uri="{FF2B5EF4-FFF2-40B4-BE49-F238E27FC236}">
                <a16:creationId xmlns:a16="http://schemas.microsoft.com/office/drawing/2014/main" id="{AE9A761B-210C-CBD2-224A-C527E01BD238}"/>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318F70D8-27D3-65DB-1A29-22FB7C4FC88D}"/>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B8147FEA-D990-636A-0AFB-72CA5B35E7BF}"/>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53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4EA78-D297-A03B-F11B-70B9979CA6B4}"/>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Outlier Detection through Clustering</a:t>
            </a:r>
          </a:p>
        </p:txBody>
      </p:sp>
      <p:sp>
        <p:nvSpPr>
          <p:cNvPr id="3" name="Content Placeholder 2">
            <a:extLst>
              <a:ext uri="{FF2B5EF4-FFF2-40B4-BE49-F238E27FC236}">
                <a16:creationId xmlns:a16="http://schemas.microsoft.com/office/drawing/2014/main" id="{1F04AD05-AF22-5733-D1B9-4FE7AE71E7CF}"/>
              </a:ext>
            </a:extLst>
          </p:cNvPr>
          <p:cNvSpPr>
            <a:spLocks noGrp="1"/>
          </p:cNvSpPr>
          <p:nvPr>
            <p:ph idx="1"/>
          </p:nvPr>
        </p:nvSpPr>
        <p:spPr>
          <a:xfrm>
            <a:off x="4810259" y="649480"/>
            <a:ext cx="6555347" cy="5546047"/>
          </a:xfrm>
        </p:spPr>
        <p:txBody>
          <a:bodyPr anchor="ctr">
            <a:normAutofit/>
          </a:bodyPr>
          <a:lstStyle/>
          <a:p>
            <a:pPr marL="0" marR="0">
              <a:spcBef>
                <a:spcPts val="0"/>
              </a:spcBef>
              <a:spcAft>
                <a:spcPts val="600"/>
              </a:spcAft>
            </a:pPr>
            <a:r>
              <a:rPr lang="en-US" sz="1400">
                <a:effectLst/>
                <a:latin typeface="Arial" panose="020B0604020202020204" pitchFamily="34" charset="0"/>
                <a:ea typeface="Times New Roman" panose="02020603050405020304" pitchFamily="18" charset="0"/>
              </a:rPr>
              <a:t>Some clustering algorithms such as DBSCAN identify outliers as a byproduct of clustering</a:t>
            </a:r>
          </a:p>
          <a:p>
            <a:pPr marL="0" marR="0">
              <a:spcBef>
                <a:spcPts val="0"/>
              </a:spcBef>
              <a:spcAft>
                <a:spcPts val="600"/>
              </a:spcAft>
            </a:pPr>
            <a:r>
              <a:rPr lang="en-US" sz="1400">
                <a:latin typeface="Arial" panose="020B0604020202020204" pitchFamily="34" charset="0"/>
                <a:ea typeface="Times New Roman" panose="02020603050405020304" pitchFamily="18" charset="0"/>
              </a:rPr>
              <a:t>M</a:t>
            </a:r>
            <a:r>
              <a:rPr lang="en-US" sz="1400">
                <a:effectLst/>
                <a:latin typeface="Arial" panose="020B0604020202020204" pitchFamily="34" charset="0"/>
                <a:ea typeface="Times New Roman" panose="02020603050405020304" pitchFamily="18" charset="0"/>
              </a:rPr>
              <a:t>ajority of clustering algorithms have to be post processed to discover outliers</a:t>
            </a:r>
          </a:p>
          <a:p>
            <a:pPr marL="0" marR="0">
              <a:spcBef>
                <a:spcPts val="0"/>
              </a:spcBef>
              <a:spcAft>
                <a:spcPts val="600"/>
              </a:spcAft>
            </a:pPr>
            <a:r>
              <a:rPr lang="en-US" sz="1400">
                <a:latin typeface="Arial" panose="020B0604020202020204" pitchFamily="34" charset="0"/>
                <a:ea typeface="Times New Roman" panose="02020603050405020304" pitchFamily="18" charset="0"/>
              </a:rPr>
              <a:t>O</a:t>
            </a:r>
            <a:r>
              <a:rPr lang="en-US" sz="1400">
                <a:effectLst/>
                <a:latin typeface="Arial" panose="020B0604020202020204" pitchFamily="34" charset="0"/>
                <a:ea typeface="Times New Roman" panose="02020603050405020304" pitchFamily="18" charset="0"/>
              </a:rPr>
              <a:t>utliers can be seen as a byproduct of the clustering process</a:t>
            </a: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400">
                <a:effectLst/>
                <a:latin typeface="Arial" panose="020B0604020202020204" pitchFamily="34" charset="0"/>
                <a:ea typeface="Times New Roman" panose="02020603050405020304" pitchFamily="18" charset="0"/>
              </a:rPr>
              <a:t>In traditional clustering such as K-Means, by the end of the cluster analysis, we assign each data point to one of the clusters, so basically there are no unassigned data points</a:t>
            </a:r>
          </a:p>
          <a:p>
            <a:pPr marL="0" marR="0">
              <a:spcBef>
                <a:spcPts val="0"/>
              </a:spcBef>
              <a:spcAft>
                <a:spcPts val="600"/>
              </a:spcAft>
            </a:pPr>
            <a:r>
              <a:rPr lang="en-US" sz="1400">
                <a:effectLst/>
                <a:latin typeface="Arial" panose="020B0604020202020204" pitchFamily="34" charset="0"/>
                <a:ea typeface="Times New Roman" panose="02020603050405020304" pitchFamily="18" charset="0"/>
              </a:rPr>
              <a:t>An example of clustering the SANS data for the last 1000 days records, targets and sources</a:t>
            </a:r>
          </a:p>
          <a:p>
            <a:pPr marL="457200" lvl="1">
              <a:spcBef>
                <a:spcPts val="0"/>
              </a:spcBef>
              <a:spcAft>
                <a:spcPts val="600"/>
              </a:spcAft>
            </a:pPr>
            <a:r>
              <a:rPr lang="en-US" sz="1400">
                <a:effectLst/>
                <a:latin typeface="Arial" panose="020B0604020202020204" pitchFamily="34" charset="0"/>
                <a:ea typeface="Times New Roman" panose="02020603050405020304" pitchFamily="18" charset="0"/>
              </a:rPr>
              <a:t>This clustering was generated using Weka, Simple Kmeans</a:t>
            </a:r>
          </a:p>
          <a:p>
            <a:pPr marL="457200" lvl="1">
              <a:spcBef>
                <a:spcPts val="0"/>
              </a:spcBef>
              <a:spcAft>
                <a:spcPts val="600"/>
              </a:spcAft>
            </a:pPr>
            <a:r>
              <a:rPr lang="en-US" sz="1400">
                <a:effectLst/>
                <a:latin typeface="Arial" panose="020B0604020202020204" pitchFamily="34" charset="0"/>
                <a:ea typeface="Times New Roman" panose="02020603050405020304" pitchFamily="18" charset="0"/>
              </a:rPr>
              <a:t>Since all the data is assigned to clusters, does that mean that there are no outliers in the data? </a:t>
            </a:r>
          </a:p>
          <a:p>
            <a:pPr marL="457200" lvl="1">
              <a:spcBef>
                <a:spcPts val="0"/>
              </a:spcBef>
              <a:spcAft>
                <a:spcPts val="600"/>
              </a:spcAft>
            </a:pPr>
            <a:r>
              <a:rPr lang="en-US" sz="1400">
                <a:effectLst/>
                <a:latin typeface="Arial" panose="020B0604020202020204" pitchFamily="34" charset="0"/>
                <a:ea typeface="Times New Roman" panose="02020603050405020304" pitchFamily="18" charset="0"/>
              </a:rPr>
              <a:t>If there are still outliers, how do we filter out the outliers? </a:t>
            </a:r>
          </a:p>
          <a:p>
            <a:pPr marL="457200" lvl="1">
              <a:spcBef>
                <a:spcPts val="0"/>
              </a:spcBef>
              <a:spcAft>
                <a:spcPts val="600"/>
              </a:spcAft>
            </a:pPr>
            <a:r>
              <a:rPr lang="en-US" sz="1400">
                <a:effectLst/>
                <a:latin typeface="Arial" panose="020B0604020202020204" pitchFamily="34" charset="0"/>
                <a:ea typeface="Times New Roman" panose="02020603050405020304" pitchFamily="18" charset="0"/>
              </a:rPr>
              <a:t>There are a few possibilities in a clustering output: (a) a point may be placed in a cluster by itself. (b) A data point may be part of a cluster but far from the centroid. (c) A small cluster with a lot fewer points than other clusters can be far from the other clusters. (d) In DBScan type clustering points will not be connected or in a cluster but a distinct outlier.</a:t>
            </a:r>
            <a:endParaRPr lang="en-US" sz="140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400">
                <a:effectLst/>
                <a:latin typeface="Arial" panose="020B0604020202020204" pitchFamily="34" charset="0"/>
                <a:ea typeface="Times New Roman" panose="02020603050405020304" pitchFamily="18" charset="0"/>
              </a:rPr>
              <a:t> If a point is placed in its own cluster or is identified by the algorithm as an outlier such as in the case (a) and (d) then clearly a point anomaly has been detected. In the other two cases special analysis will need to be performed to identify anomalies</a:t>
            </a:r>
            <a:endParaRPr lang="en-US" sz="1400"/>
          </a:p>
        </p:txBody>
      </p:sp>
      <p:sp>
        <p:nvSpPr>
          <p:cNvPr id="4" name="Date Placeholder 9">
            <a:extLst>
              <a:ext uri="{FF2B5EF4-FFF2-40B4-BE49-F238E27FC236}">
                <a16:creationId xmlns:a16="http://schemas.microsoft.com/office/drawing/2014/main" id="{80B1EB9F-256B-D977-29C1-9DAAA86983C7}"/>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1B1C3273-D2C1-209F-2AEB-7918EF3BD63A}"/>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B6DA6DA2-39A3-A05D-2B54-3F25B4B3D8CD}"/>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810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7139" y="1276350"/>
            <a:ext cx="10534650" cy="5581650"/>
          </a:xfrm>
          <a:prstGeom prst="rect">
            <a:avLst/>
          </a:prstGeom>
        </p:spPr>
      </p:pic>
      <p:sp>
        <p:nvSpPr>
          <p:cNvPr id="3" name="Oval 2"/>
          <p:cNvSpPr/>
          <p:nvPr/>
        </p:nvSpPr>
        <p:spPr>
          <a:xfrm>
            <a:off x="6250150" y="3682154"/>
            <a:ext cx="1260390" cy="14580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04813" y="4411203"/>
            <a:ext cx="1171442" cy="11121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631008" y="4621267"/>
            <a:ext cx="1260390" cy="2203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551201" y="3305273"/>
            <a:ext cx="724157" cy="14580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48296" y="1087237"/>
            <a:ext cx="1260390" cy="2119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93570" y="2532976"/>
            <a:ext cx="945808" cy="1686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59721" y="4219674"/>
            <a:ext cx="1260390" cy="14580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105457" y="6487138"/>
            <a:ext cx="322560" cy="3132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42837" y="4543321"/>
            <a:ext cx="825800" cy="8564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83881" y="2146829"/>
            <a:ext cx="828368" cy="307777"/>
          </a:xfrm>
          <a:prstGeom prst="rect">
            <a:avLst/>
          </a:prstGeom>
          <a:noFill/>
        </p:spPr>
        <p:txBody>
          <a:bodyPr wrap="none" rtlCol="0">
            <a:spAutoFit/>
          </a:bodyPr>
          <a:lstStyle/>
          <a:p>
            <a:r>
              <a:rPr lang="en-US" sz="1400" dirty="0"/>
              <a:t>Cluster 1</a:t>
            </a:r>
          </a:p>
        </p:txBody>
      </p:sp>
      <p:sp>
        <p:nvSpPr>
          <p:cNvPr id="17" name="TextBox 16"/>
          <p:cNvSpPr txBox="1"/>
          <p:nvPr/>
        </p:nvSpPr>
        <p:spPr>
          <a:xfrm>
            <a:off x="2964307" y="779460"/>
            <a:ext cx="828368" cy="307777"/>
          </a:xfrm>
          <a:prstGeom prst="rect">
            <a:avLst/>
          </a:prstGeom>
          <a:noFill/>
        </p:spPr>
        <p:txBody>
          <a:bodyPr wrap="none" rtlCol="0">
            <a:spAutoFit/>
          </a:bodyPr>
          <a:lstStyle/>
          <a:p>
            <a:r>
              <a:rPr lang="en-US" sz="1400" dirty="0"/>
              <a:t>Cluster 2</a:t>
            </a:r>
          </a:p>
        </p:txBody>
      </p:sp>
      <p:sp>
        <p:nvSpPr>
          <p:cNvPr id="18" name="TextBox 17"/>
          <p:cNvSpPr txBox="1"/>
          <p:nvPr/>
        </p:nvSpPr>
        <p:spPr>
          <a:xfrm>
            <a:off x="4677697" y="3911897"/>
            <a:ext cx="828368" cy="307777"/>
          </a:xfrm>
          <a:prstGeom prst="rect">
            <a:avLst/>
          </a:prstGeom>
          <a:noFill/>
        </p:spPr>
        <p:txBody>
          <a:bodyPr wrap="none" rtlCol="0">
            <a:spAutoFit/>
          </a:bodyPr>
          <a:lstStyle/>
          <a:p>
            <a:r>
              <a:rPr lang="en-US" sz="1400" dirty="0"/>
              <a:t>Cluster 3</a:t>
            </a:r>
          </a:p>
        </p:txBody>
      </p:sp>
      <p:sp>
        <p:nvSpPr>
          <p:cNvPr id="19" name="TextBox 18"/>
          <p:cNvSpPr txBox="1"/>
          <p:nvPr/>
        </p:nvSpPr>
        <p:spPr>
          <a:xfrm>
            <a:off x="6466161" y="3337307"/>
            <a:ext cx="828368" cy="307777"/>
          </a:xfrm>
          <a:prstGeom prst="rect">
            <a:avLst/>
          </a:prstGeom>
          <a:noFill/>
        </p:spPr>
        <p:txBody>
          <a:bodyPr wrap="none" rtlCol="0">
            <a:spAutoFit/>
          </a:bodyPr>
          <a:lstStyle/>
          <a:p>
            <a:r>
              <a:rPr lang="en-US" sz="1400" dirty="0"/>
              <a:t>Cluster 4</a:t>
            </a:r>
          </a:p>
        </p:txBody>
      </p:sp>
      <p:sp>
        <p:nvSpPr>
          <p:cNvPr id="20" name="TextBox 19"/>
          <p:cNvSpPr txBox="1"/>
          <p:nvPr/>
        </p:nvSpPr>
        <p:spPr>
          <a:xfrm>
            <a:off x="8142837" y="4079284"/>
            <a:ext cx="828368" cy="307777"/>
          </a:xfrm>
          <a:prstGeom prst="rect">
            <a:avLst/>
          </a:prstGeom>
          <a:noFill/>
        </p:spPr>
        <p:txBody>
          <a:bodyPr wrap="none" rtlCol="0">
            <a:spAutoFit/>
          </a:bodyPr>
          <a:lstStyle/>
          <a:p>
            <a:r>
              <a:rPr lang="en-US" sz="1400" dirty="0"/>
              <a:t>Cluster 5</a:t>
            </a:r>
          </a:p>
        </p:txBody>
      </p:sp>
      <p:sp>
        <p:nvSpPr>
          <p:cNvPr id="21" name="TextBox 20"/>
          <p:cNvSpPr txBox="1"/>
          <p:nvPr/>
        </p:nvSpPr>
        <p:spPr>
          <a:xfrm>
            <a:off x="9833266" y="4313490"/>
            <a:ext cx="828368" cy="307777"/>
          </a:xfrm>
          <a:prstGeom prst="rect">
            <a:avLst/>
          </a:prstGeom>
          <a:noFill/>
        </p:spPr>
        <p:txBody>
          <a:bodyPr wrap="none" rtlCol="0">
            <a:spAutoFit/>
          </a:bodyPr>
          <a:lstStyle/>
          <a:p>
            <a:r>
              <a:rPr lang="en-US" sz="1400" dirty="0"/>
              <a:t>Cluster 6</a:t>
            </a:r>
          </a:p>
        </p:txBody>
      </p:sp>
      <p:sp>
        <p:nvSpPr>
          <p:cNvPr id="22" name="TextBox 21"/>
          <p:cNvSpPr txBox="1"/>
          <p:nvPr/>
        </p:nvSpPr>
        <p:spPr>
          <a:xfrm>
            <a:off x="11499095" y="2887428"/>
            <a:ext cx="828368" cy="307777"/>
          </a:xfrm>
          <a:prstGeom prst="rect">
            <a:avLst/>
          </a:prstGeom>
          <a:noFill/>
        </p:spPr>
        <p:txBody>
          <a:bodyPr wrap="none" rtlCol="0">
            <a:spAutoFit/>
          </a:bodyPr>
          <a:lstStyle/>
          <a:p>
            <a:r>
              <a:rPr lang="en-US" sz="1400" dirty="0"/>
              <a:t>Cluster 7</a:t>
            </a:r>
          </a:p>
        </p:txBody>
      </p:sp>
      <p:sp>
        <p:nvSpPr>
          <p:cNvPr id="23" name="Oval 22"/>
          <p:cNvSpPr/>
          <p:nvPr/>
        </p:nvSpPr>
        <p:spPr>
          <a:xfrm>
            <a:off x="10009566" y="5869301"/>
            <a:ext cx="322560" cy="3132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4"/>
          <a:stretch>
            <a:fillRect/>
          </a:stretch>
        </p:blipFill>
        <p:spPr>
          <a:xfrm>
            <a:off x="8770930" y="755352"/>
            <a:ext cx="2261284" cy="2581955"/>
          </a:xfrm>
          <a:prstGeom prst="rect">
            <a:avLst/>
          </a:prstGeom>
        </p:spPr>
      </p:pic>
      <p:sp>
        <p:nvSpPr>
          <p:cNvPr id="28" name="TextBox 27"/>
          <p:cNvSpPr txBox="1"/>
          <p:nvPr/>
        </p:nvSpPr>
        <p:spPr>
          <a:xfrm>
            <a:off x="8709969" y="1257161"/>
            <a:ext cx="301686" cy="2308324"/>
          </a:xfrm>
          <a:prstGeom prst="rect">
            <a:avLst/>
          </a:prstGeom>
          <a:solidFill>
            <a:schemeClr val="bg1"/>
          </a:solidFill>
        </p:spPr>
        <p:txBody>
          <a:bodyPr wrap="none" rtlCol="0">
            <a:spAutoFit/>
          </a:bodyPr>
          <a:lstStyle/>
          <a:p>
            <a:r>
              <a:rPr lang="en-US" dirty="0"/>
              <a:t>1</a:t>
            </a:r>
          </a:p>
          <a:p>
            <a:r>
              <a:rPr lang="en-US" dirty="0"/>
              <a:t>2</a:t>
            </a:r>
          </a:p>
          <a:p>
            <a:r>
              <a:rPr lang="en-US" dirty="0"/>
              <a:t>3</a:t>
            </a:r>
          </a:p>
          <a:p>
            <a:r>
              <a:rPr lang="en-US" dirty="0"/>
              <a:t>4</a:t>
            </a:r>
          </a:p>
          <a:p>
            <a:r>
              <a:rPr lang="en-US" dirty="0"/>
              <a:t>5</a:t>
            </a:r>
          </a:p>
          <a:p>
            <a:r>
              <a:rPr lang="en-US" dirty="0"/>
              <a:t>6</a:t>
            </a:r>
          </a:p>
          <a:p>
            <a:r>
              <a:rPr lang="en-US" dirty="0"/>
              <a:t>7</a:t>
            </a:r>
          </a:p>
          <a:p>
            <a:endParaRPr lang="en-US" dirty="0"/>
          </a:p>
        </p:txBody>
      </p:sp>
      <p:sp>
        <p:nvSpPr>
          <p:cNvPr id="29" name="Oval 28"/>
          <p:cNvSpPr>
            <a:spLocks noChangeArrowheads="1"/>
          </p:cNvSpPr>
          <p:nvPr/>
        </p:nvSpPr>
        <p:spPr bwMode="auto">
          <a:xfrm>
            <a:off x="5125684" y="4804825"/>
            <a:ext cx="73873" cy="100650"/>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Oval 29"/>
          <p:cNvSpPr>
            <a:spLocks noChangeArrowheads="1"/>
          </p:cNvSpPr>
          <p:nvPr/>
        </p:nvSpPr>
        <p:spPr bwMode="auto">
          <a:xfrm>
            <a:off x="10208442" y="5402073"/>
            <a:ext cx="73873" cy="100650"/>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p:cNvSpPr>
            <a:spLocks noChangeArrowheads="1"/>
          </p:cNvSpPr>
          <p:nvPr/>
        </p:nvSpPr>
        <p:spPr bwMode="auto">
          <a:xfrm>
            <a:off x="8519678" y="4850129"/>
            <a:ext cx="73873" cy="100650"/>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Oval 31"/>
          <p:cNvSpPr>
            <a:spLocks noChangeArrowheads="1"/>
          </p:cNvSpPr>
          <p:nvPr/>
        </p:nvSpPr>
        <p:spPr bwMode="auto">
          <a:xfrm>
            <a:off x="6867986" y="4335260"/>
            <a:ext cx="73873" cy="100650"/>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3" name="Oval 32"/>
          <p:cNvSpPr>
            <a:spLocks noChangeArrowheads="1"/>
          </p:cNvSpPr>
          <p:nvPr/>
        </p:nvSpPr>
        <p:spPr bwMode="auto">
          <a:xfrm>
            <a:off x="11856015" y="3898663"/>
            <a:ext cx="73873" cy="100650"/>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Oval 33"/>
          <p:cNvSpPr>
            <a:spLocks noChangeArrowheads="1"/>
          </p:cNvSpPr>
          <p:nvPr/>
        </p:nvSpPr>
        <p:spPr bwMode="auto">
          <a:xfrm>
            <a:off x="1838773" y="3210798"/>
            <a:ext cx="73873" cy="100650"/>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5" name="Oval 34"/>
          <p:cNvSpPr>
            <a:spLocks noChangeArrowheads="1"/>
          </p:cNvSpPr>
          <p:nvPr/>
        </p:nvSpPr>
        <p:spPr bwMode="auto">
          <a:xfrm>
            <a:off x="3300991" y="2115163"/>
            <a:ext cx="73873" cy="100650"/>
          </a:xfrm>
          <a:prstGeom prst="ellipse">
            <a:avLst/>
          </a:prstGeom>
          <a:solidFill>
            <a:schemeClr val="accent2">
              <a:lumMod val="75000"/>
            </a:schemeClr>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Oval 36"/>
          <p:cNvSpPr/>
          <p:nvPr/>
        </p:nvSpPr>
        <p:spPr>
          <a:xfrm>
            <a:off x="3176647" y="1418734"/>
            <a:ext cx="322560" cy="3132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EB9017B-A9BB-78AA-3956-C0842FCFDFCE}"/>
              </a:ext>
            </a:extLst>
          </p:cNvPr>
          <p:cNvSpPr>
            <a:spLocks noGrp="1"/>
          </p:cNvSpPr>
          <p:nvPr>
            <p:ph type="title"/>
          </p:nvPr>
        </p:nvSpPr>
        <p:spPr>
          <a:xfrm>
            <a:off x="26331" y="7163"/>
            <a:ext cx="10353618" cy="448287"/>
          </a:xfrm>
        </p:spPr>
        <p:txBody>
          <a:bodyPr>
            <a:normAutofit fontScale="90000"/>
          </a:bodyPr>
          <a:lstStyle/>
          <a:p>
            <a:r>
              <a:rPr lang="en-US" sz="4400" dirty="0"/>
              <a:t>Outlier Detection through Clustering: Example</a:t>
            </a:r>
            <a:endParaRPr lang="en-US" dirty="0"/>
          </a:p>
        </p:txBody>
      </p:sp>
      <p:sp>
        <p:nvSpPr>
          <p:cNvPr id="10" name="Date Placeholder 9">
            <a:extLst>
              <a:ext uri="{FF2B5EF4-FFF2-40B4-BE49-F238E27FC236}">
                <a16:creationId xmlns:a16="http://schemas.microsoft.com/office/drawing/2014/main" id="{2B6E89B7-9187-FE93-CB3C-F4E85E76045A}"/>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10">
            <a:extLst>
              <a:ext uri="{FF2B5EF4-FFF2-40B4-BE49-F238E27FC236}">
                <a16:creationId xmlns:a16="http://schemas.microsoft.com/office/drawing/2014/main" id="{58FA1329-1601-AC8B-D0B3-E430E29DEFCA}"/>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15" name="Slide Number Placeholder 11">
            <a:extLst>
              <a:ext uri="{FF2B5EF4-FFF2-40B4-BE49-F238E27FC236}">
                <a16:creationId xmlns:a16="http://schemas.microsoft.com/office/drawing/2014/main" id="{AE57755D-E1F2-99CC-D95C-B0686E809108}"/>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85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B47E038-B95F-8F69-F834-F5567EBF3E6D}"/>
              </a:ext>
            </a:extLst>
          </p:cNvPr>
          <p:cNvSpPr>
            <a:spLocks noGrp="1"/>
          </p:cNvSpPr>
          <p:nvPr>
            <p:ph type="title"/>
          </p:nvPr>
        </p:nvSpPr>
        <p:spPr>
          <a:xfrm>
            <a:off x="838200" y="365125"/>
            <a:ext cx="10515600" cy="1325563"/>
          </a:xfrm>
        </p:spPr>
        <p:txBody>
          <a:bodyPr>
            <a:normAutofit/>
          </a:bodyPr>
          <a:lstStyle/>
          <a:p>
            <a:r>
              <a:rPr lang="en-US" sz="4200"/>
              <a:t>Outlier Detection through Clustering: Example</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3B4D387-405C-FA9C-A75C-DF770E99B768}"/>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1700" i="1">
                <a:effectLst/>
                <a:latin typeface="Arial" panose="020B0604020202020204" pitchFamily="34" charset="0"/>
                <a:ea typeface="Times New Roman" panose="02020603050405020304" pitchFamily="18" charset="0"/>
              </a:rPr>
              <a:t>Small clusters:</a:t>
            </a:r>
            <a:r>
              <a:rPr lang="en-US" sz="1700">
                <a:effectLst/>
                <a:latin typeface="Arial" panose="020B0604020202020204" pitchFamily="34" charset="0"/>
                <a:ea typeface="Times New Roman" panose="02020603050405020304" pitchFamily="18" charset="0"/>
              </a:rPr>
              <a:t> </a:t>
            </a:r>
          </a:p>
          <a:p>
            <a:pPr marL="457200" lvl="1">
              <a:spcBef>
                <a:spcPts val="0"/>
              </a:spcBef>
            </a:pPr>
            <a:r>
              <a:rPr lang="en-US" sz="1700">
                <a:effectLst/>
                <a:latin typeface="Arial" panose="020B0604020202020204" pitchFamily="34" charset="0"/>
                <a:ea typeface="Times New Roman" panose="02020603050405020304" pitchFamily="18" charset="0"/>
              </a:rPr>
              <a:t>If the data is clustered into groups of different density and if there is a cluster with fewer points than the other clusters this cluster can be a candidate collective anomaly</a:t>
            </a:r>
          </a:p>
          <a:p>
            <a:pPr marL="457200" lvl="1">
              <a:spcBef>
                <a:spcPts val="0"/>
              </a:spcBef>
            </a:pPr>
            <a:r>
              <a:rPr lang="en-US" sz="1700">
                <a:effectLst/>
                <a:latin typeface="Arial" panose="020B0604020202020204" pitchFamily="34" charset="0"/>
                <a:ea typeface="Times New Roman" panose="02020603050405020304" pitchFamily="18" charset="0"/>
              </a:rPr>
              <a:t>In this case the density of the candidate cluster is highly deviant than the other clusters</a:t>
            </a:r>
          </a:p>
          <a:p>
            <a:pPr marL="457200" lvl="1">
              <a:spcBef>
                <a:spcPts val="0"/>
              </a:spcBef>
            </a:pPr>
            <a:r>
              <a:rPr lang="en-US" sz="1700">
                <a:effectLst/>
                <a:latin typeface="Arial" panose="020B0604020202020204" pitchFamily="34" charset="0"/>
                <a:ea typeface="Times New Roman" panose="02020603050405020304" pitchFamily="18" charset="0"/>
              </a:rPr>
              <a:t>There can be other measures such as the distance between candidate cluster and non-candidate cluster and if candidate cluster is far from all other non-candidate points, they are potential outliers</a:t>
            </a:r>
          </a:p>
          <a:p>
            <a:pPr marL="0" marR="0">
              <a:spcBef>
                <a:spcPts val="0"/>
              </a:spcBef>
              <a:spcAft>
                <a:spcPts val="0"/>
              </a:spcAft>
            </a:pPr>
            <a:r>
              <a:rPr lang="en-US" sz="1700" i="1">
                <a:effectLst/>
                <a:latin typeface="Arial" panose="020B0604020202020204" pitchFamily="34" charset="0"/>
                <a:ea typeface="Times New Roman" panose="02020603050405020304" pitchFamily="18" charset="0"/>
              </a:rPr>
              <a:t>Larger clusters with scattered points: </a:t>
            </a:r>
          </a:p>
          <a:p>
            <a:pPr marL="457200" lvl="1">
              <a:spcBef>
                <a:spcPts val="0"/>
              </a:spcBef>
            </a:pPr>
            <a:r>
              <a:rPr lang="en-US" sz="1700">
                <a:effectLst/>
                <a:latin typeface="Arial" panose="020B0604020202020204" pitchFamily="34" charset="0"/>
                <a:ea typeface="Times New Roman" panose="02020603050405020304" pitchFamily="18" charset="0"/>
              </a:rPr>
              <a:t>There may be bigger clusters where the points in the cluster are not tightly bound around the centroid</a:t>
            </a:r>
          </a:p>
          <a:p>
            <a:pPr marL="457200" lvl="1">
              <a:spcBef>
                <a:spcPts val="0"/>
              </a:spcBef>
            </a:pPr>
            <a:r>
              <a:rPr lang="en-US" sz="1700">
                <a:effectLst/>
                <a:latin typeface="Arial" panose="020B0604020202020204" pitchFamily="34" charset="0"/>
                <a:ea typeface="Times New Roman" panose="02020603050405020304" pitchFamily="18" charset="0"/>
              </a:rPr>
              <a:t>In this case the distance of every point can be measured to the centroid and the points farthest from the centroid can be identified</a:t>
            </a:r>
          </a:p>
          <a:p>
            <a:pPr marL="457200" lvl="1">
              <a:spcBef>
                <a:spcPts val="0"/>
              </a:spcBef>
            </a:pPr>
            <a:r>
              <a:rPr lang="en-US" sz="1700">
                <a:effectLst/>
                <a:latin typeface="Arial" panose="020B0604020202020204" pitchFamily="34" charset="0"/>
                <a:ea typeface="Times New Roman" panose="02020603050405020304" pitchFamily="18" charset="0"/>
              </a:rPr>
              <a:t>This is similar to a distance based or a k-Nearest Neighbors based outlier detection inside such clusters</a:t>
            </a:r>
          </a:p>
          <a:p>
            <a:pPr marL="457200" lvl="1">
              <a:spcBef>
                <a:spcPts val="0"/>
              </a:spcBef>
            </a:pPr>
            <a:r>
              <a:rPr lang="en-US" sz="1700">
                <a:effectLst/>
                <a:latin typeface="Arial" panose="020B0604020202020204" pitchFamily="34" charset="0"/>
                <a:ea typeface="Times New Roman" panose="02020603050405020304" pitchFamily="18" charset="0"/>
              </a:rPr>
              <a:t>These clusters can be identified by looking at the Sum of Squared distance of the clusters and the ones with a high SSE can be candidates for post process through distance based outliers</a:t>
            </a:r>
          </a:p>
          <a:p>
            <a:endParaRPr lang="en-US" sz="1700"/>
          </a:p>
        </p:txBody>
      </p:sp>
      <p:sp>
        <p:nvSpPr>
          <p:cNvPr id="5" name="Date Placeholder 9">
            <a:extLst>
              <a:ext uri="{FF2B5EF4-FFF2-40B4-BE49-F238E27FC236}">
                <a16:creationId xmlns:a16="http://schemas.microsoft.com/office/drawing/2014/main" id="{2F2A54AB-2C24-BD21-B97E-0EBC301E0450}"/>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44FA1C78-C45C-9F33-7395-0727B0B0EC1B}"/>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7" name="Slide Number Placeholder 11">
            <a:extLst>
              <a:ext uri="{FF2B5EF4-FFF2-40B4-BE49-F238E27FC236}">
                <a16:creationId xmlns:a16="http://schemas.microsoft.com/office/drawing/2014/main" id="{76D6D789-4793-DDA1-FDE7-83B7D0CA5083}"/>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36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6C23A-51C9-B68D-8A69-A374DFECA768}"/>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Outline</a:t>
            </a:r>
          </a:p>
        </p:txBody>
      </p:sp>
      <p:graphicFrame>
        <p:nvGraphicFramePr>
          <p:cNvPr id="5" name="Content Placeholder 2">
            <a:extLst>
              <a:ext uri="{FF2B5EF4-FFF2-40B4-BE49-F238E27FC236}">
                <a16:creationId xmlns:a16="http://schemas.microsoft.com/office/drawing/2014/main" id="{E51F1F07-CA5A-8775-C4A3-D0669EDF326B}"/>
              </a:ext>
            </a:extLst>
          </p:cNvPr>
          <p:cNvGraphicFramePr>
            <a:graphicFrameLocks noGrp="1"/>
          </p:cNvGraphicFramePr>
          <p:nvPr>
            <p:ph idx="1"/>
            <p:extLst>
              <p:ext uri="{D42A27DB-BD31-4B8C-83A1-F6EECF244321}">
                <p14:modId xmlns:p14="http://schemas.microsoft.com/office/powerpoint/2010/main" val="20724491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9">
            <a:extLst>
              <a:ext uri="{FF2B5EF4-FFF2-40B4-BE49-F238E27FC236}">
                <a16:creationId xmlns:a16="http://schemas.microsoft.com/office/drawing/2014/main" id="{EF586BA5-E3F1-3969-A774-1E4DA398E4AF}"/>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10">
            <a:extLst>
              <a:ext uri="{FF2B5EF4-FFF2-40B4-BE49-F238E27FC236}">
                <a16:creationId xmlns:a16="http://schemas.microsoft.com/office/drawing/2014/main" id="{02BE07C3-E7F8-7FD9-1B07-778C824F4C8B}"/>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7" name="Slide Number Placeholder 11">
            <a:extLst>
              <a:ext uri="{FF2B5EF4-FFF2-40B4-BE49-F238E27FC236}">
                <a16:creationId xmlns:a16="http://schemas.microsoft.com/office/drawing/2014/main" id="{1EC350A5-60AD-CDEA-C598-CF64EF5DAD33}"/>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555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2E-D7EE-5E47-1C1E-964610942090}"/>
              </a:ext>
            </a:extLst>
          </p:cNvPr>
          <p:cNvSpPr>
            <a:spLocks noGrp="1"/>
          </p:cNvSpPr>
          <p:nvPr>
            <p:ph type="title"/>
          </p:nvPr>
        </p:nvSpPr>
        <p:spPr>
          <a:xfrm>
            <a:off x="356361" y="124205"/>
            <a:ext cx="10515600" cy="270027"/>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A4AE5473-95D9-E356-E484-E447FC44DAC3}"/>
              </a:ext>
            </a:extLst>
          </p:cNvPr>
          <p:cNvSpPr>
            <a:spLocks noGrp="1"/>
          </p:cNvSpPr>
          <p:nvPr>
            <p:ph idx="1"/>
          </p:nvPr>
        </p:nvSpPr>
        <p:spPr>
          <a:xfrm>
            <a:off x="448987" y="558496"/>
            <a:ext cx="10904813" cy="6252963"/>
          </a:xfrm>
        </p:spPr>
        <p:txBody>
          <a:bodyPr>
            <a:normAutofit lnSpcReduction="10000"/>
          </a:bodyPr>
          <a:lstStyle/>
          <a:p>
            <a:pPr marL="0"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V. Barnett and R. Lewis. Outliers in statistical data. John Wiley and Sons, 1994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Chandola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V., Banerjee, A., &amp; Kumar, V. (2009). Anomaly detection: A survey. ACM computing surveys (CSUR), 41(3), 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Patcha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 &amp; Park, J. M. (2007). An overview of anomaly detection techniques: Existing solutions and latest technological trends. Computer networks, 51(12), 3448-3470.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Garcia-Teodoro, P., Diaz-Verdejo, J.,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Maciá</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-Fernández, G., &amp; Vázquez, E. (2009). Anomaly-based network intrusion detection: Techniques, systems and challenges. computers &amp; security, 28(1), 18-28.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Bhuyan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M. H., Bhattacharyya, D. K., &amp;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Kalita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J. K. (2014). Network anomaly detection: methods, systems and tools.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Ieee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communications surveys &amp; tutorials, 16(1), 303-336.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Breunig</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M. M.,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Kriegel</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H. P., Ng, R. T., &amp; Sander, J. (1999, September). Optics-of: Identifying local outliers. In European Conference on Principles of Data Mining and Knowledge Discovery (pp. 262-270). Springer Berlin Heidelberg.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Knorr, E. M., Ng, R. T., &amp;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Tucakov</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V. (2000). Distance-based outliers: algorithms and applications. The VLDB Journal—The International Journal on Very Large Data Bases, 8(3-4), 237-253.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Sugiyama, M., &amp;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Borgwardt</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K. (2013). Rapid distance-based outlier detection via sampling. In Advances in Neural Information Processing Systems (pp. 467-475).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Cao, L., Yang, D., Wang, Q., Yu, Y., Wang, J., &amp;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Rundensteiner</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E. A. (2014, March). Scalable distance-based outlier detection over high-volume data streams. In Data Engineering (ICDE), 2014 IEEE 30th International Conference on (pp. 76-87). IEEE.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Zhang, K.,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Hutter</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M., &amp;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Jin</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H. (2009). A new local distance-based outlier detection approach for scattered real-world data. Advances in knowledge discovery and data mining, 813-822.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Ramaswamy, S., Rastogi, R., &amp; Shim, K. (2000, May). Efficient algorithms for mining outliers from large data sets. In ACM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Sigmod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Record (Vol. 29, No. 2, pp. 427-438). ACM.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Aggarwal, C. C., &amp; Yu, P. S. (2001, May). Outlier detection for high dimensional data. In ACM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Sigmod</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Record (Vol. 30, No. 2, pp. 37-46). ACM.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548407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7" name="Text Box 2"/>
          <p:cNvSpPr txBox="1">
            <a:spLocks noChangeArrowheads="1"/>
          </p:cNvSpPr>
          <p:nvPr/>
        </p:nvSpPr>
        <p:spPr bwMode="auto">
          <a:xfrm>
            <a:off x="2703861" y="6211987"/>
            <a:ext cx="7278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400" dirty="0">
                <a:solidFill>
                  <a:schemeClr val="hlink"/>
                </a:solidFill>
              </a:rPr>
              <a:t>Ref: http://ieeexplore.ieee.org/iel5/4343708/4343709/04343773.pdf?arnumber=4343773</a:t>
            </a:r>
          </a:p>
        </p:txBody>
      </p:sp>
      <p:pic>
        <p:nvPicPr>
          <p:cNvPr id="286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05201"/>
            <a:ext cx="37338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35814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5"/>
          <p:cNvSpPr>
            <a:spLocks noGrp="1" noChangeArrowheads="1"/>
          </p:cNvSpPr>
          <p:nvPr>
            <p:ph type="title"/>
          </p:nvPr>
        </p:nvSpPr>
        <p:spPr>
          <a:xfrm>
            <a:off x="54429" y="320675"/>
            <a:ext cx="10515600" cy="1325563"/>
          </a:xfrm>
        </p:spPr>
        <p:txBody>
          <a:bodyPr>
            <a:normAutofit fontScale="90000"/>
          </a:bodyPr>
          <a:lstStyle/>
          <a:p>
            <a:r>
              <a:rPr lang="en-US" sz="3200" dirty="0"/>
              <a:t>By the end of the cluster analysis, we assign each data point to one of the clusters, so basically we are not left with an unassigned data point. So that means </a:t>
            </a:r>
            <a:r>
              <a:rPr lang="en-US" sz="3200" dirty="0">
                <a:solidFill>
                  <a:schemeClr val="hlink"/>
                </a:solidFill>
              </a:rPr>
              <a:t>there is no outliers</a:t>
            </a:r>
            <a:r>
              <a:rPr lang="en-US" sz="3200" dirty="0"/>
              <a:t> in the data? </a:t>
            </a:r>
            <a:r>
              <a:rPr lang="en-US" sz="3200" dirty="0">
                <a:solidFill>
                  <a:schemeClr val="hlink"/>
                </a:solidFill>
              </a:rPr>
              <a:t>How do we filter out the outliers</a:t>
            </a:r>
            <a:r>
              <a:rPr lang="en-US" sz="3200" dirty="0"/>
              <a:t>? </a:t>
            </a:r>
            <a:br>
              <a:rPr lang="en-US" sz="3200" dirty="0"/>
            </a:br>
            <a:r>
              <a:rPr lang="en-US" sz="3200" dirty="0"/>
              <a:t>Will there be outliers? YES</a:t>
            </a:r>
          </a:p>
        </p:txBody>
      </p:sp>
      <p:sp>
        <p:nvSpPr>
          <p:cNvPr id="28681" name="Rectangle 6"/>
          <p:cNvSpPr>
            <a:spLocks noGrp="1" noChangeArrowheads="1"/>
          </p:cNvSpPr>
          <p:nvPr>
            <p:ph type="body" idx="1"/>
          </p:nvPr>
        </p:nvSpPr>
        <p:spPr/>
        <p:txBody>
          <a:bodyPr/>
          <a:lstStyle/>
          <a:p>
            <a:pPr eaLnBrk="1" hangingPunct="1"/>
            <a:r>
              <a:rPr lang="en-US" sz="2400" dirty="0"/>
              <a:t>Point may be placed in a cluster by itself</a:t>
            </a:r>
          </a:p>
          <a:p>
            <a:pPr eaLnBrk="1" hangingPunct="1"/>
            <a:r>
              <a:rPr lang="en-US" sz="2400" dirty="0"/>
              <a:t>Point may be part of a cluster but far from centroid</a:t>
            </a:r>
          </a:p>
          <a:p>
            <a:pPr eaLnBrk="1" hangingPunct="1"/>
            <a:r>
              <a:rPr lang="en-US" sz="2400" dirty="0" err="1"/>
              <a:t>DBScan</a:t>
            </a:r>
            <a:r>
              <a:rPr lang="en-US" sz="2400" dirty="0"/>
              <a:t> type clustering - point will not be connected or in a cluster but a distinct outlier</a:t>
            </a:r>
          </a:p>
        </p:txBody>
      </p:sp>
    </p:spTree>
    <p:extLst>
      <p:ext uri="{BB962C8B-B14F-4D97-AF65-F5344CB8AC3E}">
        <p14:creationId xmlns:p14="http://schemas.microsoft.com/office/powerpoint/2010/main" val="4228955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BA1B9A02-BD18-442B-B2AE-59CE33E07045}" type="datetime4">
              <a:rPr lang="en-US" sz="1200"/>
              <a:pPr eaLnBrk="1" hangingPunct="1"/>
              <a:t>November 6, 2022</a:t>
            </a:fld>
            <a:endParaRPr lang="en-US" sz="1200"/>
          </a:p>
        </p:txBody>
      </p:sp>
      <p:sp>
        <p:nvSpPr>
          <p:cNvPr id="29699" name="Footer Placeholder 4"/>
          <p:cNvSpPr>
            <a:spLocks noGrp="1"/>
          </p:cNvSpPr>
          <p:nvPr>
            <p:ph type="ftr" sz="quarter" idx="11"/>
          </p:nvPr>
        </p:nvSpPr>
        <p:spPr>
          <a:xfrm>
            <a:off x="4038600" y="6356350"/>
            <a:ext cx="41148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en-US" sz="1200"/>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885F14F-D8D9-423E-BA28-A97D934AEA24}" type="slidenum">
              <a:rPr lang="en-US" sz="1200"/>
              <a:pPr eaLnBrk="1" hangingPunct="1"/>
              <a:t>22</a:t>
            </a:fld>
            <a:endParaRPr lang="en-US" sz="1200"/>
          </a:p>
        </p:txBody>
      </p:sp>
      <p:sp>
        <p:nvSpPr>
          <p:cNvPr id="29701" name="Rectangle 2"/>
          <p:cNvSpPr>
            <a:spLocks noGrp="1" noChangeArrowheads="1"/>
          </p:cNvSpPr>
          <p:nvPr>
            <p:ph type="title"/>
          </p:nvPr>
        </p:nvSpPr>
        <p:spPr/>
        <p:txBody>
          <a:bodyPr/>
          <a:lstStyle/>
          <a:p>
            <a:pPr eaLnBrk="1" hangingPunct="1"/>
            <a:r>
              <a:rPr lang="en-US"/>
              <a:t>Post-processing for outleirs</a:t>
            </a:r>
          </a:p>
        </p:txBody>
      </p:sp>
      <p:sp>
        <p:nvSpPr>
          <p:cNvPr id="29702" name="Rectangle 3"/>
          <p:cNvSpPr>
            <a:spLocks noGrp="1" noChangeArrowheads="1"/>
          </p:cNvSpPr>
          <p:nvPr>
            <p:ph type="body" idx="1"/>
          </p:nvPr>
        </p:nvSpPr>
        <p:spPr/>
        <p:txBody>
          <a:bodyPr/>
          <a:lstStyle/>
          <a:p>
            <a:pPr lvl="4" eaLnBrk="1" hangingPunct="1"/>
            <a:endParaRPr lang="en-US" sz="800"/>
          </a:p>
          <a:p>
            <a:pPr eaLnBrk="1" hangingPunct="1"/>
            <a:r>
              <a:rPr lang="en-US"/>
              <a:t>Post-processing</a:t>
            </a:r>
          </a:p>
          <a:p>
            <a:pPr lvl="1" eaLnBrk="1" hangingPunct="1"/>
            <a:r>
              <a:rPr lang="en-US"/>
              <a:t>Small clusters may represent outliers </a:t>
            </a:r>
          </a:p>
          <a:p>
            <a:pPr lvl="1" eaLnBrk="1" hangingPunct="1"/>
            <a:r>
              <a:rPr lang="en-US"/>
              <a:t>Split ‘loose’ clusters, i.e., clusters with relatively high SSE</a:t>
            </a:r>
          </a:p>
          <a:p>
            <a:pPr lvl="1" eaLnBrk="1" hangingPunct="1"/>
            <a:r>
              <a:rPr lang="en-US"/>
              <a:t>Merge clusters that are ‘close’ and that have relatively low SSE</a:t>
            </a:r>
          </a:p>
          <a:p>
            <a:pPr lvl="1" eaLnBrk="1" hangingPunct="1"/>
            <a:r>
              <a:rPr lang="en-US"/>
              <a:t>Can use these steps during the clustering process –keep track of SSE values</a:t>
            </a:r>
          </a:p>
        </p:txBody>
      </p:sp>
    </p:spTree>
    <p:extLst>
      <p:ext uri="{BB962C8B-B14F-4D97-AF65-F5344CB8AC3E}">
        <p14:creationId xmlns:p14="http://schemas.microsoft.com/office/powerpoint/2010/main" val="39847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BDC5998-6031-458D-9124-EEB8D6D2CAE0}" type="datetime4">
              <a:rPr lang="en-US" sz="1200"/>
              <a:pPr eaLnBrk="1" hangingPunct="1"/>
              <a:t>November 6, 2022</a:t>
            </a:fld>
            <a:endParaRPr lang="en-US" sz="1200"/>
          </a:p>
        </p:txBody>
      </p:sp>
      <p:sp>
        <p:nvSpPr>
          <p:cNvPr id="307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200"/>
              <a:t>Data Mining: Concepts and Techniques</a:t>
            </a:r>
          </a:p>
        </p:txBody>
      </p:sp>
      <p:sp>
        <p:nvSpPr>
          <p:cNvPr id="307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F9738E0-9B66-4A88-A0E9-84B63CF739D1}" type="slidenum">
              <a:rPr lang="en-US" sz="1200"/>
              <a:pPr eaLnBrk="1" hangingPunct="1"/>
              <a:t>23</a:t>
            </a:fld>
            <a:endParaRPr lang="en-US" sz="1200"/>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3905794"/>
            <a:ext cx="1594919" cy="138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3"/>
          <p:cNvSpPr txBox="1">
            <a:spLocks noChangeArrowheads="1"/>
          </p:cNvSpPr>
          <p:nvPr/>
        </p:nvSpPr>
        <p:spPr bwMode="auto">
          <a:xfrm>
            <a:off x="2019300" y="5486400"/>
            <a:ext cx="87173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sz="1400" dirty="0"/>
              <a:t>Ref: </a:t>
            </a:r>
            <a:r>
              <a:rPr lang="en-US" sz="1400" dirty="0">
                <a:hlinkClick r:id="rId4"/>
              </a:rPr>
              <a:t>http://net.informatik.uni-tuebingen.de/fileadmin/RI/members/muenz/documents/muenz07k-means.pdf</a:t>
            </a:r>
            <a:endParaRPr lang="en-US" sz="1400" dirty="0"/>
          </a:p>
          <a:p>
            <a:pPr eaLnBrk="1" hangingPunct="1"/>
            <a:endParaRPr lang="en-US" sz="1400" dirty="0"/>
          </a:p>
          <a:p>
            <a:r>
              <a:rPr lang="en-US" sz="1400"/>
              <a:t>Traffic </a:t>
            </a:r>
            <a:r>
              <a:rPr lang="en-US" sz="1400" dirty="0"/>
              <a:t>Anomaly Detection Using K-Means</a:t>
            </a:r>
          </a:p>
          <a:p>
            <a:r>
              <a:rPr lang="en-US" sz="1400" dirty="0"/>
              <a:t>Clustering</a:t>
            </a:r>
          </a:p>
        </p:txBody>
      </p:sp>
      <p:sp>
        <p:nvSpPr>
          <p:cNvPr id="30727" name="Rectangle 4"/>
          <p:cNvSpPr>
            <a:spLocks noChangeArrowheads="1"/>
          </p:cNvSpPr>
          <p:nvPr/>
        </p:nvSpPr>
        <p:spPr bwMode="auto">
          <a:xfrm>
            <a:off x="5257800" y="3048000"/>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dirty="0"/>
              <a:t>If the distance between an object and the centroid is larger than a predefined threshold d-max, the object is treated as an outlier</a:t>
            </a:r>
          </a:p>
        </p:txBody>
      </p:sp>
      <p:sp>
        <p:nvSpPr>
          <p:cNvPr id="30728" name="Rectangle 5"/>
          <p:cNvSpPr>
            <a:spLocks noGrp="1" noChangeArrowheads="1"/>
          </p:cNvSpPr>
          <p:nvPr>
            <p:ph type="title"/>
          </p:nvPr>
        </p:nvSpPr>
        <p:spPr>
          <a:xfrm>
            <a:off x="2133600" y="381000"/>
            <a:ext cx="8382000" cy="609600"/>
          </a:xfrm>
        </p:spPr>
        <p:txBody>
          <a:bodyPr/>
          <a:lstStyle/>
          <a:p>
            <a:pPr eaLnBrk="1" hangingPunct="1"/>
            <a:r>
              <a:rPr lang="en-US" sz="3200"/>
              <a:t>Example of Outlier Detection using Clustering</a:t>
            </a:r>
          </a:p>
        </p:txBody>
      </p:sp>
    </p:spTree>
    <p:extLst>
      <p:ext uri="{BB962C8B-B14F-4D97-AF65-F5344CB8AC3E}">
        <p14:creationId xmlns:p14="http://schemas.microsoft.com/office/powerpoint/2010/main" val="364800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876218-F428-CED4-4FC1-DAE30D7360F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Anomaly Detection</a:t>
            </a:r>
          </a:p>
        </p:txBody>
      </p:sp>
      <p:sp>
        <p:nvSpPr>
          <p:cNvPr id="3" name="Content Placeholder 2">
            <a:extLst>
              <a:ext uri="{FF2B5EF4-FFF2-40B4-BE49-F238E27FC236}">
                <a16:creationId xmlns:a16="http://schemas.microsoft.com/office/drawing/2014/main" id="{DB5B3B2B-7F3D-CD7E-B1B0-A9B5A3DF0C6B}"/>
              </a:ext>
            </a:extLst>
          </p:cNvPr>
          <p:cNvSpPr>
            <a:spLocks noGrp="1"/>
          </p:cNvSpPr>
          <p:nvPr>
            <p:ph idx="1"/>
          </p:nvPr>
        </p:nvSpPr>
        <p:spPr>
          <a:xfrm>
            <a:off x="4367695" y="649480"/>
            <a:ext cx="6997911" cy="5873669"/>
          </a:xfrm>
        </p:spPr>
        <p:txBody>
          <a:bodyPr anchor="ctr">
            <a:normAutofit/>
          </a:bodyPr>
          <a:lstStyle/>
          <a:p>
            <a:pPr marL="0" marR="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Anomalies or outliers are objects or groups of objects, which are deviant with respect to other normal objects</a:t>
            </a:r>
          </a:p>
          <a:p>
            <a:pPr marL="0" marR="0">
              <a:spcBef>
                <a:spcPts val="0"/>
              </a:spcBef>
              <a:spcAft>
                <a:spcPts val="0"/>
              </a:spcAft>
            </a:pPr>
            <a:r>
              <a:rPr lang="en-US" sz="2400" dirty="0">
                <a:latin typeface="Arial" panose="020B0604020202020204" pitchFamily="34" charset="0"/>
                <a:ea typeface="Calibri" panose="020F0502020204030204" pitchFamily="34" charset="0"/>
                <a:cs typeface="Times New Roman" panose="02020603050405020304" pitchFamily="18" charset="0"/>
              </a:rPr>
              <a:t>A</a:t>
            </a:r>
            <a:r>
              <a:rPr lang="en-US" sz="2400" dirty="0">
                <a:effectLst/>
                <a:latin typeface="Arial" panose="020B0604020202020204" pitchFamily="34" charset="0"/>
                <a:ea typeface="Calibri" panose="020F0502020204030204" pitchFamily="34" charset="0"/>
                <a:cs typeface="Times New Roman" panose="02020603050405020304" pitchFamily="18" charset="0"/>
              </a:rPr>
              <a:t>nomalous behavior can be caused by extreme values in some dimensions, which could be an inherent rare property of the anomalous objects</a:t>
            </a:r>
          </a:p>
          <a:p>
            <a:pPr marL="0" marR="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In high dimensional data this rarity increases with the increase in the number of dimensions</a:t>
            </a:r>
          </a:p>
          <a:p>
            <a:pPr marL="0" marR="0">
              <a:spcBef>
                <a:spcPts val="0"/>
              </a:spcBef>
              <a:spcAft>
                <a:spcPts val="0"/>
              </a:spcAft>
            </a:pPr>
            <a:r>
              <a:rPr lang="en-US" sz="2400" dirty="0">
                <a:latin typeface="Arial" panose="020B0604020202020204" pitchFamily="34" charset="0"/>
                <a:ea typeface="Calibri" panose="020F0502020204030204" pitchFamily="34" charset="0"/>
                <a:cs typeface="Times New Roman" panose="02020603050405020304" pitchFamily="18" charset="0"/>
              </a:rPr>
              <a:t>D</a:t>
            </a:r>
            <a:r>
              <a:rPr lang="en-US" sz="2400" dirty="0">
                <a:effectLst/>
                <a:latin typeface="Arial" panose="020B0604020202020204" pitchFamily="34" charset="0"/>
                <a:ea typeface="Calibri" panose="020F0502020204030204" pitchFamily="34" charset="0"/>
                <a:cs typeface="Times New Roman" panose="02020603050405020304" pitchFamily="18" charset="0"/>
              </a:rPr>
              <a:t>ata itself becomes sparse in higher dimensions; this will further aggravate the discovery of outliers</a:t>
            </a:r>
          </a:p>
          <a:p>
            <a:pPr marL="0" marR="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Other anomalous situations may be caused due to measurement errors or phenomena which are causing the deviations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
        <p:nvSpPr>
          <p:cNvPr id="4" name="Date Placeholder 9">
            <a:extLst>
              <a:ext uri="{FF2B5EF4-FFF2-40B4-BE49-F238E27FC236}">
                <a16:creationId xmlns:a16="http://schemas.microsoft.com/office/drawing/2014/main" id="{F65E6786-B6BA-293F-BF32-5DA8E8483EAB}"/>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7A099FC2-07BC-231B-EC9C-FFB52B6E13C5}"/>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BBAACC54-51C6-0AC3-AA31-91DE9762E645}"/>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95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C837B-F9E4-E022-DFDD-340D62C033F6}"/>
              </a:ext>
            </a:extLst>
          </p:cNvPr>
          <p:cNvSpPr>
            <a:spLocks noGrp="1"/>
          </p:cNvSpPr>
          <p:nvPr>
            <p:ph type="title"/>
          </p:nvPr>
        </p:nvSpPr>
        <p:spPr>
          <a:xfrm>
            <a:off x="6739128" y="638089"/>
            <a:ext cx="4818888" cy="1476801"/>
          </a:xfrm>
        </p:spPr>
        <p:txBody>
          <a:bodyPr anchor="b">
            <a:normAutofit/>
          </a:bodyPr>
          <a:lstStyle/>
          <a:p>
            <a:r>
              <a:rPr lang="en-US" sz="4600"/>
              <a:t>Anomaly Detection Methods</a:t>
            </a:r>
          </a:p>
        </p:txBody>
      </p:sp>
      <p:pic>
        <p:nvPicPr>
          <p:cNvPr id="5" name="Picture 4">
            <a:extLst>
              <a:ext uri="{FF2B5EF4-FFF2-40B4-BE49-F238E27FC236}">
                <a16:creationId xmlns:a16="http://schemas.microsoft.com/office/drawing/2014/main" id="{8EE9C991-96EA-8E35-6204-D4BC657CE8DF}"/>
              </a:ext>
            </a:extLst>
          </p:cNvPr>
          <p:cNvPicPr>
            <a:picLocks noChangeAspect="1"/>
          </p:cNvPicPr>
          <p:nvPr/>
        </p:nvPicPr>
        <p:blipFill rotWithShape="1">
          <a:blip r:embed="rId3"/>
          <a:srcRect l="10022" r="12137" b="-7"/>
          <a:stretch/>
        </p:blipFill>
        <p:spPr>
          <a:xfrm>
            <a:off x="-498054" y="638090"/>
            <a:ext cx="7147990" cy="5170282"/>
          </a:xfrm>
          <a:prstGeom prst="rect">
            <a:avLst/>
          </a:prstGeom>
        </p:spPr>
      </p:pic>
      <p:sp>
        <p:nvSpPr>
          <p:cNvPr id="5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7DD0F5-9E6C-3FC7-58DD-50A38CB9E27A}"/>
              </a:ext>
            </a:extLst>
          </p:cNvPr>
          <p:cNvSpPr>
            <a:spLocks noGrp="1"/>
          </p:cNvSpPr>
          <p:nvPr>
            <p:ph idx="1"/>
          </p:nvPr>
        </p:nvSpPr>
        <p:spPr>
          <a:xfrm>
            <a:off x="5988676" y="2511381"/>
            <a:ext cx="6123904" cy="4217830"/>
          </a:xfrm>
        </p:spPr>
        <p:txBody>
          <a:bodyPr anchor="t">
            <a:normAutofit lnSpcReduction="10000"/>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Outlier detection techniques have been adopted from the statistical literature and treat the outliers as parametric outlier detection, in which the data is assumed to fit a certain distribution</a:t>
            </a:r>
          </a:p>
          <a:p>
            <a:pPr marL="0" marR="0">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tail region of the distribution, such as in a normal distribution, would constitute the outliers; However, in real world datasets, the data does not fit into a standard statistical distribution</a:t>
            </a:r>
          </a:p>
          <a:p>
            <a:pPr marL="0" marR="0">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Other techniques detect outliers using metrics such as distance, distance from nearest neighbors, density, deviation and other such measures</a:t>
            </a:r>
          </a:p>
          <a:p>
            <a:pPr marL="0">
              <a:spcBef>
                <a:spcPts val="0"/>
              </a:spcBef>
              <a:spcAft>
                <a:spcPts val="800"/>
              </a:spcAft>
            </a:pPr>
            <a:r>
              <a:rPr lang="en-US" sz="1600" dirty="0">
                <a:latin typeface="Arial" panose="020B0604020202020204" pitchFamily="34" charset="0"/>
                <a:ea typeface="Calibri" panose="020F0502020204030204" pitchFamily="34" charset="0"/>
                <a:cs typeface="Times New Roman" panose="02020603050405020304" pitchFamily="18" charset="0"/>
              </a:rPr>
              <a:t>B</a:t>
            </a:r>
            <a:r>
              <a:rPr lang="en-US" sz="1600" dirty="0">
                <a:effectLst/>
                <a:latin typeface="Arial" panose="020B0604020202020204" pitchFamily="34" charset="0"/>
                <a:ea typeface="Calibri" panose="020F0502020204030204" pitchFamily="34" charset="0"/>
                <a:cs typeface="Times New Roman" panose="02020603050405020304" pitchFamily="18" charset="0"/>
              </a:rPr>
              <a:t>y-product of clustering methods: The data is first clustered using some clustering technique and the data points, which lie outside of a cluster, are considered to be outliers. </a:t>
            </a:r>
          </a:p>
          <a:p>
            <a:pPr marL="0" marR="0">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In some cases part or whole of a cluster of data points could be an outlier based on the problem being studied</a:t>
            </a:r>
          </a:p>
          <a:p>
            <a:pPr marL="0" marR="0">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Classification based techniques identify and predict anomalies based on historic anomaly signatures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9">
            <a:extLst>
              <a:ext uri="{FF2B5EF4-FFF2-40B4-BE49-F238E27FC236}">
                <a16:creationId xmlns:a16="http://schemas.microsoft.com/office/drawing/2014/main" id="{DAB00EE4-D137-ACB4-7090-877F9EB227A9}"/>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Footer Placeholder 10">
            <a:extLst>
              <a:ext uri="{FF2B5EF4-FFF2-40B4-BE49-F238E27FC236}">
                <a16:creationId xmlns:a16="http://schemas.microsoft.com/office/drawing/2014/main" id="{87CA302A-93B4-4EF1-4301-36097A98F344}"/>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8" name="Slide Number Placeholder 11">
            <a:extLst>
              <a:ext uri="{FF2B5EF4-FFF2-40B4-BE49-F238E27FC236}">
                <a16:creationId xmlns:a16="http://schemas.microsoft.com/office/drawing/2014/main" id="{91A42C6E-6114-E106-AD24-B5AC37499469}"/>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96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E9BED-3D9A-559D-8B05-0C0F85158F1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Statistical Outlier Detection Tests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8AEF8F0-B18F-0E8D-B385-C249332F4B3B}"/>
                  </a:ext>
                </a:extLst>
              </p:cNvPr>
              <p:cNvSpPr>
                <a:spLocks noGrp="1"/>
              </p:cNvSpPr>
              <p:nvPr>
                <p:ph idx="1"/>
              </p:nvPr>
            </p:nvSpPr>
            <p:spPr>
              <a:xfrm>
                <a:off x="4221571" y="649480"/>
                <a:ext cx="7144035" cy="5546047"/>
              </a:xfrm>
            </p:spPr>
            <p:txBody>
              <a:bodyPr anchor="ctr">
                <a:normAutofit/>
              </a:bodyPr>
              <a:lstStyle/>
              <a:p>
                <a:r>
                  <a:rPr lang="en-US" sz="1600" dirty="0">
                    <a:latin typeface="Arial" panose="020B0604020202020204" pitchFamily="34" charset="0"/>
                    <a:cs typeface="Times New Roman" panose="02020603050405020304" pitchFamily="18" charset="0"/>
                  </a:rPr>
                  <a:t>The distribution based parametric methods are discussed in the statistical outlier detection literature which assume that data fits into a pre specified distribution, such as normal distribution and then identifies the outliers with respect to the model using Discordancy Tests</a:t>
                </a:r>
              </a:p>
              <a:p>
                <a:r>
                  <a:rPr lang="en-US" sz="1600" dirty="0">
                    <a:latin typeface="Arial" panose="020B0604020202020204" pitchFamily="34" charset="0"/>
                    <a:cs typeface="Times New Roman" panose="02020603050405020304" pitchFamily="18" charset="0"/>
                  </a:rPr>
                  <a:t>The discordancy tests are developed based on the properties of the distribution</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Discordancy tests assumes a standard distribution of the data set and if the discordancy test finds the outliers then it tries to fit the data to the alternative distribution, however the underlying assumption is that the data fits a distribution, which might not be the case always, especially for multidimensional real world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If there is a normal distribution where x</a:t>
                </a:r>
                <a:r>
                  <a:rPr lang="en-US" sz="1600" baseline="-25000" dirty="0">
                    <a:effectLst/>
                    <a:latin typeface="Arial" panose="020B0604020202020204" pitchFamily="34" charset="0"/>
                    <a:ea typeface="Calibri" panose="020F0502020204030204" pitchFamily="34" charset="0"/>
                    <a:cs typeface="Times New Roman" panose="02020603050405020304" pitchFamily="18" charset="0"/>
                  </a:rPr>
                  <a:t>1</a:t>
                </a:r>
                <a:r>
                  <a:rPr lang="en-US" sz="1600" dirty="0">
                    <a:effectLst/>
                    <a:latin typeface="Arial" panose="020B0604020202020204" pitchFamily="34" charset="0"/>
                    <a:ea typeface="Calibri" panose="020F0502020204030204" pitchFamily="34" charset="0"/>
                    <a:cs typeface="Times New Roman" panose="02020603050405020304" pitchFamily="18" charset="0"/>
                  </a:rPr>
                  <a:t> and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x</a:t>
                </a:r>
                <a:r>
                  <a:rPr lang="en-US" sz="160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en-US" sz="1600" dirty="0">
                    <a:effectLst/>
                    <a:latin typeface="Arial" panose="020B0604020202020204" pitchFamily="34" charset="0"/>
                    <a:ea typeface="Calibri" panose="020F0502020204030204" pitchFamily="34" charset="0"/>
                    <a:cs typeface="Times New Roman" panose="02020603050405020304" pitchFamily="18" charset="0"/>
                  </a:rPr>
                  <a:t> are the extremes, a discordancy test will check if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x</a:t>
                </a:r>
                <a:r>
                  <a:rPr lang="en-US" sz="160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en-US" sz="1600" dirty="0">
                    <a:effectLst/>
                    <a:latin typeface="Arial" panose="020B0604020202020204" pitchFamily="34" charset="0"/>
                    <a:ea typeface="Calibri" panose="020F0502020204030204" pitchFamily="34" charset="0"/>
                    <a:cs typeface="Times New Roman" panose="02020603050405020304" pitchFamily="18" charset="0"/>
                  </a:rPr>
                  <a:t> apart from being an extreme is also statistically unreasonable, if it is then it is called a discordant upper outlier</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The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followup</a:t>
                </a:r>
                <a:r>
                  <a:rPr lang="en-US" sz="1600" dirty="0">
                    <a:effectLst/>
                    <a:latin typeface="Arial" panose="020B0604020202020204" pitchFamily="34" charset="0"/>
                    <a:ea typeface="Calibri" panose="020F0502020204030204" pitchFamily="34" charset="0"/>
                    <a:cs typeface="Times New Roman" panose="02020603050405020304" pitchFamily="18" charset="0"/>
                  </a:rPr>
                  <a:t> step would be to show that the outlier comes from the alternative distribution and not the working distribution, which is a difficult task in itself </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A key metric is to see the fit of the data point using measures such as deviation/spread statistics such that: </a:t>
                </a:r>
                <a14:m>
                  <m:oMath xmlns:m="http://schemas.openxmlformats.org/officeDocument/2006/math">
                    <m:r>
                      <a:rPr lang="en-US" sz="1600" i="1">
                        <a:effectLst/>
                        <a:latin typeface="Cambria Math" panose="02040503050406030204" pitchFamily="18" charset="0"/>
                        <a:ea typeface="Calibri" panose="020F0502020204030204" pitchFamily="34" charset="0"/>
                        <a:cs typeface="Arial" panose="020B0604020202020204" pitchFamily="34" charset="0"/>
                      </a:rPr>
                      <m:t>𝑑</m:t>
                    </m:r>
                    <m:r>
                      <a:rPr lang="en-US" sz="1600" i="1">
                        <a:effectLst/>
                        <a:latin typeface="Cambria Math" panose="02040503050406030204" pitchFamily="18" charset="0"/>
                        <a:ea typeface="Calibri" panose="020F0502020204030204" pitchFamily="34" charset="0"/>
                        <a:cs typeface="Arial" panose="020B0604020202020204" pitchFamily="34" charset="0"/>
                      </a:rPr>
                      <m:t>=</m:t>
                    </m:r>
                    <m:f>
                      <m:fPr>
                        <m:ctrlPr>
                          <a:rPr lang="en-US" sz="1600" i="1">
                            <a:effectLst/>
                            <a:latin typeface="Cambria Math" panose="02040503050406030204" pitchFamily="18" charset="0"/>
                            <a:ea typeface="Calibri" panose="020F0502020204030204" pitchFamily="34" charset="0"/>
                            <a:cs typeface="Arial" panose="020B0604020202020204" pitchFamily="34" charset="0"/>
                          </a:rPr>
                        </m:ctrlPr>
                      </m:fPr>
                      <m:num>
                        <m:r>
                          <a:rPr lang="en-US" sz="1600" i="1">
                            <a:effectLst/>
                            <a:latin typeface="Cambria Math" panose="02040503050406030204" pitchFamily="18" charset="0"/>
                            <a:ea typeface="Calibri" panose="020F0502020204030204" pitchFamily="34" charset="0"/>
                            <a:cs typeface="Arial" panose="020B0604020202020204" pitchFamily="34" charset="0"/>
                          </a:rPr>
                          <m:t>𝜇</m:t>
                        </m:r>
                        <m:r>
                          <a:rPr lang="en-US" sz="1600" i="1">
                            <a:effectLst/>
                            <a:latin typeface="Cambria Math" panose="02040503050406030204" pitchFamily="18" charset="0"/>
                            <a:ea typeface="Calibri" panose="020F0502020204030204" pitchFamily="34" charset="0"/>
                            <a:cs typeface="Arial" panose="020B0604020202020204" pitchFamily="34" charset="0"/>
                          </a:rPr>
                          <m:t>−</m:t>
                        </m:r>
                        <m:r>
                          <a:rPr lang="en-US" sz="1600" i="1">
                            <a:effectLst/>
                            <a:latin typeface="Cambria Math" panose="02040503050406030204" pitchFamily="18" charset="0"/>
                            <a:ea typeface="Calibri" panose="020F0502020204030204" pitchFamily="34" charset="0"/>
                            <a:cs typeface="Arial" panose="020B0604020202020204" pitchFamily="34" charset="0"/>
                          </a:rPr>
                          <m:t>𝑥</m:t>
                        </m:r>
                        <m:r>
                          <a:rPr lang="en-US" sz="1600" i="1">
                            <a:effectLst/>
                            <a:latin typeface="Cambria Math" panose="02040503050406030204" pitchFamily="18" charset="0"/>
                            <a:ea typeface="Calibri" panose="020F0502020204030204" pitchFamily="34" charset="0"/>
                            <a:cs typeface="Arial" panose="020B0604020202020204" pitchFamily="34" charset="0"/>
                          </a:rPr>
                          <m:t>1</m:t>
                        </m:r>
                      </m:num>
                      <m:den>
                        <m:r>
                          <a:rPr lang="en-US" sz="1600" i="1">
                            <a:effectLst/>
                            <a:latin typeface="Cambria Math" panose="02040503050406030204" pitchFamily="18" charset="0"/>
                            <a:ea typeface="Calibri" panose="020F0502020204030204" pitchFamily="34" charset="0"/>
                            <a:cs typeface="Arial" panose="020B0604020202020204" pitchFamily="34" charset="0"/>
                          </a:rPr>
                          <m:t>𝑠</m:t>
                        </m:r>
                      </m:den>
                    </m:f>
                    <m:r>
                      <a:rPr lang="en-US" sz="1600" i="1">
                        <a:effectLst/>
                        <a:latin typeface="Cambria Math" panose="02040503050406030204" pitchFamily="18" charset="0"/>
                        <a:ea typeface="Calibri" panose="020F0502020204030204" pitchFamily="34" charset="0"/>
                        <a:cs typeface="Arial" panose="020B0604020202020204" pitchFamily="34" charset="0"/>
                      </a:rPr>
                      <m:t>   </m:t>
                    </m:r>
                  </m:oMath>
                </a14:m>
                <a:r>
                  <a:rPr lang="en-US" sz="1600" dirty="0">
                    <a:effectLst/>
                    <a:latin typeface="Arial" panose="020B0604020202020204" pitchFamily="34" charset="0"/>
                    <a:ea typeface="Calibri" panose="020F0502020204030204" pitchFamily="34" charset="0"/>
                    <a:cs typeface="Times New Roman" panose="02020603050405020304" pitchFamily="18" charset="0"/>
                  </a:rPr>
                  <a:t>where µ is a measure of central tendency in this case the mean and s can be a known measure of spread such as range</a:t>
                </a: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For example, if d &lt;= 1 then x</a:t>
                </a:r>
                <a:r>
                  <a:rPr lang="en-US" sz="1600" baseline="-25000" dirty="0">
                    <a:effectLst/>
                    <a:latin typeface="Arial" panose="020B0604020202020204" pitchFamily="34" charset="0"/>
                    <a:ea typeface="Calibri" panose="020F0502020204030204" pitchFamily="34" charset="0"/>
                    <a:cs typeface="Times New Roman" panose="02020603050405020304" pitchFamily="18" charset="0"/>
                  </a:rPr>
                  <a:t>1</a:t>
                </a:r>
                <a:r>
                  <a:rPr lang="en-US" sz="1600" dirty="0">
                    <a:effectLst/>
                    <a:latin typeface="Arial" panose="020B0604020202020204" pitchFamily="34" charset="0"/>
                    <a:ea typeface="Calibri" panose="020F0502020204030204" pitchFamily="34" charset="0"/>
                    <a:cs typeface="Times New Roman" panose="02020603050405020304" pitchFamily="18" charset="0"/>
                  </a:rPr>
                  <a:t> is not an outlier, on the other hand if d &gt;1 it is an outlier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mc:Choice>
        <mc:Fallback>
          <p:sp>
            <p:nvSpPr>
              <p:cNvPr id="3" name="Content Placeholder 2">
                <a:extLst>
                  <a:ext uri="{FF2B5EF4-FFF2-40B4-BE49-F238E27FC236}">
                    <a16:creationId xmlns:a16="http://schemas.microsoft.com/office/drawing/2014/main" id="{38AEF8F0-B18F-0E8D-B385-C249332F4B3B}"/>
                  </a:ext>
                </a:extLst>
              </p:cNvPr>
              <p:cNvSpPr>
                <a:spLocks noGrp="1" noRot="1" noChangeAspect="1" noMove="1" noResize="1" noEditPoints="1" noAdjustHandles="1" noChangeArrowheads="1" noChangeShapeType="1" noTextEdit="1"/>
              </p:cNvSpPr>
              <p:nvPr>
                <p:ph idx="1"/>
              </p:nvPr>
            </p:nvSpPr>
            <p:spPr>
              <a:xfrm>
                <a:off x="4221571" y="649480"/>
                <a:ext cx="7144035" cy="5546047"/>
              </a:xfrm>
              <a:blipFill>
                <a:blip r:embed="rId2"/>
                <a:stretch>
                  <a:fillRect l="-512" t="-2200" r="-683"/>
                </a:stretch>
              </a:blipFill>
            </p:spPr>
            <p:txBody>
              <a:bodyPr/>
              <a:lstStyle/>
              <a:p>
                <a:r>
                  <a:rPr lang="en-US">
                    <a:noFill/>
                  </a:rPr>
                  <a:t> </a:t>
                </a:r>
              </a:p>
            </p:txBody>
          </p:sp>
        </mc:Fallback>
      </mc:AlternateContent>
      <p:sp>
        <p:nvSpPr>
          <p:cNvPr id="4" name="Date Placeholder 9">
            <a:extLst>
              <a:ext uri="{FF2B5EF4-FFF2-40B4-BE49-F238E27FC236}">
                <a16:creationId xmlns:a16="http://schemas.microsoft.com/office/drawing/2014/main" id="{B09308F4-2A94-33A1-F071-E813499B4F3C}"/>
              </a:ext>
            </a:extLst>
          </p:cNvPr>
          <p:cNvSpPr>
            <a:spLocks noGrp="1"/>
          </p:cNvSpPr>
          <p:nvPr>
            <p:ph type="dt" sz="half" idx="10"/>
          </p:nvPr>
        </p:nvSpPr>
        <p:spPr>
          <a:xfrm>
            <a:off x="684432" y="6477828"/>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AD609989-339C-9A3D-EB3D-DB6AA5182CA6}"/>
              </a:ext>
            </a:extLst>
          </p:cNvPr>
          <p:cNvSpPr txBox="1">
            <a:spLocks/>
          </p:cNvSpPr>
          <p:nvPr/>
        </p:nvSpPr>
        <p:spPr>
          <a:xfrm>
            <a:off x="4263042" y="6477827"/>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8D8CA11F-6396-3413-A5C4-C05C3D2A5A79}"/>
              </a:ext>
            </a:extLst>
          </p:cNvPr>
          <p:cNvSpPr>
            <a:spLocks noGrp="1"/>
          </p:cNvSpPr>
          <p:nvPr>
            <p:ph type="sldNum" sz="quarter" idx="12"/>
          </p:nvPr>
        </p:nvSpPr>
        <p:spPr>
          <a:xfrm>
            <a:off x="9295032" y="636497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37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76502C1-F1C4-875F-D275-ED49C4912294}"/>
              </a:ext>
            </a:extLst>
          </p:cNvPr>
          <p:cNvSpPr>
            <a:spLocks noGrp="1"/>
          </p:cNvSpPr>
          <p:nvPr>
            <p:ph type="title"/>
          </p:nvPr>
        </p:nvSpPr>
        <p:spPr>
          <a:xfrm>
            <a:off x="6739128" y="638089"/>
            <a:ext cx="4818888" cy="1476801"/>
          </a:xfrm>
        </p:spPr>
        <p:txBody>
          <a:bodyPr anchor="b">
            <a:normAutofit/>
          </a:bodyPr>
          <a:lstStyle/>
          <a:p>
            <a:r>
              <a:rPr lang="en-US" sz="5000"/>
              <a:t>Statistical Outlier Detection Tests</a:t>
            </a:r>
          </a:p>
        </p:txBody>
      </p:sp>
      <p:pic>
        <p:nvPicPr>
          <p:cNvPr id="7" name="Picture 6" descr="Diagram&#10;&#10;Description automatically generated">
            <a:extLst>
              <a:ext uri="{FF2B5EF4-FFF2-40B4-BE49-F238E27FC236}">
                <a16:creationId xmlns:a16="http://schemas.microsoft.com/office/drawing/2014/main" id="{76C7D515-A67E-2125-1DEC-69C7FF9E7A49}"/>
              </a:ext>
            </a:extLst>
          </p:cNvPr>
          <p:cNvPicPr>
            <a:picLocks noChangeAspect="1"/>
          </p:cNvPicPr>
          <p:nvPr/>
        </p:nvPicPr>
        <p:blipFill>
          <a:blip r:embed="rId2"/>
          <a:stretch>
            <a:fillRect/>
          </a:stretch>
        </p:blipFill>
        <p:spPr>
          <a:xfrm>
            <a:off x="105293" y="1602967"/>
            <a:ext cx="5458968" cy="4612708"/>
          </a:xfrm>
          <a:prstGeom prst="rect">
            <a:avLst/>
          </a:prstGeom>
        </p:spPr>
      </p:pic>
      <p:sp>
        <p:nvSpPr>
          <p:cNvPr id="1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3D739F-CAA2-7F3B-8B5F-2CBA2AD86FCE}"/>
              </a:ext>
            </a:extLst>
          </p:cNvPr>
          <p:cNvSpPr>
            <a:spLocks noGrp="1"/>
          </p:cNvSpPr>
          <p:nvPr>
            <p:ph idx="1"/>
          </p:nvPr>
        </p:nvSpPr>
        <p:spPr>
          <a:xfrm>
            <a:off x="5564262" y="2411912"/>
            <a:ext cx="6473970" cy="4130146"/>
          </a:xfrm>
        </p:spPr>
        <p:txBody>
          <a:bodyPr anchor="t">
            <a:noAutofit/>
          </a:bodyPr>
          <a:lstStyle/>
          <a:p>
            <a:pPr marL="0" marR="0">
              <a:spcBef>
                <a:spcPts val="0"/>
              </a:spcBef>
              <a:spcAft>
                <a:spcPts val="0"/>
              </a:spcAft>
              <a:tabLst>
                <a:tab pos="1762125" algn="l"/>
                <a:tab pos="451485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There are two major procedures for outlier detection in statistical studies Block Procedures and Consecutive (Or Sequential) Procedures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1762125" algn="l"/>
                <a:tab pos="4514850" algn="l"/>
              </a:tabLst>
            </a:pPr>
            <a:r>
              <a:rPr lang="en-US" sz="1000" i="1" dirty="0">
                <a:effectLst/>
                <a:latin typeface="Arial" panose="020B0604020202020204" pitchFamily="34" charset="0"/>
                <a:ea typeface="Times New Roman" panose="02020603050405020304" pitchFamily="18" charset="0"/>
              </a:rPr>
              <a:t>Consecutive (Or Sequential) Procedures</a:t>
            </a:r>
            <a:r>
              <a:rPr lang="en-US" sz="1000" dirty="0">
                <a:effectLst/>
                <a:latin typeface="Arial" panose="020B0604020202020204" pitchFamily="34" charset="0"/>
                <a:ea typeface="Times New Roman" panose="02020603050405020304" pitchFamily="18" charset="0"/>
              </a:rPr>
              <a:t> </a:t>
            </a:r>
          </a:p>
          <a:p>
            <a:pPr marL="457200" lvl="1">
              <a:spcBef>
                <a:spcPts val="0"/>
              </a:spcBef>
              <a:tabLst>
                <a:tab pos="1762125" algn="l"/>
                <a:tab pos="4514850" algn="l"/>
              </a:tabLst>
            </a:pPr>
            <a:r>
              <a:rPr lang="en-US" sz="1000" dirty="0">
                <a:effectLst/>
                <a:latin typeface="Arial" panose="020B0604020202020204" pitchFamily="34" charset="0"/>
                <a:ea typeface="Times New Roman" panose="02020603050405020304" pitchFamily="18" charset="0"/>
              </a:rPr>
              <a:t>sample size is not fixed, but determined in each cycle in relation to the values of earlier observations</a:t>
            </a:r>
          </a:p>
          <a:p>
            <a:pPr marL="457200" lvl="1">
              <a:spcBef>
                <a:spcPts val="0"/>
              </a:spcBef>
              <a:tabLst>
                <a:tab pos="1762125" algn="l"/>
                <a:tab pos="4514850" algn="l"/>
              </a:tabLst>
            </a:pPr>
            <a:r>
              <a:rPr lang="en-US" sz="1000" dirty="0">
                <a:effectLst/>
                <a:latin typeface="Arial" panose="020B0604020202020204" pitchFamily="34" charset="0"/>
                <a:ea typeface="Times New Roman" panose="02020603050405020304" pitchFamily="18" charset="0"/>
              </a:rPr>
              <a:t>Each observation is screened for discordancy in relation to the already screened set of observations</a:t>
            </a:r>
          </a:p>
          <a:p>
            <a:pPr marL="457200" lvl="1">
              <a:spcBef>
                <a:spcPts val="0"/>
              </a:spcBef>
              <a:tabLst>
                <a:tab pos="1762125" algn="l"/>
                <a:tab pos="4514850" algn="l"/>
              </a:tabLst>
            </a:pPr>
            <a:r>
              <a:rPr lang="en-US" sz="1000" dirty="0">
                <a:effectLst/>
                <a:latin typeface="Arial" panose="020B0604020202020204" pitchFamily="34" charset="0"/>
                <a:ea typeface="Times New Roman" panose="02020603050405020304" pitchFamily="18" charset="0"/>
              </a:rPr>
              <a:t>This procedure can be done in two ways: outside inwards which means that the extreme outlier is tested first then second most extreme and so on, but more widely preferred way of doing it is the other way round (starting with the least likely element to be an outlier)</a:t>
            </a:r>
          </a:p>
          <a:p>
            <a:pPr marL="0" marR="0">
              <a:spcBef>
                <a:spcPts val="0"/>
              </a:spcBef>
              <a:spcAft>
                <a:spcPts val="0"/>
              </a:spcAft>
              <a:tabLst>
                <a:tab pos="1762125" algn="l"/>
                <a:tab pos="4514850" algn="l"/>
              </a:tabLst>
            </a:pPr>
            <a:r>
              <a:rPr lang="en-US" sz="1000" i="1" dirty="0">
                <a:effectLst/>
                <a:latin typeface="Arial" panose="020B0604020202020204" pitchFamily="34" charset="0"/>
                <a:ea typeface="Times New Roman" panose="02020603050405020304" pitchFamily="18" charset="0"/>
              </a:rPr>
              <a:t>Block Procedures</a:t>
            </a:r>
            <a:r>
              <a:rPr lang="en-US" sz="1000" dirty="0">
                <a:effectLst/>
                <a:latin typeface="Arial" panose="020B0604020202020204" pitchFamily="34" charset="0"/>
                <a:ea typeface="Times New Roman" panose="02020603050405020304" pitchFamily="18" charset="0"/>
              </a:rPr>
              <a:t>: </a:t>
            </a:r>
            <a:r>
              <a:rPr lang="en-US" sz="1000" dirty="0">
                <a:latin typeface="Arial" panose="020B0604020202020204" pitchFamily="34" charset="0"/>
                <a:cs typeface="Times New Roman" panose="02020603050405020304" pitchFamily="18" charset="0"/>
              </a:rPr>
              <a:t>two or more observations are tested together for </a:t>
            </a:r>
            <a:r>
              <a:rPr lang="en-US" sz="1000" dirty="0" err="1">
                <a:latin typeface="Arial" panose="020B0604020202020204" pitchFamily="34" charset="0"/>
                <a:cs typeface="Times New Roman" panose="02020603050405020304" pitchFamily="18" charset="0"/>
              </a:rPr>
              <a:t>outlierness</a:t>
            </a:r>
            <a:endParaRPr lang="en-US" sz="1000" dirty="0">
              <a:latin typeface="Arial" panose="020B0604020202020204" pitchFamily="34" charset="0"/>
              <a:cs typeface="Times New Roman" panose="02020603050405020304" pitchFamily="18" charset="0"/>
            </a:endParaRPr>
          </a:p>
          <a:p>
            <a:pPr marL="0">
              <a:spcBef>
                <a:spcPts val="0"/>
              </a:spcBef>
              <a:tabLst>
                <a:tab pos="1762125" algn="l"/>
                <a:tab pos="451485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Consecutive procedures can suffer from challenges such as Masking and Swamping (Barnett and Lewis 1994). </a:t>
            </a:r>
          </a:p>
          <a:p>
            <a:pPr marL="0">
              <a:spcBef>
                <a:spcPts val="0"/>
              </a:spcBef>
              <a:tabLst>
                <a:tab pos="1762125" algn="l"/>
                <a:tab pos="4514850" algn="l"/>
              </a:tabLst>
            </a:pPr>
            <a:r>
              <a:rPr lang="en-US" sz="1000" i="1" dirty="0">
                <a:effectLst/>
                <a:latin typeface="Arial" panose="020B0604020202020204" pitchFamily="34" charset="0"/>
                <a:ea typeface="Calibri" panose="020F0502020204030204" pitchFamily="34" charset="0"/>
                <a:cs typeface="Times New Roman" panose="02020603050405020304" pitchFamily="18" charset="0"/>
              </a:rPr>
              <a:t>Masking</a:t>
            </a:r>
            <a:r>
              <a:rPr lang="en-US" sz="1000" dirty="0">
                <a:effectLst/>
                <a:latin typeface="Arial" panose="020B0604020202020204" pitchFamily="34" charset="0"/>
                <a:ea typeface="Calibri" panose="020F0502020204030204" pitchFamily="34" charset="0"/>
                <a:cs typeface="Times New Roman" panose="02020603050405020304" pitchFamily="18" charset="0"/>
              </a:rPr>
              <a:t> is an erroneous judgment arising out of a single outlier test. Suppose if through a discordancy test for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x</a:t>
            </a:r>
            <a:r>
              <a:rPr lang="en-US" sz="100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en-US" sz="1000" baseline="-25000" dirty="0">
                <a:effectLst/>
                <a:latin typeface="Arial" panose="020B0604020202020204" pitchFamily="34" charset="0"/>
                <a:ea typeface="Calibri" panose="020F0502020204030204" pitchFamily="34" charset="0"/>
                <a:cs typeface="Times New Roman" panose="02020603050405020304" pitchFamily="18" charset="0"/>
              </a:rPr>
              <a:t> </a:t>
            </a:r>
            <a:r>
              <a:rPr lang="en-US" sz="1000" dirty="0">
                <a:effectLst/>
                <a:latin typeface="Arial" panose="020B0604020202020204" pitchFamily="34" charset="0"/>
                <a:ea typeface="Calibri" panose="020F0502020204030204" pitchFamily="34" charset="0"/>
                <a:cs typeface="Times New Roman" panose="02020603050405020304" pitchFamily="18" charset="0"/>
              </a:rPr>
              <a:t>it is declared and outlier with respect to all the n-1 values then x</a:t>
            </a:r>
            <a:r>
              <a:rPr lang="en-US" sz="1000" baseline="-25000" dirty="0">
                <a:effectLst/>
                <a:latin typeface="Arial" panose="020B0604020202020204" pitchFamily="34" charset="0"/>
                <a:ea typeface="Calibri" panose="020F0502020204030204" pitchFamily="34" charset="0"/>
                <a:cs typeface="Times New Roman" panose="02020603050405020304" pitchFamily="18" charset="0"/>
              </a:rPr>
              <a:t>n-1 </a:t>
            </a:r>
            <a:r>
              <a:rPr lang="en-US" sz="1000" dirty="0">
                <a:effectLst/>
                <a:latin typeface="Arial" panose="020B0604020202020204" pitchFamily="34" charset="0"/>
                <a:ea typeface="Calibri" panose="020F0502020204030204" pitchFamily="34" charset="0"/>
                <a:cs typeface="Times New Roman" panose="02020603050405020304" pitchFamily="18" charset="0"/>
              </a:rPr>
              <a:t>is further tested, but if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x</a:t>
            </a:r>
            <a:r>
              <a:rPr lang="en-US" sz="100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en-US" sz="1000" dirty="0">
                <a:effectLst/>
                <a:latin typeface="Arial" panose="020B0604020202020204" pitchFamily="34" charset="0"/>
                <a:ea typeface="Calibri" panose="020F0502020204030204" pitchFamily="34" charset="0"/>
                <a:cs typeface="Times New Roman" panose="02020603050405020304" pitchFamily="18" charset="0"/>
              </a:rPr>
              <a:t> is not declared an outlier with respect to all n-1 values then x</a:t>
            </a:r>
            <a:r>
              <a:rPr lang="en-US" sz="1000" baseline="-25000" dirty="0">
                <a:effectLst/>
                <a:latin typeface="Arial" panose="020B0604020202020204" pitchFamily="34" charset="0"/>
                <a:ea typeface="Calibri" panose="020F0502020204030204" pitchFamily="34" charset="0"/>
                <a:cs typeface="Times New Roman" panose="02020603050405020304" pitchFamily="18" charset="0"/>
              </a:rPr>
              <a:t>n-1 </a:t>
            </a:r>
            <a:r>
              <a:rPr lang="en-US" sz="1000" dirty="0">
                <a:effectLst/>
                <a:latin typeface="Arial" panose="020B0604020202020204" pitchFamily="34" charset="0"/>
                <a:ea typeface="Calibri" panose="020F0502020204030204" pitchFamily="34" charset="0"/>
                <a:cs typeface="Times New Roman" panose="02020603050405020304" pitchFamily="18" charset="0"/>
              </a:rPr>
              <a:t>is not tested</a:t>
            </a:r>
          </a:p>
          <a:p>
            <a:pPr marL="0">
              <a:spcBef>
                <a:spcPts val="0"/>
              </a:spcBef>
              <a:tabLst>
                <a:tab pos="1762125" algn="l"/>
                <a:tab pos="451485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This could be a problem in a scenario where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x</a:t>
            </a:r>
            <a:r>
              <a:rPr lang="en-US" sz="100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en-US" sz="1000" dirty="0">
                <a:effectLst/>
                <a:latin typeface="Arial" panose="020B0604020202020204" pitchFamily="34" charset="0"/>
                <a:ea typeface="Calibri" panose="020F0502020204030204" pitchFamily="34" charset="0"/>
                <a:cs typeface="Times New Roman" panose="02020603050405020304" pitchFamily="18" charset="0"/>
              </a:rPr>
              <a:t> is not an outlier with respect to the adjacent value of x</a:t>
            </a:r>
            <a:r>
              <a:rPr lang="en-US" sz="1000" baseline="-25000" dirty="0">
                <a:effectLst/>
                <a:latin typeface="Arial" panose="020B0604020202020204" pitchFamily="34" charset="0"/>
                <a:ea typeface="Calibri" panose="020F0502020204030204" pitchFamily="34" charset="0"/>
                <a:cs typeface="Times New Roman" panose="02020603050405020304" pitchFamily="18" charset="0"/>
              </a:rPr>
              <a:t>n-1</a:t>
            </a:r>
            <a:r>
              <a:rPr lang="en-US" sz="1000" dirty="0">
                <a:effectLst/>
                <a:latin typeface="Arial" panose="020B0604020202020204" pitchFamily="34" charset="0"/>
                <a:ea typeface="Calibri" panose="020F0502020204030204" pitchFamily="34" charset="0"/>
                <a:cs typeface="Times New Roman" panose="02020603050405020304" pitchFamily="18" charset="0"/>
              </a:rPr>
              <a:t>, but both </a:t>
            </a:r>
            <a:r>
              <a:rPr lang="en-US" sz="1000" dirty="0" err="1">
                <a:effectLst/>
                <a:latin typeface="Arial" panose="020B0604020202020204" pitchFamily="34" charset="0"/>
                <a:ea typeface="Calibri" panose="020F0502020204030204" pitchFamily="34" charset="0"/>
                <a:cs typeface="Times New Roman" panose="02020603050405020304" pitchFamily="18" charset="0"/>
              </a:rPr>
              <a:t>x</a:t>
            </a:r>
            <a:r>
              <a:rPr lang="en-US" sz="1000" baseline="-25000" dirty="0" err="1">
                <a:effectLst/>
                <a:latin typeface="Arial" panose="020B0604020202020204" pitchFamily="34" charset="0"/>
                <a:ea typeface="Calibri" panose="020F0502020204030204" pitchFamily="34" charset="0"/>
                <a:cs typeface="Times New Roman" panose="02020603050405020304" pitchFamily="18" charset="0"/>
              </a:rPr>
              <a:t>n</a:t>
            </a:r>
            <a:r>
              <a:rPr lang="en-US" sz="1000" dirty="0">
                <a:effectLst/>
                <a:latin typeface="Arial" panose="020B0604020202020204" pitchFamily="34" charset="0"/>
                <a:ea typeface="Calibri" panose="020F0502020204030204" pitchFamily="34" charset="0"/>
                <a:cs typeface="Times New Roman" panose="02020603050405020304" pitchFamily="18" charset="0"/>
              </a:rPr>
              <a:t> and x</a:t>
            </a:r>
            <a:r>
              <a:rPr lang="en-US" sz="1000" baseline="-25000" dirty="0">
                <a:effectLst/>
                <a:latin typeface="Arial" panose="020B0604020202020204" pitchFamily="34" charset="0"/>
                <a:ea typeface="Calibri" panose="020F0502020204030204" pitchFamily="34" charset="0"/>
                <a:cs typeface="Times New Roman" panose="02020603050405020304" pitchFamily="18" charset="0"/>
              </a:rPr>
              <a:t>n-1 </a:t>
            </a:r>
            <a:r>
              <a:rPr lang="en-US" sz="1000" dirty="0">
                <a:effectLst/>
                <a:latin typeface="Arial" panose="020B0604020202020204" pitchFamily="34" charset="0"/>
                <a:ea typeface="Calibri" panose="020F0502020204030204" pitchFamily="34" charset="0"/>
                <a:cs typeface="Times New Roman" panose="02020603050405020304" pitchFamily="18" charset="0"/>
              </a:rPr>
              <a:t>are outliers when tested together with respect to all n-2 values. </a:t>
            </a:r>
          </a:p>
          <a:p>
            <a:pPr marL="0">
              <a:spcBef>
                <a:spcPts val="0"/>
              </a:spcBef>
              <a:tabLst>
                <a:tab pos="1762125" algn="l"/>
                <a:tab pos="4514850" algn="l"/>
              </a:tabLst>
            </a:pPr>
            <a:r>
              <a:rPr lang="en-US" sz="1000" dirty="0">
                <a:effectLst/>
                <a:latin typeface="Arial" panose="020B0604020202020204" pitchFamily="34" charset="0"/>
                <a:ea typeface="Calibri" panose="020F0502020204030204" pitchFamily="34" charset="0"/>
                <a:cs typeface="Times New Roman" panose="02020603050405020304" pitchFamily="18" charset="0"/>
              </a:rPr>
              <a:t>Let us consider a small sample values: 8, 10, 11, 13, 1000, and 1005</a:t>
            </a:r>
          </a:p>
          <a:p>
            <a:pPr marL="0">
              <a:spcBef>
                <a:spcPts val="0"/>
              </a:spcBef>
              <a:tabLst>
                <a:tab pos="1762125" algn="l"/>
                <a:tab pos="4514850" algn="l"/>
              </a:tabLst>
            </a:pPr>
            <a:r>
              <a:rPr lang="en-US" sz="1000" dirty="0">
                <a:latin typeface="Arial" panose="020B0604020202020204" pitchFamily="34" charset="0"/>
                <a:ea typeface="Calibri" panose="020F0502020204030204" pitchFamily="34" charset="0"/>
                <a:cs typeface="Times New Roman" panose="02020603050405020304" pitchFamily="18" charset="0"/>
              </a:rPr>
              <a:t>I</a:t>
            </a:r>
            <a:r>
              <a:rPr lang="en-US" sz="1000" dirty="0">
                <a:effectLst/>
                <a:latin typeface="Arial" panose="020B0604020202020204" pitchFamily="34" charset="0"/>
                <a:ea typeface="Calibri" panose="020F0502020204030204" pitchFamily="34" charset="0"/>
                <a:cs typeface="Times New Roman" panose="02020603050405020304" pitchFamily="18" charset="0"/>
              </a:rPr>
              <a:t>f tested individually 1009 will not be declared as an outlier since it is close to 1000 but if 1000 and 1005 are tested together against other values then they are outliers with respect to all other n-2 values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tabLst>
                <a:tab pos="1762125" algn="l"/>
                <a:tab pos="4514850" algn="l"/>
              </a:tabLst>
            </a:pPr>
            <a:r>
              <a:rPr lang="en-US" sz="1000" dirty="0">
                <a:latin typeface="Arial" panose="020B0604020202020204" pitchFamily="34" charset="0"/>
              </a:rPr>
              <a:t>Swamping on the other hand results from using a block or consecutive procedure to test for discordancy i.e. testing two values together</a:t>
            </a:r>
          </a:p>
          <a:p>
            <a:pPr marL="0">
              <a:spcBef>
                <a:spcPts val="0"/>
              </a:spcBef>
              <a:tabLst>
                <a:tab pos="1762125" algn="l"/>
                <a:tab pos="4514850" algn="l"/>
              </a:tabLst>
            </a:pPr>
            <a:r>
              <a:rPr lang="en-US" sz="1000" dirty="0">
                <a:latin typeface="Arial" panose="020B0604020202020204" pitchFamily="34" charset="0"/>
              </a:rPr>
              <a:t>For example in a sample: 5,8,10,12,1000</a:t>
            </a:r>
          </a:p>
          <a:p>
            <a:pPr marL="0">
              <a:spcBef>
                <a:spcPts val="0"/>
              </a:spcBef>
              <a:tabLst>
                <a:tab pos="1762125" algn="l"/>
                <a:tab pos="4514850" algn="l"/>
              </a:tabLst>
            </a:pPr>
            <a:r>
              <a:rPr lang="en-US" sz="1000" dirty="0">
                <a:latin typeface="Arial" panose="020B0604020202020204" pitchFamily="34" charset="0"/>
              </a:rPr>
              <a:t>If two values are tested together then they are considered outliers but value 12 is not an outlier, so in essence 12 is swamped by 1000</a:t>
            </a:r>
          </a:p>
          <a:p>
            <a:pPr marL="0" marR="0">
              <a:spcBef>
                <a:spcPts val="0"/>
              </a:spcBef>
              <a:spcAft>
                <a:spcPts val="0"/>
              </a:spcAft>
              <a:tabLst>
                <a:tab pos="1762125" algn="l"/>
                <a:tab pos="4514850" algn="l"/>
              </a:tabLst>
            </a:pPr>
            <a:r>
              <a:rPr lang="en-US" sz="1000" dirty="0">
                <a:latin typeface="Arial" panose="020B0604020202020204" pitchFamily="34" charset="0"/>
              </a:rPr>
              <a:t> These procedures have similarity to the point anomaly detection and collective anomaly detection discussed in the data mining literature  </a:t>
            </a:r>
          </a:p>
          <a:p>
            <a:pPr marL="0" marR="0">
              <a:spcBef>
                <a:spcPts val="0"/>
              </a:spcBef>
              <a:spcAft>
                <a:spcPts val="0"/>
              </a:spcAft>
              <a:tabLst>
                <a:tab pos="1762125" algn="l"/>
                <a:tab pos="4514850" algn="l"/>
              </a:tabLst>
            </a:pPr>
            <a:r>
              <a:rPr lang="en-US" sz="1000" dirty="0">
                <a:latin typeface="Arial" panose="020B0604020202020204" pitchFamily="34" charset="0"/>
              </a:rPr>
              <a:t> This behavior is also seen in majority of outlier detection techniques when the incorrect context for comparison can lead to missing outlier values</a:t>
            </a:r>
          </a:p>
          <a:p>
            <a:endParaRPr lang="en-US" sz="1000" dirty="0"/>
          </a:p>
        </p:txBody>
      </p:sp>
      <p:sp>
        <p:nvSpPr>
          <p:cNvPr id="8" name="Date Placeholder 9">
            <a:extLst>
              <a:ext uri="{FF2B5EF4-FFF2-40B4-BE49-F238E27FC236}">
                <a16:creationId xmlns:a16="http://schemas.microsoft.com/office/drawing/2014/main" id="{98EB4C15-6A77-EA39-CA62-0E7FCD1933AE}"/>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10">
            <a:extLst>
              <a:ext uri="{FF2B5EF4-FFF2-40B4-BE49-F238E27FC236}">
                <a16:creationId xmlns:a16="http://schemas.microsoft.com/office/drawing/2014/main" id="{75B65203-D546-E575-07AA-FF0EA2F67FDE}"/>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10" name="Slide Number Placeholder 11">
            <a:extLst>
              <a:ext uri="{FF2B5EF4-FFF2-40B4-BE49-F238E27FC236}">
                <a16:creationId xmlns:a16="http://schemas.microsoft.com/office/drawing/2014/main" id="{61EAD2DD-C55B-5379-CC7E-99DA1046F3C0}"/>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48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125C3A-DFFF-D725-C9AD-797959F49251}"/>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IQR-Based Outlier Detection </a:t>
            </a:r>
          </a:p>
        </p:txBody>
      </p:sp>
      <p:sp>
        <p:nvSpPr>
          <p:cNvPr id="3" name="Content Placeholder 2">
            <a:extLst>
              <a:ext uri="{FF2B5EF4-FFF2-40B4-BE49-F238E27FC236}">
                <a16:creationId xmlns:a16="http://schemas.microsoft.com/office/drawing/2014/main" id="{F745B416-4083-27FA-3C9C-C007358AA303}"/>
              </a:ext>
            </a:extLst>
          </p:cNvPr>
          <p:cNvSpPr>
            <a:spLocks noGrp="1"/>
          </p:cNvSpPr>
          <p:nvPr>
            <p:ph idx="1"/>
          </p:nvPr>
        </p:nvSpPr>
        <p:spPr>
          <a:xfrm>
            <a:off x="4270851" y="153314"/>
            <a:ext cx="7094756" cy="6042214"/>
          </a:xfrm>
        </p:spPr>
        <p:txBody>
          <a:bodyPr anchor="ctr">
            <a:normAutofit/>
          </a:bodyPr>
          <a:lstStyle/>
          <a:p>
            <a:r>
              <a:rPr lang="en-US" sz="1600" dirty="0">
                <a:effectLst/>
                <a:latin typeface="Arial" panose="020B0604020202020204" pitchFamily="34" charset="0"/>
                <a:ea typeface="Calibri" panose="020F0502020204030204" pitchFamily="34" charset="0"/>
                <a:cs typeface="Times New Roman" panose="02020603050405020304" pitchFamily="18" charset="0"/>
              </a:rPr>
              <a:t>Inter quartile range based outlier detection aims to identify the range of the data and find extreme values which are far away from the range</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First, data is sorted in increasing order</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The median of the data is identified which becomes the second quartile</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All the numbers to the left are smaller than the median and all the numbers to the right are greater</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The median of these left and right hand sides are identified as first quartile and third quartile respectively</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The data is now divided into four chunks of data ordered by the quartiles</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The difference between the third quartile and the first quartile is the Inter Quartile Range (IQR)</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IQR based outlier detection assumes that the IQR should have the majority of the data distribution measuring the spread of the data</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Now if this IQR range is further stretched beyond the first and third quartile such that the lower threshold is first quartile minus IQR times 1.5 and the upper threshold is third quartile plus the IQR times 1.5</a:t>
            </a:r>
          </a:p>
          <a:p>
            <a:pPr lvl="1"/>
            <a:r>
              <a:rPr lang="en-US" sz="1600" dirty="0">
                <a:effectLst/>
                <a:latin typeface="Arial" panose="020B0604020202020204" pitchFamily="34" charset="0"/>
                <a:ea typeface="Calibri" panose="020F0502020204030204" pitchFamily="34" charset="0"/>
                <a:cs typeface="Times New Roman" panose="02020603050405020304" pitchFamily="18" charset="0"/>
              </a:rPr>
              <a:t>Points which fall beyond these thresholds at the lower extreme or the upper extreme are the outliers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a:spcBef>
                <a:spcPts val="0"/>
              </a:spcBef>
            </a:pPr>
            <a:r>
              <a:rPr lang="en-US" sz="1600" dirty="0">
                <a:latin typeface="Arial" panose="020B0604020202020204" pitchFamily="34" charset="0"/>
                <a:cs typeface="Times New Roman" panose="02020603050405020304" pitchFamily="18" charset="0"/>
              </a:rPr>
              <a:t>IQR is primarily a univariate outlier detection method </a:t>
            </a:r>
          </a:p>
        </p:txBody>
      </p:sp>
      <p:sp>
        <p:nvSpPr>
          <p:cNvPr id="4" name="Date Placeholder 9">
            <a:extLst>
              <a:ext uri="{FF2B5EF4-FFF2-40B4-BE49-F238E27FC236}">
                <a16:creationId xmlns:a16="http://schemas.microsoft.com/office/drawing/2014/main" id="{DB773579-B6A5-4F1E-0C8F-963B0E7E1CDD}"/>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10">
            <a:extLst>
              <a:ext uri="{FF2B5EF4-FFF2-40B4-BE49-F238E27FC236}">
                <a16:creationId xmlns:a16="http://schemas.microsoft.com/office/drawing/2014/main" id="{37AB70DA-16F7-FE15-00DF-82B92C904C53}"/>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6" name="Slide Number Placeholder 11">
            <a:extLst>
              <a:ext uri="{FF2B5EF4-FFF2-40B4-BE49-F238E27FC236}">
                <a16:creationId xmlns:a16="http://schemas.microsoft.com/office/drawing/2014/main" id="{75614A52-0C7A-A0D1-5E8F-04269FCD23CF}"/>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39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vert="horz" lIns="91440" tIns="45720" rIns="91440" bIns="45720" rtlCol="0" anchor="ctr">
            <a:normAutofit/>
          </a:bodyPr>
          <a:lstStyle/>
          <a:p>
            <a:r>
              <a:rPr lang="en-US" dirty="0"/>
              <a:t>Interquartile based outliers- boxplot</a:t>
            </a:r>
            <a:br>
              <a:rPr lang="en-US" dirty="0"/>
            </a:br>
            <a:endParaRPr lang="en-US" dirty="0"/>
          </a:p>
        </p:txBody>
      </p:sp>
      <p:sp>
        <p:nvSpPr>
          <p:cNvPr id="1467396" name="Line 4"/>
          <p:cNvSpPr>
            <a:spLocks noChangeShapeType="1"/>
          </p:cNvSpPr>
          <p:nvPr/>
        </p:nvSpPr>
        <p:spPr bwMode="auto">
          <a:xfrm>
            <a:off x="1828800" y="3581400"/>
            <a:ext cx="8382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67397" name="Line 5"/>
          <p:cNvSpPr>
            <a:spLocks noChangeShapeType="1"/>
          </p:cNvSpPr>
          <p:nvPr/>
        </p:nvSpPr>
        <p:spPr bwMode="auto">
          <a:xfrm>
            <a:off x="6044629" y="3429000"/>
            <a:ext cx="0" cy="609600"/>
          </a:xfrm>
          <a:prstGeom prst="line">
            <a:avLst/>
          </a:prstGeom>
          <a:noFill/>
          <a:ln w="2857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67399" name="Line 7"/>
          <p:cNvSpPr>
            <a:spLocks noChangeShapeType="1"/>
          </p:cNvSpPr>
          <p:nvPr/>
        </p:nvSpPr>
        <p:spPr bwMode="auto">
          <a:xfrm>
            <a:off x="8305800" y="3429000"/>
            <a:ext cx="0" cy="609600"/>
          </a:xfrm>
          <a:prstGeom prst="line">
            <a:avLst/>
          </a:prstGeom>
          <a:noFill/>
          <a:ln w="28575">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3" name="Line 8"/>
          <p:cNvSpPr>
            <a:spLocks noChangeShapeType="1"/>
          </p:cNvSpPr>
          <p:nvPr/>
        </p:nvSpPr>
        <p:spPr bwMode="auto">
          <a:xfrm>
            <a:off x="1828800" y="3429000"/>
            <a:ext cx="0" cy="609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6634" name="Line 9"/>
          <p:cNvSpPr>
            <a:spLocks noChangeShapeType="1"/>
          </p:cNvSpPr>
          <p:nvPr/>
        </p:nvSpPr>
        <p:spPr bwMode="auto">
          <a:xfrm>
            <a:off x="10210800" y="3429000"/>
            <a:ext cx="0" cy="609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67402" name="Line 10"/>
          <p:cNvSpPr>
            <a:spLocks noChangeShapeType="1"/>
          </p:cNvSpPr>
          <p:nvPr/>
        </p:nvSpPr>
        <p:spPr bwMode="auto">
          <a:xfrm>
            <a:off x="3819525" y="3429000"/>
            <a:ext cx="0" cy="609600"/>
          </a:xfrm>
          <a:prstGeom prst="line">
            <a:avLst/>
          </a:prstGeom>
          <a:noFill/>
          <a:ln w="28575">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67403" name="Text Box 11"/>
          <p:cNvSpPr txBox="1">
            <a:spLocks noChangeArrowheads="1"/>
          </p:cNvSpPr>
          <p:nvPr/>
        </p:nvSpPr>
        <p:spPr bwMode="auto">
          <a:xfrm>
            <a:off x="4876801" y="4191000"/>
            <a:ext cx="2417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r>
              <a:rPr lang="en-US" sz="1600">
                <a:latin typeface="Tahoma" panose="020B0604030504040204" pitchFamily="34" charset="0"/>
              </a:rPr>
              <a:t>Median or 50</a:t>
            </a:r>
            <a:r>
              <a:rPr lang="en-US" sz="1600" baseline="30000">
                <a:latin typeface="Tahoma" panose="020B0604030504040204" pitchFamily="34" charset="0"/>
              </a:rPr>
              <a:t>th</a:t>
            </a:r>
            <a:r>
              <a:rPr lang="en-US" sz="1600">
                <a:latin typeface="Tahoma" panose="020B0604030504040204" pitchFamily="34" charset="0"/>
              </a:rPr>
              <a:t> percentile</a:t>
            </a:r>
          </a:p>
        </p:txBody>
      </p:sp>
      <p:sp>
        <p:nvSpPr>
          <p:cNvPr id="1467404" name="Text Box 12"/>
          <p:cNvSpPr txBox="1">
            <a:spLocks noChangeArrowheads="1"/>
          </p:cNvSpPr>
          <p:nvPr/>
        </p:nvSpPr>
        <p:spPr bwMode="auto">
          <a:xfrm>
            <a:off x="2438400" y="2971800"/>
            <a:ext cx="2762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r>
              <a:rPr lang="en-US" sz="1600">
                <a:latin typeface="Tahoma" panose="020B0604030504040204" pitchFamily="34" charset="0"/>
              </a:rPr>
              <a:t>25</a:t>
            </a:r>
            <a:r>
              <a:rPr lang="en-US" sz="1600" baseline="30000">
                <a:latin typeface="Tahoma" panose="020B0604030504040204" pitchFamily="34" charset="0"/>
              </a:rPr>
              <a:t>th</a:t>
            </a:r>
            <a:r>
              <a:rPr lang="en-US" sz="1600">
                <a:latin typeface="Tahoma" panose="020B0604030504040204" pitchFamily="34" charset="0"/>
              </a:rPr>
              <a:t> percentile or 1</a:t>
            </a:r>
            <a:r>
              <a:rPr lang="en-US" sz="1600" baseline="30000">
                <a:latin typeface="Tahoma" panose="020B0604030504040204" pitchFamily="34" charset="0"/>
              </a:rPr>
              <a:t>st</a:t>
            </a:r>
            <a:r>
              <a:rPr lang="en-US" sz="1600">
                <a:latin typeface="Tahoma" panose="020B0604030504040204" pitchFamily="34" charset="0"/>
              </a:rPr>
              <a:t> Quartile</a:t>
            </a:r>
          </a:p>
        </p:txBody>
      </p:sp>
      <p:sp>
        <p:nvSpPr>
          <p:cNvPr id="1467405" name="Text Box 13"/>
          <p:cNvSpPr txBox="1">
            <a:spLocks noChangeArrowheads="1"/>
          </p:cNvSpPr>
          <p:nvPr/>
        </p:nvSpPr>
        <p:spPr bwMode="auto">
          <a:xfrm>
            <a:off x="7239000" y="2971800"/>
            <a:ext cx="278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r>
              <a:rPr lang="en-US" sz="1600">
                <a:latin typeface="Tahoma" panose="020B0604030504040204" pitchFamily="34" charset="0"/>
              </a:rPr>
              <a:t>75</a:t>
            </a:r>
            <a:r>
              <a:rPr lang="en-US" sz="1600" baseline="30000">
                <a:latin typeface="Tahoma" panose="020B0604030504040204" pitchFamily="34" charset="0"/>
              </a:rPr>
              <a:t>th</a:t>
            </a:r>
            <a:r>
              <a:rPr lang="en-US" sz="1600">
                <a:latin typeface="Tahoma" panose="020B0604030504040204" pitchFamily="34" charset="0"/>
              </a:rPr>
              <a:t> percentile or 3</a:t>
            </a:r>
            <a:r>
              <a:rPr lang="en-US" sz="1600" baseline="30000">
                <a:latin typeface="Tahoma" panose="020B0604030504040204" pitchFamily="34" charset="0"/>
              </a:rPr>
              <a:t>rd</a:t>
            </a:r>
            <a:r>
              <a:rPr lang="en-US" sz="1600">
                <a:latin typeface="Tahoma" panose="020B0604030504040204" pitchFamily="34" charset="0"/>
              </a:rPr>
              <a:t> Quartile</a:t>
            </a:r>
          </a:p>
        </p:txBody>
      </p:sp>
      <p:sp>
        <p:nvSpPr>
          <p:cNvPr id="26639" name="Line 14"/>
          <p:cNvSpPr>
            <a:spLocks noChangeShapeType="1"/>
          </p:cNvSpPr>
          <p:nvPr/>
        </p:nvSpPr>
        <p:spPr bwMode="auto">
          <a:xfrm>
            <a:off x="1466850" y="4726113"/>
            <a:ext cx="7467600" cy="0"/>
          </a:xfrm>
          <a:prstGeom prst="line">
            <a:avLst/>
          </a:prstGeom>
          <a:noFill/>
          <a:ln w="57150">
            <a:solidFill>
              <a:srgbClr val="FF7C8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0" name="Text Box 15"/>
          <p:cNvSpPr txBox="1">
            <a:spLocks noChangeArrowheads="1"/>
          </p:cNvSpPr>
          <p:nvPr/>
        </p:nvSpPr>
        <p:spPr bwMode="auto">
          <a:xfrm>
            <a:off x="3413125" y="4724400"/>
            <a:ext cx="1799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r>
              <a:rPr lang="en-US" sz="2400" dirty="0">
                <a:latin typeface="Tahoma" panose="020B0604030504040204" pitchFamily="34" charset="0"/>
              </a:rPr>
              <a:t>Sorted Data</a:t>
            </a:r>
          </a:p>
        </p:txBody>
      </p:sp>
      <p:sp>
        <p:nvSpPr>
          <p:cNvPr id="1467408" name="AutoShape 16"/>
          <p:cNvSpPr>
            <a:spLocks/>
          </p:cNvSpPr>
          <p:nvPr/>
        </p:nvSpPr>
        <p:spPr bwMode="auto">
          <a:xfrm rot="-5400000">
            <a:off x="5834063" y="1566862"/>
            <a:ext cx="457200" cy="4486275"/>
          </a:xfrm>
          <a:prstGeom prst="leftBrace">
            <a:avLst>
              <a:gd name="adj1" fmla="val 83333"/>
              <a:gd name="adj2" fmla="val 50000"/>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endParaRPr lang="en-US" sz="1400"/>
          </a:p>
        </p:txBody>
      </p:sp>
      <p:sp>
        <p:nvSpPr>
          <p:cNvPr id="1467410" name="Text Box 18"/>
          <p:cNvSpPr txBox="1">
            <a:spLocks noChangeArrowheads="1"/>
          </p:cNvSpPr>
          <p:nvPr/>
        </p:nvSpPr>
        <p:spPr bwMode="auto">
          <a:xfrm>
            <a:off x="6400800" y="3505201"/>
            <a:ext cx="615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r>
              <a:rPr lang="en-US" sz="2000">
                <a:latin typeface="Tahoma" panose="020B0604030504040204" pitchFamily="34" charset="0"/>
              </a:rPr>
              <a:t>IQR</a:t>
            </a:r>
          </a:p>
        </p:txBody>
      </p:sp>
      <p:sp>
        <p:nvSpPr>
          <p:cNvPr id="1467411" name="Text Box 19"/>
          <p:cNvSpPr txBox="1">
            <a:spLocks noChangeArrowheads="1"/>
          </p:cNvSpPr>
          <p:nvPr/>
        </p:nvSpPr>
        <p:spPr bwMode="auto">
          <a:xfrm>
            <a:off x="1911849" y="5214044"/>
            <a:ext cx="6262688"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panose="020B0604020202020204" pitchFamily="34" charset="0"/>
              </a:defRPr>
            </a:lvl1pPr>
            <a:lvl2pPr marL="742950" indent="-285750">
              <a:spcBef>
                <a:spcPct val="10000"/>
              </a:spcBef>
              <a:spcAft>
                <a:spcPts val="400"/>
              </a:spcAft>
              <a:buClr>
                <a:srgbClr val="0C7B9C"/>
              </a:buClr>
              <a:buSzPct val="100000"/>
              <a:buFont typeface="Arial" panose="020B0604020202020204" pitchFamily="34" charset="0"/>
              <a:buChar char="–"/>
              <a:defRPr sz="2400">
                <a:solidFill>
                  <a:schemeClr val="tx1"/>
                </a:solidFill>
                <a:latin typeface="Arial" panose="020B0604020202020204" pitchFamily="34" charset="0"/>
              </a:defRPr>
            </a:lvl2pPr>
            <a:lvl3pPr marL="1143000" indent="-228600">
              <a:spcBef>
                <a:spcPct val="10000"/>
              </a:spcBef>
              <a:spcAft>
                <a:spcPts val="400"/>
              </a:spcAft>
              <a:buClr>
                <a:srgbClr val="0C7B9C"/>
              </a:buClr>
              <a:buSzPct val="70000"/>
              <a:buFont typeface="Wingdings" panose="05000000000000000000" pitchFamily="2" charset="2"/>
              <a:buChar char="u"/>
              <a:defRPr sz="20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eaLnBrk="1" hangingPunct="1">
              <a:spcBef>
                <a:spcPct val="0"/>
              </a:spcBef>
              <a:spcAft>
                <a:spcPct val="0"/>
              </a:spcAft>
              <a:buClrTx/>
              <a:buSzTx/>
              <a:buFontTx/>
              <a:buNone/>
            </a:pPr>
            <a:r>
              <a:rPr lang="en-US" sz="2400">
                <a:latin typeface="Tahoma" panose="020B0604030504040204" pitchFamily="34" charset="0"/>
              </a:rPr>
              <a:t>Outliers are 1.5 X IQR above Q3 or below Q1</a:t>
            </a:r>
          </a:p>
        </p:txBody>
      </p:sp>
      <p:sp>
        <p:nvSpPr>
          <p:cNvPr id="3" name="TextBox 2">
            <a:extLst>
              <a:ext uri="{FF2B5EF4-FFF2-40B4-BE49-F238E27FC236}">
                <a16:creationId xmlns:a16="http://schemas.microsoft.com/office/drawing/2014/main" id="{32D8C0B4-688A-08E1-E54A-DCAE5BA0F35B}"/>
              </a:ext>
            </a:extLst>
          </p:cNvPr>
          <p:cNvSpPr txBox="1"/>
          <p:nvPr/>
        </p:nvSpPr>
        <p:spPr>
          <a:xfrm>
            <a:off x="2621371" y="2291740"/>
            <a:ext cx="6096912"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K percentile, k% of the data entries lie at or below kth value</a:t>
            </a:r>
            <a:endParaRPr lang="en-US" dirty="0"/>
          </a:p>
        </p:txBody>
      </p:sp>
      <p:sp>
        <p:nvSpPr>
          <p:cNvPr id="7" name="Date Placeholder 9">
            <a:extLst>
              <a:ext uri="{FF2B5EF4-FFF2-40B4-BE49-F238E27FC236}">
                <a16:creationId xmlns:a16="http://schemas.microsoft.com/office/drawing/2014/main" id="{0D44FA4D-4037-0EF1-D78F-AF8DA2ACF48C}"/>
              </a:ext>
            </a:extLst>
          </p:cNvPr>
          <p:cNvSpPr>
            <a:spLocks noGrp="1"/>
          </p:cNvSpPr>
          <p:nvPr>
            <p:ph type="dt" sz="half" idx="10"/>
          </p:nvPr>
        </p:nvSpPr>
        <p:spPr>
          <a:xfrm>
            <a:off x="684432" y="647235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10">
            <a:extLst>
              <a:ext uri="{FF2B5EF4-FFF2-40B4-BE49-F238E27FC236}">
                <a16:creationId xmlns:a16="http://schemas.microsoft.com/office/drawing/2014/main" id="{089A1938-D07C-136F-7A2C-4E49BCC8384E}"/>
              </a:ext>
            </a:extLst>
          </p:cNvPr>
          <p:cNvSpPr txBox="1">
            <a:spLocks/>
          </p:cNvSpPr>
          <p:nvPr/>
        </p:nvSpPr>
        <p:spPr>
          <a:xfrm>
            <a:off x="4263042" y="6472352"/>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9" name="Slide Number Placeholder 11">
            <a:extLst>
              <a:ext uri="{FF2B5EF4-FFF2-40B4-BE49-F238E27FC236}">
                <a16:creationId xmlns:a16="http://schemas.microsoft.com/office/drawing/2014/main" id="{9CD5335A-F7A6-FDE8-E71F-C53E26017C16}"/>
              </a:ext>
            </a:extLst>
          </p:cNvPr>
          <p:cNvSpPr>
            <a:spLocks noGrp="1"/>
          </p:cNvSpPr>
          <p:nvPr>
            <p:ph type="sldNum" sz="quarter" idx="12"/>
          </p:nvPr>
        </p:nvSpPr>
        <p:spPr>
          <a:xfrm>
            <a:off x="9295032" y="63594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7669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73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73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740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674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74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73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674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74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6740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6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7396" grpId="0" animBg="1"/>
      <p:bldP spid="1467397" grpId="0" animBg="1"/>
      <p:bldP spid="1467399" grpId="0" animBg="1"/>
      <p:bldP spid="1467402" grpId="0" animBg="1"/>
      <p:bldP spid="1467403" grpId="0"/>
      <p:bldP spid="1467404" grpId="0"/>
      <p:bldP spid="1467405" grpId="0"/>
      <p:bldP spid="1467408" grpId="0" animBg="1"/>
      <p:bldP spid="1467410" grpId="0"/>
      <p:bldP spid="14674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D2016C4E-4150-4467-9621-99E806B3B8D4}"/>
              </a:ext>
            </a:extLst>
          </p:cNvPr>
          <p:cNvGrpSpPr>
            <a:grpSpLocks noChangeAspect="1"/>
          </p:cNvGrpSpPr>
          <p:nvPr/>
        </p:nvGrpSpPr>
        <p:grpSpPr bwMode="auto">
          <a:xfrm>
            <a:off x="2413000" y="0"/>
            <a:ext cx="5599113" cy="6858000"/>
            <a:chOff x="1520" y="0"/>
            <a:chExt cx="3527" cy="4320"/>
          </a:xfrm>
        </p:grpSpPr>
        <p:sp>
          <p:nvSpPr>
            <p:cNvPr id="4" name="AutoShape 3">
              <a:extLst>
                <a:ext uri="{FF2B5EF4-FFF2-40B4-BE49-F238E27FC236}">
                  <a16:creationId xmlns:a16="http://schemas.microsoft.com/office/drawing/2014/main" id="{42D10C1F-914A-4715-8BF8-A55515F18235}"/>
                </a:ext>
              </a:extLst>
            </p:cNvPr>
            <p:cNvSpPr>
              <a:spLocks noChangeAspect="1" noChangeArrowheads="1" noTextEdit="1"/>
            </p:cNvSpPr>
            <p:nvPr/>
          </p:nvSpPr>
          <p:spPr bwMode="auto">
            <a:xfrm>
              <a:off x="1520" y="0"/>
              <a:ext cx="3527"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 name="Group 205">
              <a:extLst>
                <a:ext uri="{FF2B5EF4-FFF2-40B4-BE49-F238E27FC236}">
                  <a16:creationId xmlns:a16="http://schemas.microsoft.com/office/drawing/2014/main" id="{978B0686-72FB-4B37-AE5B-1BE413126E75}"/>
                </a:ext>
              </a:extLst>
            </p:cNvPr>
            <p:cNvGrpSpPr>
              <a:grpSpLocks/>
            </p:cNvGrpSpPr>
            <p:nvPr/>
          </p:nvGrpSpPr>
          <p:grpSpPr bwMode="auto">
            <a:xfrm>
              <a:off x="1520" y="0"/>
              <a:ext cx="3536" cy="4347"/>
              <a:chOff x="1520" y="0"/>
              <a:chExt cx="3536" cy="4347"/>
            </a:xfrm>
          </p:grpSpPr>
          <p:sp>
            <p:nvSpPr>
              <p:cNvPr id="13" name="Line 5">
                <a:extLst>
                  <a:ext uri="{FF2B5EF4-FFF2-40B4-BE49-F238E27FC236}">
                    <a16:creationId xmlns:a16="http://schemas.microsoft.com/office/drawing/2014/main" id="{FCD3A296-F07B-46C2-902F-0A72C1874B9F}"/>
                  </a:ext>
                </a:extLst>
              </p:cNvPr>
              <p:cNvSpPr>
                <a:spLocks noChangeShapeType="1"/>
              </p:cNvSpPr>
              <p:nvPr/>
            </p:nvSpPr>
            <p:spPr bwMode="auto">
              <a:xfrm>
                <a:off x="3198" y="805"/>
                <a:ext cx="5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6">
                <a:extLst>
                  <a:ext uri="{FF2B5EF4-FFF2-40B4-BE49-F238E27FC236}">
                    <a16:creationId xmlns:a16="http://schemas.microsoft.com/office/drawing/2014/main" id="{75302D42-1A34-4264-8784-D3A8620E4270}"/>
                  </a:ext>
                </a:extLst>
              </p:cNvPr>
              <p:cNvSpPr>
                <a:spLocks noChangeArrowheads="1"/>
              </p:cNvSpPr>
              <p:nvPr/>
            </p:nvSpPr>
            <p:spPr bwMode="auto">
              <a:xfrm>
                <a:off x="3198" y="805"/>
                <a:ext cx="54" cy="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Line 7">
                <a:extLst>
                  <a:ext uri="{FF2B5EF4-FFF2-40B4-BE49-F238E27FC236}">
                    <a16:creationId xmlns:a16="http://schemas.microsoft.com/office/drawing/2014/main" id="{7D3F96DD-2D9A-4659-BBF6-780BB303CADA}"/>
                  </a:ext>
                </a:extLst>
              </p:cNvPr>
              <p:cNvSpPr>
                <a:spLocks noChangeShapeType="1"/>
              </p:cNvSpPr>
              <p:nvPr/>
            </p:nvSpPr>
            <p:spPr bwMode="auto">
              <a:xfrm>
                <a:off x="3198" y="812"/>
                <a:ext cx="45"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CE27F4E0-935E-4946-86DA-2B786E0E6429}"/>
                  </a:ext>
                </a:extLst>
              </p:cNvPr>
              <p:cNvSpPr>
                <a:spLocks noChangeArrowheads="1"/>
              </p:cNvSpPr>
              <p:nvPr/>
            </p:nvSpPr>
            <p:spPr bwMode="auto">
              <a:xfrm>
                <a:off x="3198" y="812"/>
                <a:ext cx="45" cy="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9">
                <a:extLst>
                  <a:ext uri="{FF2B5EF4-FFF2-40B4-BE49-F238E27FC236}">
                    <a16:creationId xmlns:a16="http://schemas.microsoft.com/office/drawing/2014/main" id="{6AF1DEEC-5159-4D09-A36A-1651C151998A}"/>
                  </a:ext>
                </a:extLst>
              </p:cNvPr>
              <p:cNvSpPr>
                <a:spLocks noChangeShapeType="1"/>
              </p:cNvSpPr>
              <p:nvPr/>
            </p:nvSpPr>
            <p:spPr bwMode="auto">
              <a:xfrm>
                <a:off x="3198" y="819"/>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a:extLst>
                  <a:ext uri="{FF2B5EF4-FFF2-40B4-BE49-F238E27FC236}">
                    <a16:creationId xmlns:a16="http://schemas.microsoft.com/office/drawing/2014/main" id="{13FA2EDF-04A2-43DF-BF11-7F6491F06A2F}"/>
                  </a:ext>
                </a:extLst>
              </p:cNvPr>
              <p:cNvSpPr>
                <a:spLocks noChangeArrowheads="1"/>
              </p:cNvSpPr>
              <p:nvPr/>
            </p:nvSpPr>
            <p:spPr bwMode="auto">
              <a:xfrm>
                <a:off x="3198" y="819"/>
                <a:ext cx="36" cy="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Line 11">
                <a:extLst>
                  <a:ext uri="{FF2B5EF4-FFF2-40B4-BE49-F238E27FC236}">
                    <a16:creationId xmlns:a16="http://schemas.microsoft.com/office/drawing/2014/main" id="{DC74E849-798A-49F1-A6E2-D030700CA67B}"/>
                  </a:ext>
                </a:extLst>
              </p:cNvPr>
              <p:cNvSpPr>
                <a:spLocks noChangeShapeType="1"/>
              </p:cNvSpPr>
              <p:nvPr/>
            </p:nvSpPr>
            <p:spPr bwMode="auto">
              <a:xfrm>
                <a:off x="3198" y="825"/>
                <a:ext cx="27"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a:extLst>
                  <a:ext uri="{FF2B5EF4-FFF2-40B4-BE49-F238E27FC236}">
                    <a16:creationId xmlns:a16="http://schemas.microsoft.com/office/drawing/2014/main" id="{BEFD52C2-1B42-4AD6-BFA8-2D498D4BF7F7}"/>
                  </a:ext>
                </a:extLst>
              </p:cNvPr>
              <p:cNvSpPr>
                <a:spLocks noChangeArrowheads="1"/>
              </p:cNvSpPr>
              <p:nvPr/>
            </p:nvSpPr>
            <p:spPr bwMode="auto">
              <a:xfrm>
                <a:off x="3198" y="825"/>
                <a:ext cx="27" cy="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13">
                <a:extLst>
                  <a:ext uri="{FF2B5EF4-FFF2-40B4-BE49-F238E27FC236}">
                    <a16:creationId xmlns:a16="http://schemas.microsoft.com/office/drawing/2014/main" id="{75C50A46-4CBF-463B-9FE8-ECBE40637AA3}"/>
                  </a:ext>
                </a:extLst>
              </p:cNvPr>
              <p:cNvSpPr>
                <a:spLocks noChangeShapeType="1"/>
              </p:cNvSpPr>
              <p:nvPr/>
            </p:nvSpPr>
            <p:spPr bwMode="auto">
              <a:xfrm>
                <a:off x="3198" y="832"/>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a:extLst>
                  <a:ext uri="{FF2B5EF4-FFF2-40B4-BE49-F238E27FC236}">
                    <a16:creationId xmlns:a16="http://schemas.microsoft.com/office/drawing/2014/main" id="{F3A49C19-CD13-4054-B99E-8F5DA4F7837B}"/>
                  </a:ext>
                </a:extLst>
              </p:cNvPr>
              <p:cNvSpPr>
                <a:spLocks noChangeArrowheads="1"/>
              </p:cNvSpPr>
              <p:nvPr/>
            </p:nvSpPr>
            <p:spPr bwMode="auto">
              <a:xfrm>
                <a:off x="3198" y="832"/>
                <a:ext cx="18" cy="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15">
                <a:extLst>
                  <a:ext uri="{FF2B5EF4-FFF2-40B4-BE49-F238E27FC236}">
                    <a16:creationId xmlns:a16="http://schemas.microsoft.com/office/drawing/2014/main" id="{376E4DD6-22EB-400B-89D0-AD8E8D280219}"/>
                  </a:ext>
                </a:extLst>
              </p:cNvPr>
              <p:cNvSpPr>
                <a:spLocks noChangeShapeType="1"/>
              </p:cNvSpPr>
              <p:nvPr/>
            </p:nvSpPr>
            <p:spPr bwMode="auto">
              <a:xfrm>
                <a:off x="3198" y="839"/>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6">
                <a:extLst>
                  <a:ext uri="{FF2B5EF4-FFF2-40B4-BE49-F238E27FC236}">
                    <a16:creationId xmlns:a16="http://schemas.microsoft.com/office/drawing/2014/main" id="{082CCA32-AC33-40A3-99E2-8A5184084F56}"/>
                  </a:ext>
                </a:extLst>
              </p:cNvPr>
              <p:cNvSpPr>
                <a:spLocks noChangeArrowheads="1"/>
              </p:cNvSpPr>
              <p:nvPr/>
            </p:nvSpPr>
            <p:spPr bwMode="auto">
              <a:xfrm>
                <a:off x="3198" y="839"/>
                <a:ext cx="9" cy="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7">
                <a:extLst>
                  <a:ext uri="{FF2B5EF4-FFF2-40B4-BE49-F238E27FC236}">
                    <a16:creationId xmlns:a16="http://schemas.microsoft.com/office/drawing/2014/main" id="{1AFAD9FF-AFBE-483C-84CD-27B14A0EA4F7}"/>
                  </a:ext>
                </a:extLst>
              </p:cNvPr>
              <p:cNvSpPr>
                <a:spLocks noChangeArrowheads="1"/>
              </p:cNvSpPr>
              <p:nvPr/>
            </p:nvSpPr>
            <p:spPr bwMode="auto">
              <a:xfrm>
                <a:off x="2467" y="1757"/>
                <a:ext cx="731" cy="1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18">
                <a:extLst>
                  <a:ext uri="{FF2B5EF4-FFF2-40B4-BE49-F238E27FC236}">
                    <a16:creationId xmlns:a16="http://schemas.microsoft.com/office/drawing/2014/main" id="{B650F5D8-98E1-490A-B104-E5D2C6D55A58}"/>
                  </a:ext>
                </a:extLst>
              </p:cNvPr>
              <p:cNvSpPr>
                <a:spLocks noChangeShapeType="1"/>
              </p:cNvSpPr>
              <p:nvPr/>
            </p:nvSpPr>
            <p:spPr bwMode="auto">
              <a:xfrm>
                <a:off x="3198" y="2563"/>
                <a:ext cx="5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19">
                <a:extLst>
                  <a:ext uri="{FF2B5EF4-FFF2-40B4-BE49-F238E27FC236}">
                    <a16:creationId xmlns:a16="http://schemas.microsoft.com/office/drawing/2014/main" id="{64473B01-3BF0-4EE4-8319-7D98E110F632}"/>
                  </a:ext>
                </a:extLst>
              </p:cNvPr>
              <p:cNvSpPr>
                <a:spLocks noChangeArrowheads="1"/>
              </p:cNvSpPr>
              <p:nvPr/>
            </p:nvSpPr>
            <p:spPr bwMode="auto">
              <a:xfrm>
                <a:off x="3198" y="2563"/>
                <a:ext cx="54" cy="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Line 20">
                <a:extLst>
                  <a:ext uri="{FF2B5EF4-FFF2-40B4-BE49-F238E27FC236}">
                    <a16:creationId xmlns:a16="http://schemas.microsoft.com/office/drawing/2014/main" id="{BBABBBA5-F08D-404B-95A8-3C306B59BF9B}"/>
                  </a:ext>
                </a:extLst>
              </p:cNvPr>
              <p:cNvSpPr>
                <a:spLocks noChangeShapeType="1"/>
              </p:cNvSpPr>
              <p:nvPr/>
            </p:nvSpPr>
            <p:spPr bwMode="auto">
              <a:xfrm>
                <a:off x="3198" y="2569"/>
                <a:ext cx="45"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1">
                <a:extLst>
                  <a:ext uri="{FF2B5EF4-FFF2-40B4-BE49-F238E27FC236}">
                    <a16:creationId xmlns:a16="http://schemas.microsoft.com/office/drawing/2014/main" id="{3C543B9D-3DCB-4A80-8E9F-CEE396DF5318}"/>
                  </a:ext>
                </a:extLst>
              </p:cNvPr>
              <p:cNvSpPr>
                <a:spLocks noChangeArrowheads="1"/>
              </p:cNvSpPr>
              <p:nvPr/>
            </p:nvSpPr>
            <p:spPr bwMode="auto">
              <a:xfrm>
                <a:off x="3198" y="2569"/>
                <a:ext cx="45" cy="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Line 22">
                <a:extLst>
                  <a:ext uri="{FF2B5EF4-FFF2-40B4-BE49-F238E27FC236}">
                    <a16:creationId xmlns:a16="http://schemas.microsoft.com/office/drawing/2014/main" id="{D6F16784-E364-43B6-8E16-E27562C9C30C}"/>
                  </a:ext>
                </a:extLst>
              </p:cNvPr>
              <p:cNvSpPr>
                <a:spLocks noChangeShapeType="1"/>
              </p:cNvSpPr>
              <p:nvPr/>
            </p:nvSpPr>
            <p:spPr bwMode="auto">
              <a:xfrm>
                <a:off x="3198" y="2576"/>
                <a:ext cx="3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3">
                <a:extLst>
                  <a:ext uri="{FF2B5EF4-FFF2-40B4-BE49-F238E27FC236}">
                    <a16:creationId xmlns:a16="http://schemas.microsoft.com/office/drawing/2014/main" id="{F1890380-CB27-4F06-956E-A849B390702B}"/>
                  </a:ext>
                </a:extLst>
              </p:cNvPr>
              <p:cNvSpPr>
                <a:spLocks noChangeArrowheads="1"/>
              </p:cNvSpPr>
              <p:nvPr/>
            </p:nvSpPr>
            <p:spPr bwMode="auto">
              <a:xfrm>
                <a:off x="3198" y="2576"/>
                <a:ext cx="36" cy="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Line 24">
                <a:extLst>
                  <a:ext uri="{FF2B5EF4-FFF2-40B4-BE49-F238E27FC236}">
                    <a16:creationId xmlns:a16="http://schemas.microsoft.com/office/drawing/2014/main" id="{C885DAF5-F73A-4462-81F9-D5BA4184A748}"/>
                  </a:ext>
                </a:extLst>
              </p:cNvPr>
              <p:cNvSpPr>
                <a:spLocks noChangeShapeType="1"/>
              </p:cNvSpPr>
              <p:nvPr/>
            </p:nvSpPr>
            <p:spPr bwMode="auto">
              <a:xfrm>
                <a:off x="3198" y="2583"/>
                <a:ext cx="27"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25">
                <a:extLst>
                  <a:ext uri="{FF2B5EF4-FFF2-40B4-BE49-F238E27FC236}">
                    <a16:creationId xmlns:a16="http://schemas.microsoft.com/office/drawing/2014/main" id="{AC2388F1-D314-49AC-9D8B-954B28DD4DB1}"/>
                  </a:ext>
                </a:extLst>
              </p:cNvPr>
              <p:cNvSpPr>
                <a:spLocks noChangeArrowheads="1"/>
              </p:cNvSpPr>
              <p:nvPr/>
            </p:nvSpPr>
            <p:spPr bwMode="auto">
              <a:xfrm>
                <a:off x="3198" y="2583"/>
                <a:ext cx="27" cy="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Line 26">
                <a:extLst>
                  <a:ext uri="{FF2B5EF4-FFF2-40B4-BE49-F238E27FC236}">
                    <a16:creationId xmlns:a16="http://schemas.microsoft.com/office/drawing/2014/main" id="{38038327-3A1C-428F-A159-85550DAF40DD}"/>
                  </a:ext>
                </a:extLst>
              </p:cNvPr>
              <p:cNvSpPr>
                <a:spLocks noChangeShapeType="1"/>
              </p:cNvSpPr>
              <p:nvPr/>
            </p:nvSpPr>
            <p:spPr bwMode="auto">
              <a:xfrm>
                <a:off x="3198" y="2589"/>
                <a:ext cx="18"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27">
                <a:extLst>
                  <a:ext uri="{FF2B5EF4-FFF2-40B4-BE49-F238E27FC236}">
                    <a16:creationId xmlns:a16="http://schemas.microsoft.com/office/drawing/2014/main" id="{2FAFE3C3-9D5A-49DD-A105-2FF9DE1F16DB}"/>
                  </a:ext>
                </a:extLst>
              </p:cNvPr>
              <p:cNvSpPr>
                <a:spLocks noChangeArrowheads="1"/>
              </p:cNvSpPr>
              <p:nvPr/>
            </p:nvSpPr>
            <p:spPr bwMode="auto">
              <a:xfrm>
                <a:off x="3198" y="2589"/>
                <a:ext cx="18" cy="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Line 28">
                <a:extLst>
                  <a:ext uri="{FF2B5EF4-FFF2-40B4-BE49-F238E27FC236}">
                    <a16:creationId xmlns:a16="http://schemas.microsoft.com/office/drawing/2014/main" id="{BE6D092C-E856-402F-9BF2-821BAFFF0447}"/>
                  </a:ext>
                </a:extLst>
              </p:cNvPr>
              <p:cNvSpPr>
                <a:spLocks noChangeShapeType="1"/>
              </p:cNvSpPr>
              <p:nvPr/>
            </p:nvSpPr>
            <p:spPr bwMode="auto">
              <a:xfrm>
                <a:off x="3198" y="2596"/>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29">
                <a:extLst>
                  <a:ext uri="{FF2B5EF4-FFF2-40B4-BE49-F238E27FC236}">
                    <a16:creationId xmlns:a16="http://schemas.microsoft.com/office/drawing/2014/main" id="{98A0E9AA-F10B-455E-8CE5-075BBF2AF548}"/>
                  </a:ext>
                </a:extLst>
              </p:cNvPr>
              <p:cNvSpPr>
                <a:spLocks noChangeArrowheads="1"/>
              </p:cNvSpPr>
              <p:nvPr/>
            </p:nvSpPr>
            <p:spPr bwMode="auto">
              <a:xfrm>
                <a:off x="3198" y="2596"/>
                <a:ext cx="9" cy="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0">
                <a:extLst>
                  <a:ext uri="{FF2B5EF4-FFF2-40B4-BE49-F238E27FC236}">
                    <a16:creationId xmlns:a16="http://schemas.microsoft.com/office/drawing/2014/main" id="{4B2F7952-9319-4DDB-BAD2-985883DF5B79}"/>
                  </a:ext>
                </a:extLst>
              </p:cNvPr>
              <p:cNvSpPr>
                <a:spLocks noChangeArrowheads="1"/>
              </p:cNvSpPr>
              <p:nvPr/>
            </p:nvSpPr>
            <p:spPr bwMode="auto">
              <a:xfrm>
                <a:off x="1556" y="13"/>
                <a:ext cx="98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Observations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1">
                <a:extLst>
                  <a:ext uri="{FF2B5EF4-FFF2-40B4-BE49-F238E27FC236}">
                    <a16:creationId xmlns:a16="http://schemas.microsoft.com/office/drawing/2014/main" id="{C52BD3DB-7EDF-46B8-9492-580DA32D564A}"/>
                  </a:ext>
                </a:extLst>
              </p:cNvPr>
              <p:cNvSpPr>
                <a:spLocks noChangeArrowheads="1"/>
              </p:cNvSpPr>
              <p:nvPr/>
            </p:nvSpPr>
            <p:spPr bwMode="auto">
              <a:xfrm>
                <a:off x="2503" y="13"/>
                <a:ext cx="83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packet size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2">
                <a:extLst>
                  <a:ext uri="{FF2B5EF4-FFF2-40B4-BE49-F238E27FC236}">
                    <a16:creationId xmlns:a16="http://schemas.microsoft.com/office/drawing/2014/main" id="{F47987EC-403A-4691-ADD2-63DC09CFF6A7}"/>
                  </a:ext>
                </a:extLst>
              </p:cNvPr>
              <p:cNvSpPr>
                <a:spLocks noChangeArrowheads="1"/>
              </p:cNvSpPr>
              <p:nvPr/>
            </p:nvSpPr>
            <p:spPr bwMode="auto">
              <a:xfrm>
                <a:off x="2359" y="173"/>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3">
                <a:extLst>
                  <a:ext uri="{FF2B5EF4-FFF2-40B4-BE49-F238E27FC236}">
                    <a16:creationId xmlns:a16="http://schemas.microsoft.com/office/drawing/2014/main" id="{EC31AC63-D330-4C15-B3D0-8DB7514EAD4C}"/>
                  </a:ext>
                </a:extLst>
              </p:cNvPr>
              <p:cNvSpPr>
                <a:spLocks noChangeArrowheads="1"/>
              </p:cNvSpPr>
              <p:nvPr/>
            </p:nvSpPr>
            <p:spPr bwMode="auto">
              <a:xfrm>
                <a:off x="2548" y="173"/>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0000"/>
                    </a:solidFill>
                    <a:effectLst/>
                    <a:latin typeface="Calibri" panose="020F0502020204030204" pitchFamily="34" charset="0"/>
                  </a:rPr>
                  <a:t>7.012472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4">
                <a:extLst>
                  <a:ext uri="{FF2B5EF4-FFF2-40B4-BE49-F238E27FC236}">
                    <a16:creationId xmlns:a16="http://schemas.microsoft.com/office/drawing/2014/main" id="{B6728E8D-A374-4C20-9F3A-A8A57F408222}"/>
                  </a:ext>
                </a:extLst>
              </p:cNvPr>
              <p:cNvSpPr>
                <a:spLocks noChangeArrowheads="1"/>
              </p:cNvSpPr>
              <p:nvPr/>
            </p:nvSpPr>
            <p:spPr bwMode="auto">
              <a:xfrm>
                <a:off x="3838" y="173"/>
                <a:ext cx="54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0000"/>
                    </a:solidFill>
                    <a:effectLst/>
                    <a:latin typeface="Calibri" panose="020F0502020204030204" pitchFamily="34" charset="0"/>
                  </a:rPr>
                  <a:t>Outlier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5">
                <a:extLst>
                  <a:ext uri="{FF2B5EF4-FFF2-40B4-BE49-F238E27FC236}">
                    <a16:creationId xmlns:a16="http://schemas.microsoft.com/office/drawing/2014/main" id="{900E69E6-8CC3-4D10-9AF0-4D20C8508673}"/>
                  </a:ext>
                </a:extLst>
              </p:cNvPr>
              <p:cNvSpPr>
                <a:spLocks noChangeArrowheads="1"/>
              </p:cNvSpPr>
              <p:nvPr/>
            </p:nvSpPr>
            <p:spPr bwMode="auto">
              <a:xfrm>
                <a:off x="2359" y="333"/>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6">
                <a:extLst>
                  <a:ext uri="{FF2B5EF4-FFF2-40B4-BE49-F238E27FC236}">
                    <a16:creationId xmlns:a16="http://schemas.microsoft.com/office/drawing/2014/main" id="{9955A739-A1C6-4232-8605-0AA963EE2235}"/>
                  </a:ext>
                </a:extLst>
              </p:cNvPr>
              <p:cNvSpPr>
                <a:spLocks noChangeArrowheads="1"/>
              </p:cNvSpPr>
              <p:nvPr/>
            </p:nvSpPr>
            <p:spPr bwMode="auto">
              <a:xfrm>
                <a:off x="2548" y="333"/>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8.771873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37">
                <a:extLst>
                  <a:ext uri="{FF2B5EF4-FFF2-40B4-BE49-F238E27FC236}">
                    <a16:creationId xmlns:a16="http://schemas.microsoft.com/office/drawing/2014/main" id="{E6631847-1A0A-458E-911E-EA048A740CC2}"/>
                  </a:ext>
                </a:extLst>
              </p:cNvPr>
              <p:cNvSpPr>
                <a:spLocks noChangeArrowheads="1"/>
              </p:cNvSpPr>
              <p:nvPr/>
            </p:nvSpPr>
            <p:spPr bwMode="auto">
              <a:xfrm>
                <a:off x="2359" y="493"/>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8">
                <a:extLst>
                  <a:ext uri="{FF2B5EF4-FFF2-40B4-BE49-F238E27FC236}">
                    <a16:creationId xmlns:a16="http://schemas.microsoft.com/office/drawing/2014/main" id="{F5BA5227-DADE-4917-A312-C50B723E0E38}"/>
                  </a:ext>
                </a:extLst>
              </p:cNvPr>
              <p:cNvSpPr>
                <a:spLocks noChangeArrowheads="1"/>
              </p:cNvSpPr>
              <p:nvPr/>
            </p:nvSpPr>
            <p:spPr bwMode="auto">
              <a:xfrm>
                <a:off x="2548" y="493"/>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9.360618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39">
                <a:extLst>
                  <a:ext uri="{FF2B5EF4-FFF2-40B4-BE49-F238E27FC236}">
                    <a16:creationId xmlns:a16="http://schemas.microsoft.com/office/drawing/2014/main" id="{471E9D40-1C55-49D3-92F0-AF40B1918544}"/>
                  </a:ext>
                </a:extLst>
              </p:cNvPr>
              <p:cNvSpPr>
                <a:spLocks noChangeArrowheads="1"/>
              </p:cNvSpPr>
              <p:nvPr/>
            </p:nvSpPr>
            <p:spPr bwMode="auto">
              <a:xfrm>
                <a:off x="2359" y="652"/>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0">
                <a:extLst>
                  <a:ext uri="{FF2B5EF4-FFF2-40B4-BE49-F238E27FC236}">
                    <a16:creationId xmlns:a16="http://schemas.microsoft.com/office/drawing/2014/main" id="{00D309D4-EC81-410B-B4DE-F466562C1E98}"/>
                  </a:ext>
                </a:extLst>
              </p:cNvPr>
              <p:cNvSpPr>
                <a:spLocks noChangeArrowheads="1"/>
              </p:cNvSpPr>
              <p:nvPr/>
            </p:nvSpPr>
            <p:spPr bwMode="auto">
              <a:xfrm>
                <a:off x="2548" y="652"/>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9.428184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1">
                <a:extLst>
                  <a:ext uri="{FF2B5EF4-FFF2-40B4-BE49-F238E27FC236}">
                    <a16:creationId xmlns:a16="http://schemas.microsoft.com/office/drawing/2014/main" id="{0A4730DF-68C5-43AF-B8E2-9C941AF88284}"/>
                  </a:ext>
                </a:extLst>
              </p:cNvPr>
              <p:cNvSpPr>
                <a:spLocks noChangeArrowheads="1"/>
              </p:cNvSpPr>
              <p:nvPr/>
            </p:nvSpPr>
            <p:spPr bwMode="auto">
              <a:xfrm>
                <a:off x="2359" y="812"/>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2">
                <a:extLst>
                  <a:ext uri="{FF2B5EF4-FFF2-40B4-BE49-F238E27FC236}">
                    <a16:creationId xmlns:a16="http://schemas.microsoft.com/office/drawing/2014/main" id="{9563C2A9-679D-4E2B-8001-1C1EA186367D}"/>
                  </a:ext>
                </a:extLst>
              </p:cNvPr>
              <p:cNvSpPr>
                <a:spLocks noChangeArrowheads="1"/>
              </p:cNvSpPr>
              <p:nvPr/>
            </p:nvSpPr>
            <p:spPr bwMode="auto">
              <a:xfrm>
                <a:off x="2548" y="812"/>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9.456278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3">
                <a:extLst>
                  <a:ext uri="{FF2B5EF4-FFF2-40B4-BE49-F238E27FC236}">
                    <a16:creationId xmlns:a16="http://schemas.microsoft.com/office/drawing/2014/main" id="{882B8EB0-96C0-4B0D-8B7D-355759237316}"/>
                  </a:ext>
                </a:extLst>
              </p:cNvPr>
              <p:cNvSpPr>
                <a:spLocks noChangeArrowheads="1"/>
              </p:cNvSpPr>
              <p:nvPr/>
            </p:nvSpPr>
            <p:spPr bwMode="auto">
              <a:xfrm>
                <a:off x="3432" y="812"/>
                <a:ext cx="9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9.476627769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4">
                <a:extLst>
                  <a:ext uri="{FF2B5EF4-FFF2-40B4-BE49-F238E27FC236}">
                    <a16:creationId xmlns:a16="http://schemas.microsoft.com/office/drawing/2014/main" id="{A2C4B52C-BA60-4D69-9AD2-DD65234D5358}"/>
                  </a:ext>
                </a:extLst>
              </p:cNvPr>
              <p:cNvSpPr>
                <a:spLocks noChangeArrowheads="1"/>
              </p:cNvSpPr>
              <p:nvPr/>
            </p:nvSpPr>
            <p:spPr bwMode="auto">
              <a:xfrm>
                <a:off x="4352" y="812"/>
                <a:ext cx="2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Q1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5">
                <a:extLst>
                  <a:ext uri="{FF2B5EF4-FFF2-40B4-BE49-F238E27FC236}">
                    <a16:creationId xmlns:a16="http://schemas.microsoft.com/office/drawing/2014/main" id="{ACF82565-1E14-43D8-BD1D-01545688B8ED}"/>
                  </a:ext>
                </a:extLst>
              </p:cNvPr>
              <p:cNvSpPr>
                <a:spLocks noChangeArrowheads="1"/>
              </p:cNvSpPr>
              <p:nvPr/>
            </p:nvSpPr>
            <p:spPr bwMode="auto">
              <a:xfrm>
                <a:off x="2359" y="972"/>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6">
                <a:extLst>
                  <a:ext uri="{FF2B5EF4-FFF2-40B4-BE49-F238E27FC236}">
                    <a16:creationId xmlns:a16="http://schemas.microsoft.com/office/drawing/2014/main" id="{8DAAC21B-1BCB-4215-A890-E3449C055943}"/>
                  </a:ext>
                </a:extLst>
              </p:cNvPr>
              <p:cNvSpPr>
                <a:spLocks noChangeArrowheads="1"/>
              </p:cNvSpPr>
              <p:nvPr/>
            </p:nvSpPr>
            <p:spPr bwMode="auto">
              <a:xfrm>
                <a:off x="2548" y="972"/>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9.496977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7">
                <a:extLst>
                  <a:ext uri="{FF2B5EF4-FFF2-40B4-BE49-F238E27FC236}">
                    <a16:creationId xmlns:a16="http://schemas.microsoft.com/office/drawing/2014/main" id="{1D250CC0-1295-41BB-8330-BDA0A344C2B1}"/>
                  </a:ext>
                </a:extLst>
              </p:cNvPr>
              <p:cNvSpPr>
                <a:spLocks noChangeArrowheads="1"/>
              </p:cNvSpPr>
              <p:nvPr/>
            </p:nvSpPr>
            <p:spPr bwMode="auto">
              <a:xfrm>
                <a:off x="2359" y="1132"/>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48">
                <a:extLst>
                  <a:ext uri="{FF2B5EF4-FFF2-40B4-BE49-F238E27FC236}">
                    <a16:creationId xmlns:a16="http://schemas.microsoft.com/office/drawing/2014/main" id="{CE961D93-B58E-4593-A1C8-A815B8027A09}"/>
                  </a:ext>
                </a:extLst>
              </p:cNvPr>
              <p:cNvSpPr>
                <a:spLocks noChangeArrowheads="1"/>
              </p:cNvSpPr>
              <p:nvPr/>
            </p:nvSpPr>
            <p:spPr bwMode="auto">
              <a:xfrm>
                <a:off x="2548" y="1132"/>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9.608662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49">
                <a:extLst>
                  <a:ext uri="{FF2B5EF4-FFF2-40B4-BE49-F238E27FC236}">
                    <a16:creationId xmlns:a16="http://schemas.microsoft.com/office/drawing/2014/main" id="{CB2CC849-87B0-4FA2-97AA-E9249CB43648}"/>
                  </a:ext>
                </a:extLst>
              </p:cNvPr>
              <p:cNvSpPr>
                <a:spLocks noChangeArrowheads="1"/>
              </p:cNvSpPr>
              <p:nvPr/>
            </p:nvSpPr>
            <p:spPr bwMode="auto">
              <a:xfrm>
                <a:off x="2359" y="1291"/>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0">
                <a:extLst>
                  <a:ext uri="{FF2B5EF4-FFF2-40B4-BE49-F238E27FC236}">
                    <a16:creationId xmlns:a16="http://schemas.microsoft.com/office/drawing/2014/main" id="{B85DFCEA-FFB5-43F2-A82B-50D0AC9F6531}"/>
                  </a:ext>
                </a:extLst>
              </p:cNvPr>
              <p:cNvSpPr>
                <a:spLocks noChangeArrowheads="1"/>
              </p:cNvSpPr>
              <p:nvPr/>
            </p:nvSpPr>
            <p:spPr bwMode="auto">
              <a:xfrm>
                <a:off x="2548" y="1291"/>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9.881874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1">
                <a:extLst>
                  <a:ext uri="{FF2B5EF4-FFF2-40B4-BE49-F238E27FC236}">
                    <a16:creationId xmlns:a16="http://schemas.microsoft.com/office/drawing/2014/main" id="{985C8BAB-5D5A-44CF-A9B4-6B9726FBC1D2}"/>
                  </a:ext>
                </a:extLst>
              </p:cNvPr>
              <p:cNvSpPr>
                <a:spLocks noChangeArrowheads="1"/>
              </p:cNvSpPr>
              <p:nvPr/>
            </p:nvSpPr>
            <p:spPr bwMode="auto">
              <a:xfrm>
                <a:off x="2359" y="1451"/>
                <a:ext cx="16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2">
                <a:extLst>
                  <a:ext uri="{FF2B5EF4-FFF2-40B4-BE49-F238E27FC236}">
                    <a16:creationId xmlns:a16="http://schemas.microsoft.com/office/drawing/2014/main" id="{184C4F93-4A3D-4792-B727-0EA1EF8FA1CC}"/>
                  </a:ext>
                </a:extLst>
              </p:cNvPr>
              <p:cNvSpPr>
                <a:spLocks noChangeArrowheads="1"/>
              </p:cNvSpPr>
              <p:nvPr/>
            </p:nvSpPr>
            <p:spPr bwMode="auto">
              <a:xfrm>
                <a:off x="2548" y="1451"/>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9.922703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3">
                <a:extLst>
                  <a:ext uri="{FF2B5EF4-FFF2-40B4-BE49-F238E27FC236}">
                    <a16:creationId xmlns:a16="http://schemas.microsoft.com/office/drawing/2014/main" id="{3A27C7E6-8A87-4EA8-AE21-6F88A3AF37A7}"/>
                  </a:ext>
                </a:extLst>
              </p:cNvPr>
              <p:cNvSpPr>
                <a:spLocks noChangeArrowheads="1"/>
              </p:cNvSpPr>
              <p:nvPr/>
            </p:nvSpPr>
            <p:spPr bwMode="auto">
              <a:xfrm>
                <a:off x="2278" y="1611"/>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4">
                <a:extLst>
                  <a:ext uri="{FF2B5EF4-FFF2-40B4-BE49-F238E27FC236}">
                    <a16:creationId xmlns:a16="http://schemas.microsoft.com/office/drawing/2014/main" id="{0C590E3D-6BA2-4E8A-8FD5-5C7F08B9F597}"/>
                  </a:ext>
                </a:extLst>
              </p:cNvPr>
              <p:cNvSpPr>
                <a:spLocks noChangeArrowheads="1"/>
              </p:cNvSpPr>
              <p:nvPr/>
            </p:nvSpPr>
            <p:spPr bwMode="auto">
              <a:xfrm>
                <a:off x="2548" y="1611"/>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10.11899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5">
                <a:extLst>
                  <a:ext uri="{FF2B5EF4-FFF2-40B4-BE49-F238E27FC236}">
                    <a16:creationId xmlns:a16="http://schemas.microsoft.com/office/drawing/2014/main" id="{8A7F3D04-462F-4851-B64F-56AF8997FB44}"/>
                  </a:ext>
                </a:extLst>
              </p:cNvPr>
              <p:cNvSpPr>
                <a:spLocks noChangeArrowheads="1"/>
              </p:cNvSpPr>
              <p:nvPr/>
            </p:nvSpPr>
            <p:spPr bwMode="auto">
              <a:xfrm>
                <a:off x="2278" y="1771"/>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6">
                <a:extLst>
                  <a:ext uri="{FF2B5EF4-FFF2-40B4-BE49-F238E27FC236}">
                    <a16:creationId xmlns:a16="http://schemas.microsoft.com/office/drawing/2014/main" id="{8FE1BBF6-D6EE-47FC-AC1D-BA3FC032E9DA}"/>
                  </a:ext>
                </a:extLst>
              </p:cNvPr>
              <p:cNvSpPr>
                <a:spLocks noChangeArrowheads="1"/>
              </p:cNvSpPr>
              <p:nvPr/>
            </p:nvSpPr>
            <p:spPr bwMode="auto">
              <a:xfrm>
                <a:off x="2465" y="1771"/>
                <a:ext cx="749" cy="14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rPr>
                  <a:t>10.47658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57">
                <a:extLst>
                  <a:ext uri="{FF2B5EF4-FFF2-40B4-BE49-F238E27FC236}">
                    <a16:creationId xmlns:a16="http://schemas.microsoft.com/office/drawing/2014/main" id="{962AB8EE-A9C2-4420-8A5F-680D193B427E}"/>
                  </a:ext>
                </a:extLst>
              </p:cNvPr>
              <p:cNvSpPr>
                <a:spLocks noChangeArrowheads="1"/>
              </p:cNvSpPr>
              <p:nvPr/>
            </p:nvSpPr>
            <p:spPr bwMode="auto">
              <a:xfrm>
                <a:off x="3802" y="1771"/>
                <a:ext cx="57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median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58">
                <a:extLst>
                  <a:ext uri="{FF2B5EF4-FFF2-40B4-BE49-F238E27FC236}">
                    <a16:creationId xmlns:a16="http://schemas.microsoft.com/office/drawing/2014/main" id="{C511FD4D-3218-4883-B404-DFB520600B10}"/>
                  </a:ext>
                </a:extLst>
              </p:cNvPr>
              <p:cNvSpPr>
                <a:spLocks noChangeArrowheads="1"/>
              </p:cNvSpPr>
              <p:nvPr/>
            </p:nvSpPr>
            <p:spPr bwMode="auto">
              <a:xfrm>
                <a:off x="4352" y="1771"/>
                <a:ext cx="2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Q2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59">
                <a:extLst>
                  <a:ext uri="{FF2B5EF4-FFF2-40B4-BE49-F238E27FC236}">
                    <a16:creationId xmlns:a16="http://schemas.microsoft.com/office/drawing/2014/main" id="{9AC88485-513A-4B17-8817-34B43393F2D7}"/>
                  </a:ext>
                </a:extLst>
              </p:cNvPr>
              <p:cNvSpPr>
                <a:spLocks noChangeArrowheads="1"/>
              </p:cNvSpPr>
              <p:nvPr/>
            </p:nvSpPr>
            <p:spPr bwMode="auto">
              <a:xfrm>
                <a:off x="2278" y="1930"/>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0">
                <a:extLst>
                  <a:ext uri="{FF2B5EF4-FFF2-40B4-BE49-F238E27FC236}">
                    <a16:creationId xmlns:a16="http://schemas.microsoft.com/office/drawing/2014/main" id="{1BD0EDED-4228-430B-AC65-6F770C384530}"/>
                  </a:ext>
                </a:extLst>
              </p:cNvPr>
              <p:cNvSpPr>
                <a:spLocks noChangeArrowheads="1"/>
              </p:cNvSpPr>
              <p:nvPr/>
            </p:nvSpPr>
            <p:spPr bwMode="auto">
              <a:xfrm>
                <a:off x="2548" y="1930"/>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10.51159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1">
                <a:extLst>
                  <a:ext uri="{FF2B5EF4-FFF2-40B4-BE49-F238E27FC236}">
                    <a16:creationId xmlns:a16="http://schemas.microsoft.com/office/drawing/2014/main" id="{7B34A570-ECAB-4FB5-846C-633A9ED799EB}"/>
                  </a:ext>
                </a:extLst>
              </p:cNvPr>
              <p:cNvSpPr>
                <a:spLocks noChangeArrowheads="1"/>
              </p:cNvSpPr>
              <p:nvPr/>
            </p:nvSpPr>
            <p:spPr bwMode="auto">
              <a:xfrm>
                <a:off x="2278" y="2090"/>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2">
                <a:extLst>
                  <a:ext uri="{FF2B5EF4-FFF2-40B4-BE49-F238E27FC236}">
                    <a16:creationId xmlns:a16="http://schemas.microsoft.com/office/drawing/2014/main" id="{D5B27BC2-5679-46AD-97C0-02968487B8E4}"/>
                  </a:ext>
                </a:extLst>
              </p:cNvPr>
              <p:cNvSpPr>
                <a:spLocks noChangeArrowheads="1"/>
              </p:cNvSpPr>
              <p:nvPr/>
            </p:nvSpPr>
            <p:spPr bwMode="auto">
              <a:xfrm>
                <a:off x="2548" y="2090"/>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10.63797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3">
                <a:extLst>
                  <a:ext uri="{FF2B5EF4-FFF2-40B4-BE49-F238E27FC236}">
                    <a16:creationId xmlns:a16="http://schemas.microsoft.com/office/drawing/2014/main" id="{6FAE8213-4654-43B0-8D86-D6341C651EBC}"/>
                  </a:ext>
                </a:extLst>
              </p:cNvPr>
              <p:cNvSpPr>
                <a:spLocks noChangeArrowheads="1"/>
              </p:cNvSpPr>
              <p:nvPr/>
            </p:nvSpPr>
            <p:spPr bwMode="auto">
              <a:xfrm>
                <a:off x="2278" y="2250"/>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4">
                <a:extLst>
                  <a:ext uri="{FF2B5EF4-FFF2-40B4-BE49-F238E27FC236}">
                    <a16:creationId xmlns:a16="http://schemas.microsoft.com/office/drawing/2014/main" id="{A710F116-F83B-4365-879F-4E671260B172}"/>
                  </a:ext>
                </a:extLst>
              </p:cNvPr>
              <p:cNvSpPr>
                <a:spLocks noChangeArrowheads="1"/>
              </p:cNvSpPr>
              <p:nvPr/>
            </p:nvSpPr>
            <p:spPr bwMode="auto">
              <a:xfrm>
                <a:off x="2548" y="2250"/>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10.91105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65">
                <a:extLst>
                  <a:ext uri="{FF2B5EF4-FFF2-40B4-BE49-F238E27FC236}">
                    <a16:creationId xmlns:a16="http://schemas.microsoft.com/office/drawing/2014/main" id="{1FBAD1A6-4553-474C-83F7-63F88867B81B}"/>
                  </a:ext>
                </a:extLst>
              </p:cNvPr>
              <p:cNvSpPr>
                <a:spLocks noChangeArrowheads="1"/>
              </p:cNvSpPr>
              <p:nvPr/>
            </p:nvSpPr>
            <p:spPr bwMode="auto">
              <a:xfrm>
                <a:off x="2278" y="2410"/>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66">
                <a:extLst>
                  <a:ext uri="{FF2B5EF4-FFF2-40B4-BE49-F238E27FC236}">
                    <a16:creationId xmlns:a16="http://schemas.microsoft.com/office/drawing/2014/main" id="{8CC16288-6D47-4424-AE75-868B0088714E}"/>
                  </a:ext>
                </a:extLst>
              </p:cNvPr>
              <p:cNvSpPr>
                <a:spLocks noChangeArrowheads="1"/>
              </p:cNvSpPr>
              <p:nvPr/>
            </p:nvSpPr>
            <p:spPr bwMode="auto">
              <a:xfrm>
                <a:off x="2548" y="2410"/>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10.98602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67">
                <a:extLst>
                  <a:ext uri="{FF2B5EF4-FFF2-40B4-BE49-F238E27FC236}">
                    <a16:creationId xmlns:a16="http://schemas.microsoft.com/office/drawing/2014/main" id="{2827527F-143B-424F-8D74-A33B76B65856}"/>
                  </a:ext>
                </a:extLst>
              </p:cNvPr>
              <p:cNvSpPr>
                <a:spLocks noChangeArrowheads="1"/>
              </p:cNvSpPr>
              <p:nvPr/>
            </p:nvSpPr>
            <p:spPr bwMode="auto">
              <a:xfrm>
                <a:off x="2278" y="2569"/>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68">
                <a:extLst>
                  <a:ext uri="{FF2B5EF4-FFF2-40B4-BE49-F238E27FC236}">
                    <a16:creationId xmlns:a16="http://schemas.microsoft.com/office/drawing/2014/main" id="{2F9C9F55-02A7-42BA-90E0-A2B8ABA9EC76}"/>
                  </a:ext>
                </a:extLst>
              </p:cNvPr>
              <p:cNvSpPr>
                <a:spLocks noChangeArrowheads="1"/>
              </p:cNvSpPr>
              <p:nvPr/>
            </p:nvSpPr>
            <p:spPr bwMode="auto">
              <a:xfrm>
                <a:off x="2792" y="2569"/>
                <a:ext cx="45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11.06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69">
                <a:extLst>
                  <a:ext uri="{FF2B5EF4-FFF2-40B4-BE49-F238E27FC236}">
                    <a16:creationId xmlns:a16="http://schemas.microsoft.com/office/drawing/2014/main" id="{B5017943-D807-4746-BC66-3CB6678B224B}"/>
                  </a:ext>
                </a:extLst>
              </p:cNvPr>
              <p:cNvSpPr>
                <a:spLocks noChangeArrowheads="1"/>
              </p:cNvSpPr>
              <p:nvPr/>
            </p:nvSpPr>
            <p:spPr bwMode="auto">
              <a:xfrm>
                <a:off x="3432" y="2569"/>
                <a:ext cx="938"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11.08674809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0">
                <a:extLst>
                  <a:ext uri="{FF2B5EF4-FFF2-40B4-BE49-F238E27FC236}">
                    <a16:creationId xmlns:a16="http://schemas.microsoft.com/office/drawing/2014/main" id="{54D71BC0-CCA6-4016-99C7-EEAC2768F920}"/>
                  </a:ext>
                </a:extLst>
              </p:cNvPr>
              <p:cNvSpPr>
                <a:spLocks noChangeArrowheads="1"/>
              </p:cNvSpPr>
              <p:nvPr/>
            </p:nvSpPr>
            <p:spPr bwMode="auto">
              <a:xfrm>
                <a:off x="4352" y="2569"/>
                <a:ext cx="28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Q3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1">
                <a:extLst>
                  <a:ext uri="{FF2B5EF4-FFF2-40B4-BE49-F238E27FC236}">
                    <a16:creationId xmlns:a16="http://schemas.microsoft.com/office/drawing/2014/main" id="{54F224C2-7290-4710-9DC6-B7734990FA29}"/>
                  </a:ext>
                </a:extLst>
              </p:cNvPr>
              <p:cNvSpPr>
                <a:spLocks noChangeArrowheads="1"/>
              </p:cNvSpPr>
              <p:nvPr/>
            </p:nvSpPr>
            <p:spPr bwMode="auto">
              <a:xfrm>
                <a:off x="2278" y="2729"/>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2">
                <a:extLst>
                  <a:ext uri="{FF2B5EF4-FFF2-40B4-BE49-F238E27FC236}">
                    <a16:creationId xmlns:a16="http://schemas.microsoft.com/office/drawing/2014/main" id="{B181DDE9-FED7-4D8B-AB34-2D5393CB2C6E}"/>
                  </a:ext>
                </a:extLst>
              </p:cNvPr>
              <p:cNvSpPr>
                <a:spLocks noChangeArrowheads="1"/>
              </p:cNvSpPr>
              <p:nvPr/>
            </p:nvSpPr>
            <p:spPr bwMode="auto">
              <a:xfrm>
                <a:off x="2630" y="2729"/>
                <a:ext cx="61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11.1135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3">
                <a:extLst>
                  <a:ext uri="{FF2B5EF4-FFF2-40B4-BE49-F238E27FC236}">
                    <a16:creationId xmlns:a16="http://schemas.microsoft.com/office/drawing/2014/main" id="{D997EF6F-1558-4D53-B960-1D68CC9BDEDC}"/>
                  </a:ext>
                </a:extLst>
              </p:cNvPr>
              <p:cNvSpPr>
                <a:spLocks noChangeArrowheads="1"/>
              </p:cNvSpPr>
              <p:nvPr/>
            </p:nvSpPr>
            <p:spPr bwMode="auto">
              <a:xfrm>
                <a:off x="2278" y="2889"/>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4">
                <a:extLst>
                  <a:ext uri="{FF2B5EF4-FFF2-40B4-BE49-F238E27FC236}">
                    <a16:creationId xmlns:a16="http://schemas.microsoft.com/office/drawing/2014/main" id="{0BC29CE1-0F05-433A-916F-F80647C273F6}"/>
                  </a:ext>
                </a:extLst>
              </p:cNvPr>
              <p:cNvSpPr>
                <a:spLocks noChangeArrowheads="1"/>
              </p:cNvSpPr>
              <p:nvPr/>
            </p:nvSpPr>
            <p:spPr bwMode="auto">
              <a:xfrm>
                <a:off x="2548" y="2889"/>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11.48358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75">
                <a:extLst>
                  <a:ext uri="{FF2B5EF4-FFF2-40B4-BE49-F238E27FC236}">
                    <a16:creationId xmlns:a16="http://schemas.microsoft.com/office/drawing/2014/main" id="{0CB49428-2362-4352-A8AD-631393F0CB74}"/>
                  </a:ext>
                </a:extLst>
              </p:cNvPr>
              <p:cNvSpPr>
                <a:spLocks noChangeArrowheads="1"/>
              </p:cNvSpPr>
              <p:nvPr/>
            </p:nvSpPr>
            <p:spPr bwMode="auto">
              <a:xfrm>
                <a:off x="2278" y="3049"/>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76">
                <a:extLst>
                  <a:ext uri="{FF2B5EF4-FFF2-40B4-BE49-F238E27FC236}">
                    <a16:creationId xmlns:a16="http://schemas.microsoft.com/office/drawing/2014/main" id="{D762F672-4AB9-4439-9C26-B80DE829F61D}"/>
                  </a:ext>
                </a:extLst>
              </p:cNvPr>
              <p:cNvSpPr>
                <a:spLocks noChangeArrowheads="1"/>
              </p:cNvSpPr>
              <p:nvPr/>
            </p:nvSpPr>
            <p:spPr bwMode="auto">
              <a:xfrm>
                <a:off x="2548" y="3049"/>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11.69379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77">
                <a:extLst>
                  <a:ext uri="{FF2B5EF4-FFF2-40B4-BE49-F238E27FC236}">
                    <a16:creationId xmlns:a16="http://schemas.microsoft.com/office/drawing/2014/main" id="{FD9597E0-14E8-41FA-9839-EADAD988A976}"/>
                  </a:ext>
                </a:extLst>
              </p:cNvPr>
              <p:cNvSpPr>
                <a:spLocks noChangeArrowheads="1"/>
              </p:cNvSpPr>
              <p:nvPr/>
            </p:nvSpPr>
            <p:spPr bwMode="auto">
              <a:xfrm>
                <a:off x="2278" y="3208"/>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78">
                <a:extLst>
                  <a:ext uri="{FF2B5EF4-FFF2-40B4-BE49-F238E27FC236}">
                    <a16:creationId xmlns:a16="http://schemas.microsoft.com/office/drawing/2014/main" id="{96EAAE08-D695-4DF3-B2BF-9C58AD5B8E6C}"/>
                  </a:ext>
                </a:extLst>
              </p:cNvPr>
              <p:cNvSpPr>
                <a:spLocks noChangeArrowheads="1"/>
              </p:cNvSpPr>
              <p:nvPr/>
            </p:nvSpPr>
            <p:spPr bwMode="auto">
              <a:xfrm>
                <a:off x="2548" y="3208"/>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11.95874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79">
                <a:extLst>
                  <a:ext uri="{FF2B5EF4-FFF2-40B4-BE49-F238E27FC236}">
                    <a16:creationId xmlns:a16="http://schemas.microsoft.com/office/drawing/2014/main" id="{9621FC49-68F6-4EDD-8EAD-00C652842BAA}"/>
                  </a:ext>
                </a:extLst>
              </p:cNvPr>
              <p:cNvSpPr>
                <a:spLocks noChangeArrowheads="1"/>
              </p:cNvSpPr>
              <p:nvPr/>
            </p:nvSpPr>
            <p:spPr bwMode="auto">
              <a:xfrm>
                <a:off x="2278" y="3368"/>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0">
                <a:extLst>
                  <a:ext uri="{FF2B5EF4-FFF2-40B4-BE49-F238E27FC236}">
                    <a16:creationId xmlns:a16="http://schemas.microsoft.com/office/drawing/2014/main" id="{1B03AE47-D4FC-4DA6-A6E1-7F51615160DE}"/>
                  </a:ext>
                </a:extLst>
              </p:cNvPr>
              <p:cNvSpPr>
                <a:spLocks noChangeArrowheads="1"/>
              </p:cNvSpPr>
              <p:nvPr/>
            </p:nvSpPr>
            <p:spPr bwMode="auto">
              <a:xfrm>
                <a:off x="2999" y="3368"/>
                <a:ext cx="24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1">
                <a:extLst>
                  <a:ext uri="{FF2B5EF4-FFF2-40B4-BE49-F238E27FC236}">
                    <a16:creationId xmlns:a16="http://schemas.microsoft.com/office/drawing/2014/main" id="{54FFDFC4-B245-4797-A96C-639602E643E7}"/>
                  </a:ext>
                </a:extLst>
              </p:cNvPr>
              <p:cNvSpPr>
                <a:spLocks noChangeArrowheads="1"/>
              </p:cNvSpPr>
              <p:nvPr/>
            </p:nvSpPr>
            <p:spPr bwMode="auto">
              <a:xfrm>
                <a:off x="3838" y="3368"/>
                <a:ext cx="54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0000"/>
                    </a:solidFill>
                    <a:effectLst/>
                    <a:latin typeface="Calibri" panose="020F0502020204030204" pitchFamily="34" charset="0"/>
                  </a:rPr>
                  <a:t>Outlier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2">
                <a:extLst>
                  <a:ext uri="{FF2B5EF4-FFF2-40B4-BE49-F238E27FC236}">
                    <a16:creationId xmlns:a16="http://schemas.microsoft.com/office/drawing/2014/main" id="{CF577D85-102D-4BA2-8C81-E61C8CD87078}"/>
                  </a:ext>
                </a:extLst>
              </p:cNvPr>
              <p:cNvSpPr>
                <a:spLocks noChangeArrowheads="1"/>
              </p:cNvSpPr>
              <p:nvPr/>
            </p:nvSpPr>
            <p:spPr bwMode="auto">
              <a:xfrm>
                <a:off x="1556" y="3688"/>
                <a:ext cx="33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IQR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83">
                <a:extLst>
                  <a:ext uri="{FF2B5EF4-FFF2-40B4-BE49-F238E27FC236}">
                    <a16:creationId xmlns:a16="http://schemas.microsoft.com/office/drawing/2014/main" id="{BD506F06-CB1F-48B6-9A90-2EDCB1115F99}"/>
                  </a:ext>
                </a:extLst>
              </p:cNvPr>
              <p:cNvSpPr>
                <a:spLocks noChangeArrowheads="1"/>
              </p:cNvSpPr>
              <p:nvPr/>
            </p:nvSpPr>
            <p:spPr bwMode="auto">
              <a:xfrm>
                <a:off x="2630" y="3688"/>
                <a:ext cx="61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1.61012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4">
                <a:extLst>
                  <a:ext uri="{FF2B5EF4-FFF2-40B4-BE49-F238E27FC236}">
                    <a16:creationId xmlns:a16="http://schemas.microsoft.com/office/drawing/2014/main" id="{A0E7BBC2-C1E1-48ED-8C60-BF2954A283FC}"/>
                  </a:ext>
                </a:extLst>
              </p:cNvPr>
              <p:cNvSpPr>
                <a:spLocks noChangeArrowheads="1"/>
              </p:cNvSpPr>
              <p:nvPr/>
            </p:nvSpPr>
            <p:spPr bwMode="auto">
              <a:xfrm>
                <a:off x="1556" y="3847"/>
                <a:ext cx="62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IQR*1.5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85">
                <a:extLst>
                  <a:ext uri="{FF2B5EF4-FFF2-40B4-BE49-F238E27FC236}">
                    <a16:creationId xmlns:a16="http://schemas.microsoft.com/office/drawing/2014/main" id="{260F10CA-1DF8-4586-BB5F-FD4AD49A4430}"/>
                  </a:ext>
                </a:extLst>
              </p:cNvPr>
              <p:cNvSpPr>
                <a:spLocks noChangeArrowheads="1"/>
              </p:cNvSpPr>
              <p:nvPr/>
            </p:nvSpPr>
            <p:spPr bwMode="auto">
              <a:xfrm>
                <a:off x="2630" y="3847"/>
                <a:ext cx="613"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2.41518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86">
                <a:extLst>
                  <a:ext uri="{FF2B5EF4-FFF2-40B4-BE49-F238E27FC236}">
                    <a16:creationId xmlns:a16="http://schemas.microsoft.com/office/drawing/2014/main" id="{6C601128-2BB0-4EA8-9645-1F6AD94ADFD8}"/>
                  </a:ext>
                </a:extLst>
              </p:cNvPr>
              <p:cNvSpPr>
                <a:spLocks noChangeArrowheads="1"/>
              </p:cNvSpPr>
              <p:nvPr/>
            </p:nvSpPr>
            <p:spPr bwMode="auto">
              <a:xfrm>
                <a:off x="1556" y="4007"/>
                <a:ext cx="83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Thresholds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87">
                <a:extLst>
                  <a:ext uri="{FF2B5EF4-FFF2-40B4-BE49-F238E27FC236}">
                    <a16:creationId xmlns:a16="http://schemas.microsoft.com/office/drawing/2014/main" id="{6D391B68-CE90-460A-862E-6FA63AE22EF5}"/>
                  </a:ext>
                </a:extLst>
              </p:cNvPr>
              <p:cNvSpPr>
                <a:spLocks noChangeArrowheads="1"/>
              </p:cNvSpPr>
              <p:nvPr/>
            </p:nvSpPr>
            <p:spPr bwMode="auto">
              <a:xfrm>
                <a:off x="2548" y="4007"/>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7.061447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88">
                <a:extLst>
                  <a:ext uri="{FF2B5EF4-FFF2-40B4-BE49-F238E27FC236}">
                    <a16:creationId xmlns:a16="http://schemas.microsoft.com/office/drawing/2014/main" id="{9CD5B490-4DE4-4FB9-9297-D7FD0372568D}"/>
                  </a:ext>
                </a:extLst>
              </p:cNvPr>
              <p:cNvSpPr>
                <a:spLocks noChangeArrowheads="1"/>
              </p:cNvSpPr>
              <p:nvPr/>
            </p:nvSpPr>
            <p:spPr bwMode="auto">
              <a:xfrm>
                <a:off x="3225" y="4007"/>
                <a:ext cx="116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lower threshold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89">
                <a:extLst>
                  <a:ext uri="{FF2B5EF4-FFF2-40B4-BE49-F238E27FC236}">
                    <a16:creationId xmlns:a16="http://schemas.microsoft.com/office/drawing/2014/main" id="{3D86A320-B00B-4EF1-B4AF-E99B80A3EF39}"/>
                  </a:ext>
                </a:extLst>
              </p:cNvPr>
              <p:cNvSpPr>
                <a:spLocks noChangeArrowheads="1"/>
              </p:cNvSpPr>
              <p:nvPr/>
            </p:nvSpPr>
            <p:spPr bwMode="auto">
              <a:xfrm>
                <a:off x="2548" y="4167"/>
                <a:ext cx="695"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rPr>
                  <a:t>13.50193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0">
                <a:extLst>
                  <a:ext uri="{FF2B5EF4-FFF2-40B4-BE49-F238E27FC236}">
                    <a16:creationId xmlns:a16="http://schemas.microsoft.com/office/drawing/2014/main" id="{4376F4A1-F150-4321-94C7-F5404927F7A2}"/>
                  </a:ext>
                </a:extLst>
              </p:cNvPr>
              <p:cNvSpPr>
                <a:spLocks noChangeArrowheads="1"/>
              </p:cNvSpPr>
              <p:nvPr/>
            </p:nvSpPr>
            <p:spPr bwMode="auto">
              <a:xfrm>
                <a:off x="3225" y="4167"/>
                <a:ext cx="118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000000"/>
                    </a:solidFill>
                    <a:effectLst/>
                    <a:latin typeface="Calibri" panose="020F0502020204030204" pitchFamily="34" charset="0"/>
                  </a:rPr>
                  <a:t>upper threshold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1">
                <a:extLst>
                  <a:ext uri="{FF2B5EF4-FFF2-40B4-BE49-F238E27FC236}">
                    <a16:creationId xmlns:a16="http://schemas.microsoft.com/office/drawing/2014/main" id="{C73BBD6A-8EAD-4D42-9166-C27BBE6E9D2D}"/>
                  </a:ext>
                </a:extLst>
              </p:cNvPr>
              <p:cNvSpPr>
                <a:spLocks noChangeArrowheads="1"/>
              </p:cNvSpPr>
              <p:nvPr/>
            </p:nvSpPr>
            <p:spPr bwMode="auto">
              <a:xfrm>
                <a:off x="1520" y="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2">
                <a:extLst>
                  <a:ext uri="{FF2B5EF4-FFF2-40B4-BE49-F238E27FC236}">
                    <a16:creationId xmlns:a16="http://schemas.microsoft.com/office/drawing/2014/main" id="{E49A54C1-7A15-4A09-83FC-2CBB4D0675FC}"/>
                  </a:ext>
                </a:extLst>
              </p:cNvPr>
              <p:cNvSpPr>
                <a:spLocks noChangeArrowheads="1"/>
              </p:cNvSpPr>
              <p:nvPr/>
            </p:nvSpPr>
            <p:spPr bwMode="auto">
              <a:xfrm>
                <a:off x="2467" y="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93">
                <a:extLst>
                  <a:ext uri="{FF2B5EF4-FFF2-40B4-BE49-F238E27FC236}">
                    <a16:creationId xmlns:a16="http://schemas.microsoft.com/office/drawing/2014/main" id="{18A88BF8-1677-4EDE-9BAF-353624BBFF7E}"/>
                  </a:ext>
                </a:extLst>
              </p:cNvPr>
              <p:cNvSpPr>
                <a:spLocks noChangeShapeType="1"/>
              </p:cNvSpPr>
              <p:nvPr/>
            </p:nvSpPr>
            <p:spPr bwMode="auto">
              <a:xfrm>
                <a:off x="1529" y="0"/>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4">
                <a:extLst>
                  <a:ext uri="{FF2B5EF4-FFF2-40B4-BE49-F238E27FC236}">
                    <a16:creationId xmlns:a16="http://schemas.microsoft.com/office/drawing/2014/main" id="{0A30DCDB-5734-479F-940C-5E5376F650B6}"/>
                  </a:ext>
                </a:extLst>
              </p:cNvPr>
              <p:cNvSpPr>
                <a:spLocks noChangeArrowheads="1"/>
              </p:cNvSpPr>
              <p:nvPr/>
            </p:nvSpPr>
            <p:spPr bwMode="auto">
              <a:xfrm>
                <a:off x="1529" y="0"/>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95">
                <a:extLst>
                  <a:ext uri="{FF2B5EF4-FFF2-40B4-BE49-F238E27FC236}">
                    <a16:creationId xmlns:a16="http://schemas.microsoft.com/office/drawing/2014/main" id="{0788BC2A-E8A6-4FF9-9783-5D0FB1D31F77}"/>
                  </a:ext>
                </a:extLst>
              </p:cNvPr>
              <p:cNvSpPr>
                <a:spLocks noChangeShapeType="1"/>
              </p:cNvSpPr>
              <p:nvPr/>
            </p:nvSpPr>
            <p:spPr bwMode="auto">
              <a:xfrm>
                <a:off x="1529" y="160"/>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6">
                <a:extLst>
                  <a:ext uri="{FF2B5EF4-FFF2-40B4-BE49-F238E27FC236}">
                    <a16:creationId xmlns:a16="http://schemas.microsoft.com/office/drawing/2014/main" id="{21141E52-CC45-4C00-AEB9-4A166940D452}"/>
                  </a:ext>
                </a:extLst>
              </p:cNvPr>
              <p:cNvSpPr>
                <a:spLocks noChangeArrowheads="1"/>
              </p:cNvSpPr>
              <p:nvPr/>
            </p:nvSpPr>
            <p:spPr bwMode="auto">
              <a:xfrm>
                <a:off x="1529" y="160"/>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7">
                <a:extLst>
                  <a:ext uri="{FF2B5EF4-FFF2-40B4-BE49-F238E27FC236}">
                    <a16:creationId xmlns:a16="http://schemas.microsoft.com/office/drawing/2014/main" id="{E8DAEA44-9764-421E-B8F6-0DD273AF1C71}"/>
                  </a:ext>
                </a:extLst>
              </p:cNvPr>
              <p:cNvSpPr>
                <a:spLocks noChangeArrowheads="1"/>
              </p:cNvSpPr>
              <p:nvPr/>
            </p:nvSpPr>
            <p:spPr bwMode="auto">
              <a:xfrm>
                <a:off x="3189" y="0"/>
                <a:ext cx="9"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Line 98">
                <a:extLst>
                  <a:ext uri="{FF2B5EF4-FFF2-40B4-BE49-F238E27FC236}">
                    <a16:creationId xmlns:a16="http://schemas.microsoft.com/office/drawing/2014/main" id="{42EC5BEB-78FC-45AA-8FF6-44219E29736B}"/>
                  </a:ext>
                </a:extLst>
              </p:cNvPr>
              <p:cNvSpPr>
                <a:spLocks noChangeShapeType="1"/>
              </p:cNvSpPr>
              <p:nvPr/>
            </p:nvSpPr>
            <p:spPr bwMode="auto">
              <a:xfrm>
                <a:off x="1529" y="320"/>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9">
                <a:extLst>
                  <a:ext uri="{FF2B5EF4-FFF2-40B4-BE49-F238E27FC236}">
                    <a16:creationId xmlns:a16="http://schemas.microsoft.com/office/drawing/2014/main" id="{69226371-50EA-4A96-9966-864C5E9AC023}"/>
                  </a:ext>
                </a:extLst>
              </p:cNvPr>
              <p:cNvSpPr>
                <a:spLocks noChangeArrowheads="1"/>
              </p:cNvSpPr>
              <p:nvPr/>
            </p:nvSpPr>
            <p:spPr bwMode="auto">
              <a:xfrm>
                <a:off x="1529" y="320"/>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Line 100">
                <a:extLst>
                  <a:ext uri="{FF2B5EF4-FFF2-40B4-BE49-F238E27FC236}">
                    <a16:creationId xmlns:a16="http://schemas.microsoft.com/office/drawing/2014/main" id="{87462190-6E87-47A3-A7B2-C92B712B9C33}"/>
                  </a:ext>
                </a:extLst>
              </p:cNvPr>
              <p:cNvSpPr>
                <a:spLocks noChangeShapeType="1"/>
              </p:cNvSpPr>
              <p:nvPr/>
            </p:nvSpPr>
            <p:spPr bwMode="auto">
              <a:xfrm>
                <a:off x="1529" y="479"/>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1">
                <a:extLst>
                  <a:ext uri="{FF2B5EF4-FFF2-40B4-BE49-F238E27FC236}">
                    <a16:creationId xmlns:a16="http://schemas.microsoft.com/office/drawing/2014/main" id="{C52026AC-0923-4D1C-A0F1-47423296B282}"/>
                  </a:ext>
                </a:extLst>
              </p:cNvPr>
              <p:cNvSpPr>
                <a:spLocks noChangeArrowheads="1"/>
              </p:cNvSpPr>
              <p:nvPr/>
            </p:nvSpPr>
            <p:spPr bwMode="auto">
              <a:xfrm>
                <a:off x="1529" y="479"/>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Line 102">
                <a:extLst>
                  <a:ext uri="{FF2B5EF4-FFF2-40B4-BE49-F238E27FC236}">
                    <a16:creationId xmlns:a16="http://schemas.microsoft.com/office/drawing/2014/main" id="{E4A1EB50-8DCA-48B9-82F6-F8C39F1890B0}"/>
                  </a:ext>
                </a:extLst>
              </p:cNvPr>
              <p:cNvSpPr>
                <a:spLocks noChangeShapeType="1"/>
              </p:cNvSpPr>
              <p:nvPr/>
            </p:nvSpPr>
            <p:spPr bwMode="auto">
              <a:xfrm>
                <a:off x="1529" y="639"/>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3">
                <a:extLst>
                  <a:ext uri="{FF2B5EF4-FFF2-40B4-BE49-F238E27FC236}">
                    <a16:creationId xmlns:a16="http://schemas.microsoft.com/office/drawing/2014/main" id="{239C57AF-48E9-48E2-AD78-3AA9448EEC58}"/>
                  </a:ext>
                </a:extLst>
              </p:cNvPr>
              <p:cNvSpPr>
                <a:spLocks noChangeArrowheads="1"/>
              </p:cNvSpPr>
              <p:nvPr/>
            </p:nvSpPr>
            <p:spPr bwMode="auto">
              <a:xfrm>
                <a:off x="1529" y="639"/>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Line 104">
                <a:extLst>
                  <a:ext uri="{FF2B5EF4-FFF2-40B4-BE49-F238E27FC236}">
                    <a16:creationId xmlns:a16="http://schemas.microsoft.com/office/drawing/2014/main" id="{6C318ECF-9B2C-4271-BF37-20C2E0397A94}"/>
                  </a:ext>
                </a:extLst>
              </p:cNvPr>
              <p:cNvSpPr>
                <a:spLocks noChangeShapeType="1"/>
              </p:cNvSpPr>
              <p:nvPr/>
            </p:nvSpPr>
            <p:spPr bwMode="auto">
              <a:xfrm>
                <a:off x="1529" y="799"/>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5">
                <a:extLst>
                  <a:ext uri="{FF2B5EF4-FFF2-40B4-BE49-F238E27FC236}">
                    <a16:creationId xmlns:a16="http://schemas.microsoft.com/office/drawing/2014/main" id="{6437D174-D053-4DD7-AA30-84C2F0E04DB2}"/>
                  </a:ext>
                </a:extLst>
              </p:cNvPr>
              <p:cNvSpPr>
                <a:spLocks noChangeArrowheads="1"/>
              </p:cNvSpPr>
              <p:nvPr/>
            </p:nvSpPr>
            <p:spPr bwMode="auto">
              <a:xfrm>
                <a:off x="1529" y="799"/>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Line 106">
                <a:extLst>
                  <a:ext uri="{FF2B5EF4-FFF2-40B4-BE49-F238E27FC236}">
                    <a16:creationId xmlns:a16="http://schemas.microsoft.com/office/drawing/2014/main" id="{2186F694-4D96-409D-9D3A-3E0F5A3FD493}"/>
                  </a:ext>
                </a:extLst>
              </p:cNvPr>
              <p:cNvSpPr>
                <a:spLocks noChangeShapeType="1"/>
              </p:cNvSpPr>
              <p:nvPr/>
            </p:nvSpPr>
            <p:spPr bwMode="auto">
              <a:xfrm>
                <a:off x="1529" y="959"/>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7">
                <a:extLst>
                  <a:ext uri="{FF2B5EF4-FFF2-40B4-BE49-F238E27FC236}">
                    <a16:creationId xmlns:a16="http://schemas.microsoft.com/office/drawing/2014/main" id="{FE5558F0-DA80-4377-9A59-869751C52030}"/>
                  </a:ext>
                </a:extLst>
              </p:cNvPr>
              <p:cNvSpPr>
                <a:spLocks noChangeArrowheads="1"/>
              </p:cNvSpPr>
              <p:nvPr/>
            </p:nvSpPr>
            <p:spPr bwMode="auto">
              <a:xfrm>
                <a:off x="1529" y="959"/>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Line 108">
                <a:extLst>
                  <a:ext uri="{FF2B5EF4-FFF2-40B4-BE49-F238E27FC236}">
                    <a16:creationId xmlns:a16="http://schemas.microsoft.com/office/drawing/2014/main" id="{1399B775-9EFF-421D-87C9-F5692B8E77B5}"/>
                  </a:ext>
                </a:extLst>
              </p:cNvPr>
              <p:cNvSpPr>
                <a:spLocks noChangeShapeType="1"/>
              </p:cNvSpPr>
              <p:nvPr/>
            </p:nvSpPr>
            <p:spPr bwMode="auto">
              <a:xfrm>
                <a:off x="1529" y="1118"/>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9">
                <a:extLst>
                  <a:ext uri="{FF2B5EF4-FFF2-40B4-BE49-F238E27FC236}">
                    <a16:creationId xmlns:a16="http://schemas.microsoft.com/office/drawing/2014/main" id="{461BF066-0154-4C88-B5F0-25DC795F1E1A}"/>
                  </a:ext>
                </a:extLst>
              </p:cNvPr>
              <p:cNvSpPr>
                <a:spLocks noChangeArrowheads="1"/>
              </p:cNvSpPr>
              <p:nvPr/>
            </p:nvSpPr>
            <p:spPr bwMode="auto">
              <a:xfrm>
                <a:off x="1529" y="1118"/>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Line 110">
                <a:extLst>
                  <a:ext uri="{FF2B5EF4-FFF2-40B4-BE49-F238E27FC236}">
                    <a16:creationId xmlns:a16="http://schemas.microsoft.com/office/drawing/2014/main" id="{3463D3CC-24C0-451F-A0DC-BCC57E5875C1}"/>
                  </a:ext>
                </a:extLst>
              </p:cNvPr>
              <p:cNvSpPr>
                <a:spLocks noChangeShapeType="1"/>
              </p:cNvSpPr>
              <p:nvPr/>
            </p:nvSpPr>
            <p:spPr bwMode="auto">
              <a:xfrm>
                <a:off x="1529" y="1278"/>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1">
                <a:extLst>
                  <a:ext uri="{FF2B5EF4-FFF2-40B4-BE49-F238E27FC236}">
                    <a16:creationId xmlns:a16="http://schemas.microsoft.com/office/drawing/2014/main" id="{E0A442A9-176C-491B-A867-61A5F6EAE3D4}"/>
                  </a:ext>
                </a:extLst>
              </p:cNvPr>
              <p:cNvSpPr>
                <a:spLocks noChangeArrowheads="1"/>
              </p:cNvSpPr>
              <p:nvPr/>
            </p:nvSpPr>
            <p:spPr bwMode="auto">
              <a:xfrm>
                <a:off x="1529" y="1278"/>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Line 112">
                <a:extLst>
                  <a:ext uri="{FF2B5EF4-FFF2-40B4-BE49-F238E27FC236}">
                    <a16:creationId xmlns:a16="http://schemas.microsoft.com/office/drawing/2014/main" id="{C3CB303F-9359-4B8F-84CE-3B664955CD2C}"/>
                  </a:ext>
                </a:extLst>
              </p:cNvPr>
              <p:cNvSpPr>
                <a:spLocks noChangeShapeType="1"/>
              </p:cNvSpPr>
              <p:nvPr/>
            </p:nvSpPr>
            <p:spPr bwMode="auto">
              <a:xfrm>
                <a:off x="1529" y="1438"/>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3">
                <a:extLst>
                  <a:ext uri="{FF2B5EF4-FFF2-40B4-BE49-F238E27FC236}">
                    <a16:creationId xmlns:a16="http://schemas.microsoft.com/office/drawing/2014/main" id="{24C9C66C-85DA-4CAD-A2C7-D909CB70747C}"/>
                  </a:ext>
                </a:extLst>
              </p:cNvPr>
              <p:cNvSpPr>
                <a:spLocks noChangeArrowheads="1"/>
              </p:cNvSpPr>
              <p:nvPr/>
            </p:nvSpPr>
            <p:spPr bwMode="auto">
              <a:xfrm>
                <a:off x="1529" y="1438"/>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Line 114">
                <a:extLst>
                  <a:ext uri="{FF2B5EF4-FFF2-40B4-BE49-F238E27FC236}">
                    <a16:creationId xmlns:a16="http://schemas.microsoft.com/office/drawing/2014/main" id="{10958C53-9C6D-4F6C-99A6-552B153B03FB}"/>
                  </a:ext>
                </a:extLst>
              </p:cNvPr>
              <p:cNvSpPr>
                <a:spLocks noChangeShapeType="1"/>
              </p:cNvSpPr>
              <p:nvPr/>
            </p:nvSpPr>
            <p:spPr bwMode="auto">
              <a:xfrm>
                <a:off x="1529" y="1598"/>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5">
                <a:extLst>
                  <a:ext uri="{FF2B5EF4-FFF2-40B4-BE49-F238E27FC236}">
                    <a16:creationId xmlns:a16="http://schemas.microsoft.com/office/drawing/2014/main" id="{F3C1F448-B54B-4552-B6CD-845DC02E0150}"/>
                  </a:ext>
                </a:extLst>
              </p:cNvPr>
              <p:cNvSpPr>
                <a:spLocks noChangeArrowheads="1"/>
              </p:cNvSpPr>
              <p:nvPr/>
            </p:nvSpPr>
            <p:spPr bwMode="auto">
              <a:xfrm>
                <a:off x="1529" y="1598"/>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116">
                <a:extLst>
                  <a:ext uri="{FF2B5EF4-FFF2-40B4-BE49-F238E27FC236}">
                    <a16:creationId xmlns:a16="http://schemas.microsoft.com/office/drawing/2014/main" id="{41D0E6FE-D9C9-4276-BE44-9E1620229264}"/>
                  </a:ext>
                </a:extLst>
              </p:cNvPr>
              <p:cNvSpPr>
                <a:spLocks noChangeShapeType="1"/>
              </p:cNvSpPr>
              <p:nvPr/>
            </p:nvSpPr>
            <p:spPr bwMode="auto">
              <a:xfrm>
                <a:off x="1529" y="1757"/>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7">
                <a:extLst>
                  <a:ext uri="{FF2B5EF4-FFF2-40B4-BE49-F238E27FC236}">
                    <a16:creationId xmlns:a16="http://schemas.microsoft.com/office/drawing/2014/main" id="{310AAF09-E0C7-47C3-8C2B-65B4045A36BB}"/>
                  </a:ext>
                </a:extLst>
              </p:cNvPr>
              <p:cNvSpPr>
                <a:spLocks noChangeArrowheads="1"/>
              </p:cNvSpPr>
              <p:nvPr/>
            </p:nvSpPr>
            <p:spPr bwMode="auto">
              <a:xfrm>
                <a:off x="1529" y="1757"/>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Line 118">
                <a:extLst>
                  <a:ext uri="{FF2B5EF4-FFF2-40B4-BE49-F238E27FC236}">
                    <a16:creationId xmlns:a16="http://schemas.microsoft.com/office/drawing/2014/main" id="{AA2D1343-5600-4B6B-BF29-0411E3058F44}"/>
                  </a:ext>
                </a:extLst>
              </p:cNvPr>
              <p:cNvSpPr>
                <a:spLocks noChangeShapeType="1"/>
              </p:cNvSpPr>
              <p:nvPr/>
            </p:nvSpPr>
            <p:spPr bwMode="auto">
              <a:xfrm>
                <a:off x="1529" y="1917"/>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9">
                <a:extLst>
                  <a:ext uri="{FF2B5EF4-FFF2-40B4-BE49-F238E27FC236}">
                    <a16:creationId xmlns:a16="http://schemas.microsoft.com/office/drawing/2014/main" id="{378BCE20-7727-4471-8233-B8D3268DFEE0}"/>
                  </a:ext>
                </a:extLst>
              </p:cNvPr>
              <p:cNvSpPr>
                <a:spLocks noChangeArrowheads="1"/>
              </p:cNvSpPr>
              <p:nvPr/>
            </p:nvSpPr>
            <p:spPr bwMode="auto">
              <a:xfrm>
                <a:off x="1529" y="1917"/>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120">
                <a:extLst>
                  <a:ext uri="{FF2B5EF4-FFF2-40B4-BE49-F238E27FC236}">
                    <a16:creationId xmlns:a16="http://schemas.microsoft.com/office/drawing/2014/main" id="{F1773821-7782-4EBB-9FB3-1265656923CD}"/>
                  </a:ext>
                </a:extLst>
              </p:cNvPr>
              <p:cNvSpPr>
                <a:spLocks noChangeShapeType="1"/>
              </p:cNvSpPr>
              <p:nvPr/>
            </p:nvSpPr>
            <p:spPr bwMode="auto">
              <a:xfrm>
                <a:off x="1529" y="2077"/>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1">
                <a:extLst>
                  <a:ext uri="{FF2B5EF4-FFF2-40B4-BE49-F238E27FC236}">
                    <a16:creationId xmlns:a16="http://schemas.microsoft.com/office/drawing/2014/main" id="{9A3C7D43-22F5-496A-B91B-6E0702E953C9}"/>
                  </a:ext>
                </a:extLst>
              </p:cNvPr>
              <p:cNvSpPr>
                <a:spLocks noChangeArrowheads="1"/>
              </p:cNvSpPr>
              <p:nvPr/>
            </p:nvSpPr>
            <p:spPr bwMode="auto">
              <a:xfrm>
                <a:off x="1529" y="2077"/>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122">
                <a:extLst>
                  <a:ext uri="{FF2B5EF4-FFF2-40B4-BE49-F238E27FC236}">
                    <a16:creationId xmlns:a16="http://schemas.microsoft.com/office/drawing/2014/main" id="{1F52D01F-6F5D-4EA3-9BE8-2D71E8F2B195}"/>
                  </a:ext>
                </a:extLst>
              </p:cNvPr>
              <p:cNvSpPr>
                <a:spLocks noChangeShapeType="1"/>
              </p:cNvSpPr>
              <p:nvPr/>
            </p:nvSpPr>
            <p:spPr bwMode="auto">
              <a:xfrm>
                <a:off x="1529" y="2237"/>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3">
                <a:extLst>
                  <a:ext uri="{FF2B5EF4-FFF2-40B4-BE49-F238E27FC236}">
                    <a16:creationId xmlns:a16="http://schemas.microsoft.com/office/drawing/2014/main" id="{996056A2-4C0A-4D11-AA1E-B2C93641F80A}"/>
                  </a:ext>
                </a:extLst>
              </p:cNvPr>
              <p:cNvSpPr>
                <a:spLocks noChangeArrowheads="1"/>
              </p:cNvSpPr>
              <p:nvPr/>
            </p:nvSpPr>
            <p:spPr bwMode="auto">
              <a:xfrm>
                <a:off x="1529" y="2237"/>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Line 124">
                <a:extLst>
                  <a:ext uri="{FF2B5EF4-FFF2-40B4-BE49-F238E27FC236}">
                    <a16:creationId xmlns:a16="http://schemas.microsoft.com/office/drawing/2014/main" id="{CF923EAC-BEBF-4291-AAB0-342772E9FE63}"/>
                  </a:ext>
                </a:extLst>
              </p:cNvPr>
              <p:cNvSpPr>
                <a:spLocks noChangeShapeType="1"/>
              </p:cNvSpPr>
              <p:nvPr/>
            </p:nvSpPr>
            <p:spPr bwMode="auto">
              <a:xfrm>
                <a:off x="1529" y="2396"/>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5">
                <a:extLst>
                  <a:ext uri="{FF2B5EF4-FFF2-40B4-BE49-F238E27FC236}">
                    <a16:creationId xmlns:a16="http://schemas.microsoft.com/office/drawing/2014/main" id="{89FD6EB8-049C-47D7-8B9F-6F7D36008483}"/>
                  </a:ext>
                </a:extLst>
              </p:cNvPr>
              <p:cNvSpPr>
                <a:spLocks noChangeArrowheads="1"/>
              </p:cNvSpPr>
              <p:nvPr/>
            </p:nvSpPr>
            <p:spPr bwMode="auto">
              <a:xfrm>
                <a:off x="1529" y="2396"/>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126">
                <a:extLst>
                  <a:ext uri="{FF2B5EF4-FFF2-40B4-BE49-F238E27FC236}">
                    <a16:creationId xmlns:a16="http://schemas.microsoft.com/office/drawing/2014/main" id="{D5AD12FD-9376-4DCA-AB88-AF5EA4C14988}"/>
                  </a:ext>
                </a:extLst>
              </p:cNvPr>
              <p:cNvSpPr>
                <a:spLocks noChangeShapeType="1"/>
              </p:cNvSpPr>
              <p:nvPr/>
            </p:nvSpPr>
            <p:spPr bwMode="auto">
              <a:xfrm>
                <a:off x="1529" y="2556"/>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7">
                <a:extLst>
                  <a:ext uri="{FF2B5EF4-FFF2-40B4-BE49-F238E27FC236}">
                    <a16:creationId xmlns:a16="http://schemas.microsoft.com/office/drawing/2014/main" id="{720AE739-F465-4102-A4BB-93902104735A}"/>
                  </a:ext>
                </a:extLst>
              </p:cNvPr>
              <p:cNvSpPr>
                <a:spLocks noChangeArrowheads="1"/>
              </p:cNvSpPr>
              <p:nvPr/>
            </p:nvSpPr>
            <p:spPr bwMode="auto">
              <a:xfrm>
                <a:off x="1529" y="2556"/>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128">
                <a:extLst>
                  <a:ext uri="{FF2B5EF4-FFF2-40B4-BE49-F238E27FC236}">
                    <a16:creationId xmlns:a16="http://schemas.microsoft.com/office/drawing/2014/main" id="{1CF6E9A2-1D50-4F48-9C3F-0A0E5861826E}"/>
                  </a:ext>
                </a:extLst>
              </p:cNvPr>
              <p:cNvSpPr>
                <a:spLocks noChangeShapeType="1"/>
              </p:cNvSpPr>
              <p:nvPr/>
            </p:nvSpPr>
            <p:spPr bwMode="auto">
              <a:xfrm>
                <a:off x="1529" y="2716"/>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9">
                <a:extLst>
                  <a:ext uri="{FF2B5EF4-FFF2-40B4-BE49-F238E27FC236}">
                    <a16:creationId xmlns:a16="http://schemas.microsoft.com/office/drawing/2014/main" id="{34640D89-DAD4-427D-BA04-755F13E0CA06}"/>
                  </a:ext>
                </a:extLst>
              </p:cNvPr>
              <p:cNvSpPr>
                <a:spLocks noChangeArrowheads="1"/>
              </p:cNvSpPr>
              <p:nvPr/>
            </p:nvSpPr>
            <p:spPr bwMode="auto">
              <a:xfrm>
                <a:off x="1529" y="2716"/>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130">
                <a:extLst>
                  <a:ext uri="{FF2B5EF4-FFF2-40B4-BE49-F238E27FC236}">
                    <a16:creationId xmlns:a16="http://schemas.microsoft.com/office/drawing/2014/main" id="{37BB0B43-888A-452D-9317-C1693F2671B2}"/>
                  </a:ext>
                </a:extLst>
              </p:cNvPr>
              <p:cNvSpPr>
                <a:spLocks noChangeShapeType="1"/>
              </p:cNvSpPr>
              <p:nvPr/>
            </p:nvSpPr>
            <p:spPr bwMode="auto">
              <a:xfrm>
                <a:off x="1529" y="2876"/>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1">
                <a:extLst>
                  <a:ext uri="{FF2B5EF4-FFF2-40B4-BE49-F238E27FC236}">
                    <a16:creationId xmlns:a16="http://schemas.microsoft.com/office/drawing/2014/main" id="{2B662D1B-6173-46FC-8582-606BD3A964E8}"/>
                  </a:ext>
                </a:extLst>
              </p:cNvPr>
              <p:cNvSpPr>
                <a:spLocks noChangeArrowheads="1"/>
              </p:cNvSpPr>
              <p:nvPr/>
            </p:nvSpPr>
            <p:spPr bwMode="auto">
              <a:xfrm>
                <a:off x="1529" y="2876"/>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132">
                <a:extLst>
                  <a:ext uri="{FF2B5EF4-FFF2-40B4-BE49-F238E27FC236}">
                    <a16:creationId xmlns:a16="http://schemas.microsoft.com/office/drawing/2014/main" id="{099375EB-FD29-4975-A80C-77DA8A9D74A5}"/>
                  </a:ext>
                </a:extLst>
              </p:cNvPr>
              <p:cNvSpPr>
                <a:spLocks noChangeShapeType="1"/>
              </p:cNvSpPr>
              <p:nvPr/>
            </p:nvSpPr>
            <p:spPr bwMode="auto">
              <a:xfrm>
                <a:off x="1529" y="3035"/>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33">
                <a:extLst>
                  <a:ext uri="{FF2B5EF4-FFF2-40B4-BE49-F238E27FC236}">
                    <a16:creationId xmlns:a16="http://schemas.microsoft.com/office/drawing/2014/main" id="{F6BF357E-F325-47BB-AE1F-ACC32C4F5FD1}"/>
                  </a:ext>
                </a:extLst>
              </p:cNvPr>
              <p:cNvSpPr>
                <a:spLocks noChangeArrowheads="1"/>
              </p:cNvSpPr>
              <p:nvPr/>
            </p:nvSpPr>
            <p:spPr bwMode="auto">
              <a:xfrm>
                <a:off x="1529" y="3035"/>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Line 134">
                <a:extLst>
                  <a:ext uri="{FF2B5EF4-FFF2-40B4-BE49-F238E27FC236}">
                    <a16:creationId xmlns:a16="http://schemas.microsoft.com/office/drawing/2014/main" id="{A6017AB2-AB22-4309-BFC0-0E63AA5A1165}"/>
                  </a:ext>
                </a:extLst>
              </p:cNvPr>
              <p:cNvSpPr>
                <a:spLocks noChangeShapeType="1"/>
              </p:cNvSpPr>
              <p:nvPr/>
            </p:nvSpPr>
            <p:spPr bwMode="auto">
              <a:xfrm>
                <a:off x="1529" y="3195"/>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35">
                <a:extLst>
                  <a:ext uri="{FF2B5EF4-FFF2-40B4-BE49-F238E27FC236}">
                    <a16:creationId xmlns:a16="http://schemas.microsoft.com/office/drawing/2014/main" id="{95B78BC0-4158-47EF-9B31-41F6AEE9B55F}"/>
                  </a:ext>
                </a:extLst>
              </p:cNvPr>
              <p:cNvSpPr>
                <a:spLocks noChangeArrowheads="1"/>
              </p:cNvSpPr>
              <p:nvPr/>
            </p:nvSpPr>
            <p:spPr bwMode="auto">
              <a:xfrm>
                <a:off x="1529" y="3195"/>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Line 136">
                <a:extLst>
                  <a:ext uri="{FF2B5EF4-FFF2-40B4-BE49-F238E27FC236}">
                    <a16:creationId xmlns:a16="http://schemas.microsoft.com/office/drawing/2014/main" id="{32A47F20-62F6-468D-AF86-AEAFA1B7BCBC}"/>
                  </a:ext>
                </a:extLst>
              </p:cNvPr>
              <p:cNvSpPr>
                <a:spLocks noChangeShapeType="1"/>
              </p:cNvSpPr>
              <p:nvPr/>
            </p:nvSpPr>
            <p:spPr bwMode="auto">
              <a:xfrm>
                <a:off x="1529" y="3355"/>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7">
                <a:extLst>
                  <a:ext uri="{FF2B5EF4-FFF2-40B4-BE49-F238E27FC236}">
                    <a16:creationId xmlns:a16="http://schemas.microsoft.com/office/drawing/2014/main" id="{ED9C40E2-D581-4C6C-8137-88FB0C1AD6A6}"/>
                  </a:ext>
                </a:extLst>
              </p:cNvPr>
              <p:cNvSpPr>
                <a:spLocks noChangeArrowheads="1"/>
              </p:cNvSpPr>
              <p:nvPr/>
            </p:nvSpPr>
            <p:spPr bwMode="auto">
              <a:xfrm>
                <a:off x="1529" y="3355"/>
                <a:ext cx="1669"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38">
                <a:extLst>
                  <a:ext uri="{FF2B5EF4-FFF2-40B4-BE49-F238E27FC236}">
                    <a16:creationId xmlns:a16="http://schemas.microsoft.com/office/drawing/2014/main" id="{7C8D0A54-D11F-4732-90B3-548891505ECC}"/>
                  </a:ext>
                </a:extLst>
              </p:cNvPr>
              <p:cNvSpPr>
                <a:spLocks noChangeShapeType="1"/>
              </p:cNvSpPr>
              <p:nvPr/>
            </p:nvSpPr>
            <p:spPr bwMode="auto">
              <a:xfrm>
                <a:off x="1520" y="0"/>
                <a:ext cx="0" cy="352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9">
                <a:extLst>
                  <a:ext uri="{FF2B5EF4-FFF2-40B4-BE49-F238E27FC236}">
                    <a16:creationId xmlns:a16="http://schemas.microsoft.com/office/drawing/2014/main" id="{876A8843-542C-4985-96D3-8CD4DB6E61EC}"/>
                  </a:ext>
                </a:extLst>
              </p:cNvPr>
              <p:cNvSpPr>
                <a:spLocks noChangeArrowheads="1"/>
              </p:cNvSpPr>
              <p:nvPr/>
            </p:nvSpPr>
            <p:spPr bwMode="auto">
              <a:xfrm>
                <a:off x="1520" y="0"/>
                <a:ext cx="9" cy="35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140">
                <a:extLst>
                  <a:ext uri="{FF2B5EF4-FFF2-40B4-BE49-F238E27FC236}">
                    <a16:creationId xmlns:a16="http://schemas.microsoft.com/office/drawing/2014/main" id="{126EB154-1D81-4427-9A09-6D95BF26A058}"/>
                  </a:ext>
                </a:extLst>
              </p:cNvPr>
              <p:cNvSpPr>
                <a:spLocks noChangeShapeType="1"/>
              </p:cNvSpPr>
              <p:nvPr/>
            </p:nvSpPr>
            <p:spPr bwMode="auto">
              <a:xfrm>
                <a:off x="2467" y="7"/>
                <a:ext cx="0" cy="35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1">
                <a:extLst>
                  <a:ext uri="{FF2B5EF4-FFF2-40B4-BE49-F238E27FC236}">
                    <a16:creationId xmlns:a16="http://schemas.microsoft.com/office/drawing/2014/main" id="{E36127F1-DEE0-48C8-BD7B-A4E366908FE9}"/>
                  </a:ext>
                </a:extLst>
              </p:cNvPr>
              <p:cNvSpPr>
                <a:spLocks noChangeArrowheads="1"/>
              </p:cNvSpPr>
              <p:nvPr/>
            </p:nvSpPr>
            <p:spPr bwMode="auto">
              <a:xfrm>
                <a:off x="2467" y="7"/>
                <a:ext cx="9" cy="35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Line 142">
                <a:extLst>
                  <a:ext uri="{FF2B5EF4-FFF2-40B4-BE49-F238E27FC236}">
                    <a16:creationId xmlns:a16="http://schemas.microsoft.com/office/drawing/2014/main" id="{E94B0E00-0068-4B00-8849-CC0D225BD1BC}"/>
                  </a:ext>
                </a:extLst>
              </p:cNvPr>
              <p:cNvSpPr>
                <a:spLocks noChangeShapeType="1"/>
              </p:cNvSpPr>
              <p:nvPr/>
            </p:nvSpPr>
            <p:spPr bwMode="auto">
              <a:xfrm>
                <a:off x="1529" y="3515"/>
                <a:ext cx="16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3">
                <a:extLst>
                  <a:ext uri="{FF2B5EF4-FFF2-40B4-BE49-F238E27FC236}">
                    <a16:creationId xmlns:a16="http://schemas.microsoft.com/office/drawing/2014/main" id="{35DB4BFA-91F4-47B4-A162-DBD2BFF2ACBB}"/>
                  </a:ext>
                </a:extLst>
              </p:cNvPr>
              <p:cNvSpPr>
                <a:spLocks noChangeArrowheads="1"/>
              </p:cNvSpPr>
              <p:nvPr/>
            </p:nvSpPr>
            <p:spPr bwMode="auto">
              <a:xfrm>
                <a:off x="1529" y="3515"/>
                <a:ext cx="16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Line 144">
                <a:extLst>
                  <a:ext uri="{FF2B5EF4-FFF2-40B4-BE49-F238E27FC236}">
                    <a16:creationId xmlns:a16="http://schemas.microsoft.com/office/drawing/2014/main" id="{DDFE5FD7-C679-4A48-B594-3D82A692F965}"/>
                  </a:ext>
                </a:extLst>
              </p:cNvPr>
              <p:cNvSpPr>
                <a:spLocks noChangeShapeType="1"/>
              </p:cNvSpPr>
              <p:nvPr/>
            </p:nvSpPr>
            <p:spPr bwMode="auto">
              <a:xfrm>
                <a:off x="3189" y="166"/>
                <a:ext cx="0" cy="335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45">
                <a:extLst>
                  <a:ext uri="{FF2B5EF4-FFF2-40B4-BE49-F238E27FC236}">
                    <a16:creationId xmlns:a16="http://schemas.microsoft.com/office/drawing/2014/main" id="{F1D0F3CC-5CDD-44EB-8281-FBAE6A363F0B}"/>
                  </a:ext>
                </a:extLst>
              </p:cNvPr>
              <p:cNvSpPr>
                <a:spLocks noChangeArrowheads="1"/>
              </p:cNvSpPr>
              <p:nvPr/>
            </p:nvSpPr>
            <p:spPr bwMode="auto">
              <a:xfrm>
                <a:off x="3189" y="166"/>
                <a:ext cx="9" cy="33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146">
                <a:extLst>
                  <a:ext uri="{FF2B5EF4-FFF2-40B4-BE49-F238E27FC236}">
                    <a16:creationId xmlns:a16="http://schemas.microsoft.com/office/drawing/2014/main" id="{82186684-8842-4A60-BFFE-BEDAF8557599}"/>
                  </a:ext>
                </a:extLst>
              </p:cNvPr>
              <p:cNvSpPr>
                <a:spLocks noChangeShapeType="1"/>
              </p:cNvSpPr>
              <p:nvPr/>
            </p:nvSpPr>
            <p:spPr bwMode="auto">
              <a:xfrm>
                <a:off x="1520" y="3521"/>
                <a:ext cx="1" cy="79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7">
                <a:extLst>
                  <a:ext uri="{FF2B5EF4-FFF2-40B4-BE49-F238E27FC236}">
                    <a16:creationId xmlns:a16="http://schemas.microsoft.com/office/drawing/2014/main" id="{F10B0249-C637-4F4C-91E2-69020CFB8815}"/>
                  </a:ext>
                </a:extLst>
              </p:cNvPr>
              <p:cNvSpPr>
                <a:spLocks noChangeArrowheads="1"/>
              </p:cNvSpPr>
              <p:nvPr/>
            </p:nvSpPr>
            <p:spPr bwMode="auto">
              <a:xfrm>
                <a:off x="1520" y="3521"/>
                <a:ext cx="9" cy="80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Line 148">
                <a:extLst>
                  <a:ext uri="{FF2B5EF4-FFF2-40B4-BE49-F238E27FC236}">
                    <a16:creationId xmlns:a16="http://schemas.microsoft.com/office/drawing/2014/main" id="{D30D0B32-BCCC-4F8B-9993-02665BF7E0F0}"/>
                  </a:ext>
                </a:extLst>
              </p:cNvPr>
              <p:cNvSpPr>
                <a:spLocks noChangeShapeType="1"/>
              </p:cNvSpPr>
              <p:nvPr/>
            </p:nvSpPr>
            <p:spPr bwMode="auto">
              <a:xfrm>
                <a:off x="2467" y="3521"/>
                <a:ext cx="1" cy="79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9">
                <a:extLst>
                  <a:ext uri="{FF2B5EF4-FFF2-40B4-BE49-F238E27FC236}">
                    <a16:creationId xmlns:a16="http://schemas.microsoft.com/office/drawing/2014/main" id="{17974AEE-75D7-4544-9077-E80F99D74DFF}"/>
                  </a:ext>
                </a:extLst>
              </p:cNvPr>
              <p:cNvSpPr>
                <a:spLocks noChangeArrowheads="1"/>
              </p:cNvSpPr>
              <p:nvPr/>
            </p:nvSpPr>
            <p:spPr bwMode="auto">
              <a:xfrm>
                <a:off x="2467" y="3521"/>
                <a:ext cx="9" cy="80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Line 150">
                <a:extLst>
                  <a:ext uri="{FF2B5EF4-FFF2-40B4-BE49-F238E27FC236}">
                    <a16:creationId xmlns:a16="http://schemas.microsoft.com/office/drawing/2014/main" id="{955843B9-5D49-4885-8ABD-D2A3ECBCD86A}"/>
                  </a:ext>
                </a:extLst>
              </p:cNvPr>
              <p:cNvSpPr>
                <a:spLocks noChangeShapeType="1"/>
              </p:cNvSpPr>
              <p:nvPr/>
            </p:nvSpPr>
            <p:spPr bwMode="auto">
              <a:xfrm>
                <a:off x="3189" y="3521"/>
                <a:ext cx="1" cy="799"/>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51">
                <a:extLst>
                  <a:ext uri="{FF2B5EF4-FFF2-40B4-BE49-F238E27FC236}">
                    <a16:creationId xmlns:a16="http://schemas.microsoft.com/office/drawing/2014/main" id="{A41FDFE2-586C-4B7C-A1B8-FF39A2C86F44}"/>
                  </a:ext>
                </a:extLst>
              </p:cNvPr>
              <p:cNvSpPr>
                <a:spLocks noChangeArrowheads="1"/>
              </p:cNvSpPr>
              <p:nvPr/>
            </p:nvSpPr>
            <p:spPr bwMode="auto">
              <a:xfrm>
                <a:off x="3189" y="3521"/>
                <a:ext cx="9" cy="80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Line 152">
                <a:extLst>
                  <a:ext uri="{FF2B5EF4-FFF2-40B4-BE49-F238E27FC236}">
                    <a16:creationId xmlns:a16="http://schemas.microsoft.com/office/drawing/2014/main" id="{D22990DF-7F61-452A-8B29-33A508CC2726}"/>
                  </a:ext>
                </a:extLst>
              </p:cNvPr>
              <p:cNvSpPr>
                <a:spLocks noChangeShapeType="1"/>
              </p:cNvSpPr>
              <p:nvPr/>
            </p:nvSpPr>
            <p:spPr bwMode="auto">
              <a:xfrm>
                <a:off x="4316" y="0"/>
                <a:ext cx="1" cy="432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53">
                <a:extLst>
                  <a:ext uri="{FF2B5EF4-FFF2-40B4-BE49-F238E27FC236}">
                    <a16:creationId xmlns:a16="http://schemas.microsoft.com/office/drawing/2014/main" id="{C8D100EF-64D8-44C3-9EFF-BFBC913A710C}"/>
                  </a:ext>
                </a:extLst>
              </p:cNvPr>
              <p:cNvSpPr>
                <a:spLocks noChangeArrowheads="1"/>
              </p:cNvSpPr>
              <p:nvPr/>
            </p:nvSpPr>
            <p:spPr bwMode="auto">
              <a:xfrm>
                <a:off x="4316" y="0"/>
                <a:ext cx="9" cy="43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Line 154">
                <a:extLst>
                  <a:ext uri="{FF2B5EF4-FFF2-40B4-BE49-F238E27FC236}">
                    <a16:creationId xmlns:a16="http://schemas.microsoft.com/office/drawing/2014/main" id="{235C9514-B049-4B46-A757-66FE57263E24}"/>
                  </a:ext>
                </a:extLst>
              </p:cNvPr>
              <p:cNvSpPr>
                <a:spLocks noChangeShapeType="1"/>
              </p:cNvSpPr>
              <p:nvPr/>
            </p:nvSpPr>
            <p:spPr bwMode="auto">
              <a:xfrm>
                <a:off x="5038" y="0"/>
                <a:ext cx="1" cy="432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55">
                <a:extLst>
                  <a:ext uri="{FF2B5EF4-FFF2-40B4-BE49-F238E27FC236}">
                    <a16:creationId xmlns:a16="http://schemas.microsoft.com/office/drawing/2014/main" id="{0D198EE0-865C-44CC-9227-A506F139DD8D}"/>
                  </a:ext>
                </a:extLst>
              </p:cNvPr>
              <p:cNvSpPr>
                <a:spLocks noChangeArrowheads="1"/>
              </p:cNvSpPr>
              <p:nvPr/>
            </p:nvSpPr>
            <p:spPr bwMode="auto">
              <a:xfrm>
                <a:off x="5038" y="0"/>
                <a:ext cx="9" cy="432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Line 156">
                <a:extLst>
                  <a:ext uri="{FF2B5EF4-FFF2-40B4-BE49-F238E27FC236}">
                    <a16:creationId xmlns:a16="http://schemas.microsoft.com/office/drawing/2014/main" id="{5E13C423-2F88-41E4-A3AA-3C4705348FAE}"/>
                  </a:ext>
                </a:extLst>
              </p:cNvPr>
              <p:cNvSpPr>
                <a:spLocks noChangeShapeType="1"/>
              </p:cNvSpPr>
              <p:nvPr/>
            </p:nvSpPr>
            <p:spPr bwMode="auto">
              <a:xfrm>
                <a:off x="3198" y="0"/>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7">
                <a:extLst>
                  <a:ext uri="{FF2B5EF4-FFF2-40B4-BE49-F238E27FC236}">
                    <a16:creationId xmlns:a16="http://schemas.microsoft.com/office/drawing/2014/main" id="{09579DA8-773B-43A4-A502-49C8FA05F002}"/>
                  </a:ext>
                </a:extLst>
              </p:cNvPr>
              <p:cNvSpPr>
                <a:spLocks noChangeArrowheads="1"/>
              </p:cNvSpPr>
              <p:nvPr/>
            </p:nvSpPr>
            <p:spPr bwMode="auto">
              <a:xfrm>
                <a:off x="3198" y="0"/>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Line 158">
                <a:extLst>
                  <a:ext uri="{FF2B5EF4-FFF2-40B4-BE49-F238E27FC236}">
                    <a16:creationId xmlns:a16="http://schemas.microsoft.com/office/drawing/2014/main" id="{F8863958-91F3-4166-915D-810CE0FBC1D6}"/>
                  </a:ext>
                </a:extLst>
              </p:cNvPr>
              <p:cNvSpPr>
                <a:spLocks noChangeShapeType="1"/>
              </p:cNvSpPr>
              <p:nvPr/>
            </p:nvSpPr>
            <p:spPr bwMode="auto">
              <a:xfrm>
                <a:off x="3198" y="160"/>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9">
                <a:extLst>
                  <a:ext uri="{FF2B5EF4-FFF2-40B4-BE49-F238E27FC236}">
                    <a16:creationId xmlns:a16="http://schemas.microsoft.com/office/drawing/2014/main" id="{63C3CAE0-5701-4D60-84B3-133FEEC23FC6}"/>
                  </a:ext>
                </a:extLst>
              </p:cNvPr>
              <p:cNvSpPr>
                <a:spLocks noChangeArrowheads="1"/>
              </p:cNvSpPr>
              <p:nvPr/>
            </p:nvSpPr>
            <p:spPr bwMode="auto">
              <a:xfrm>
                <a:off x="3198" y="160"/>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Line 160">
                <a:extLst>
                  <a:ext uri="{FF2B5EF4-FFF2-40B4-BE49-F238E27FC236}">
                    <a16:creationId xmlns:a16="http://schemas.microsoft.com/office/drawing/2014/main" id="{DDF2336D-F519-4C18-8EE0-518E6D8D3285}"/>
                  </a:ext>
                </a:extLst>
              </p:cNvPr>
              <p:cNvSpPr>
                <a:spLocks noChangeShapeType="1"/>
              </p:cNvSpPr>
              <p:nvPr/>
            </p:nvSpPr>
            <p:spPr bwMode="auto">
              <a:xfrm>
                <a:off x="3198" y="320"/>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61">
                <a:extLst>
                  <a:ext uri="{FF2B5EF4-FFF2-40B4-BE49-F238E27FC236}">
                    <a16:creationId xmlns:a16="http://schemas.microsoft.com/office/drawing/2014/main" id="{DB33AAD6-2901-42C7-992D-1B7833DD473F}"/>
                  </a:ext>
                </a:extLst>
              </p:cNvPr>
              <p:cNvSpPr>
                <a:spLocks noChangeArrowheads="1"/>
              </p:cNvSpPr>
              <p:nvPr/>
            </p:nvSpPr>
            <p:spPr bwMode="auto">
              <a:xfrm>
                <a:off x="3198" y="320"/>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Line 162">
                <a:extLst>
                  <a:ext uri="{FF2B5EF4-FFF2-40B4-BE49-F238E27FC236}">
                    <a16:creationId xmlns:a16="http://schemas.microsoft.com/office/drawing/2014/main" id="{D205CF01-E4E0-4521-8642-5B1E83C59A16}"/>
                  </a:ext>
                </a:extLst>
              </p:cNvPr>
              <p:cNvSpPr>
                <a:spLocks noChangeShapeType="1"/>
              </p:cNvSpPr>
              <p:nvPr/>
            </p:nvSpPr>
            <p:spPr bwMode="auto">
              <a:xfrm>
                <a:off x="3198" y="479"/>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63">
                <a:extLst>
                  <a:ext uri="{FF2B5EF4-FFF2-40B4-BE49-F238E27FC236}">
                    <a16:creationId xmlns:a16="http://schemas.microsoft.com/office/drawing/2014/main" id="{410CF709-F1EB-4A7D-B625-B1C5E4B9DDD9}"/>
                  </a:ext>
                </a:extLst>
              </p:cNvPr>
              <p:cNvSpPr>
                <a:spLocks noChangeArrowheads="1"/>
              </p:cNvSpPr>
              <p:nvPr/>
            </p:nvSpPr>
            <p:spPr bwMode="auto">
              <a:xfrm>
                <a:off x="3198" y="479"/>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Line 164">
                <a:extLst>
                  <a:ext uri="{FF2B5EF4-FFF2-40B4-BE49-F238E27FC236}">
                    <a16:creationId xmlns:a16="http://schemas.microsoft.com/office/drawing/2014/main" id="{7C365C31-4925-4625-8992-99B59BC09F4E}"/>
                  </a:ext>
                </a:extLst>
              </p:cNvPr>
              <p:cNvSpPr>
                <a:spLocks noChangeShapeType="1"/>
              </p:cNvSpPr>
              <p:nvPr/>
            </p:nvSpPr>
            <p:spPr bwMode="auto">
              <a:xfrm>
                <a:off x="3198" y="639"/>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65">
                <a:extLst>
                  <a:ext uri="{FF2B5EF4-FFF2-40B4-BE49-F238E27FC236}">
                    <a16:creationId xmlns:a16="http://schemas.microsoft.com/office/drawing/2014/main" id="{60876DFD-4749-40C3-A046-214CB917A3A0}"/>
                  </a:ext>
                </a:extLst>
              </p:cNvPr>
              <p:cNvSpPr>
                <a:spLocks noChangeArrowheads="1"/>
              </p:cNvSpPr>
              <p:nvPr/>
            </p:nvSpPr>
            <p:spPr bwMode="auto">
              <a:xfrm>
                <a:off x="3198" y="639"/>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Line 166">
                <a:extLst>
                  <a:ext uri="{FF2B5EF4-FFF2-40B4-BE49-F238E27FC236}">
                    <a16:creationId xmlns:a16="http://schemas.microsoft.com/office/drawing/2014/main" id="{AF8C6961-0EF4-45A1-A6A7-8C599D1B78A1}"/>
                  </a:ext>
                </a:extLst>
              </p:cNvPr>
              <p:cNvSpPr>
                <a:spLocks noChangeShapeType="1"/>
              </p:cNvSpPr>
              <p:nvPr/>
            </p:nvSpPr>
            <p:spPr bwMode="auto">
              <a:xfrm>
                <a:off x="3198" y="799"/>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7">
                <a:extLst>
                  <a:ext uri="{FF2B5EF4-FFF2-40B4-BE49-F238E27FC236}">
                    <a16:creationId xmlns:a16="http://schemas.microsoft.com/office/drawing/2014/main" id="{6DA26B78-202F-4074-B02C-A56372A4D4F2}"/>
                  </a:ext>
                </a:extLst>
              </p:cNvPr>
              <p:cNvSpPr>
                <a:spLocks noChangeArrowheads="1"/>
              </p:cNvSpPr>
              <p:nvPr/>
            </p:nvSpPr>
            <p:spPr bwMode="auto">
              <a:xfrm>
                <a:off x="3198" y="799"/>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Line 168">
                <a:extLst>
                  <a:ext uri="{FF2B5EF4-FFF2-40B4-BE49-F238E27FC236}">
                    <a16:creationId xmlns:a16="http://schemas.microsoft.com/office/drawing/2014/main" id="{ABD9A750-6F17-405C-B702-DE65A5A1240D}"/>
                  </a:ext>
                </a:extLst>
              </p:cNvPr>
              <p:cNvSpPr>
                <a:spLocks noChangeShapeType="1"/>
              </p:cNvSpPr>
              <p:nvPr/>
            </p:nvSpPr>
            <p:spPr bwMode="auto">
              <a:xfrm>
                <a:off x="3198" y="959"/>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9">
                <a:extLst>
                  <a:ext uri="{FF2B5EF4-FFF2-40B4-BE49-F238E27FC236}">
                    <a16:creationId xmlns:a16="http://schemas.microsoft.com/office/drawing/2014/main" id="{B27A8AAF-59C8-426E-96DB-F16ADD534F76}"/>
                  </a:ext>
                </a:extLst>
              </p:cNvPr>
              <p:cNvSpPr>
                <a:spLocks noChangeArrowheads="1"/>
              </p:cNvSpPr>
              <p:nvPr/>
            </p:nvSpPr>
            <p:spPr bwMode="auto">
              <a:xfrm>
                <a:off x="3198" y="959"/>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Line 170">
                <a:extLst>
                  <a:ext uri="{FF2B5EF4-FFF2-40B4-BE49-F238E27FC236}">
                    <a16:creationId xmlns:a16="http://schemas.microsoft.com/office/drawing/2014/main" id="{ECE72858-CE03-491F-8B80-A9F233225CD2}"/>
                  </a:ext>
                </a:extLst>
              </p:cNvPr>
              <p:cNvSpPr>
                <a:spLocks noChangeShapeType="1"/>
              </p:cNvSpPr>
              <p:nvPr/>
            </p:nvSpPr>
            <p:spPr bwMode="auto">
              <a:xfrm>
                <a:off x="3198" y="1118"/>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71">
                <a:extLst>
                  <a:ext uri="{FF2B5EF4-FFF2-40B4-BE49-F238E27FC236}">
                    <a16:creationId xmlns:a16="http://schemas.microsoft.com/office/drawing/2014/main" id="{510AD334-1AD8-447F-BC86-365369719D5B}"/>
                  </a:ext>
                </a:extLst>
              </p:cNvPr>
              <p:cNvSpPr>
                <a:spLocks noChangeArrowheads="1"/>
              </p:cNvSpPr>
              <p:nvPr/>
            </p:nvSpPr>
            <p:spPr bwMode="auto">
              <a:xfrm>
                <a:off x="3198" y="1118"/>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Line 172">
                <a:extLst>
                  <a:ext uri="{FF2B5EF4-FFF2-40B4-BE49-F238E27FC236}">
                    <a16:creationId xmlns:a16="http://schemas.microsoft.com/office/drawing/2014/main" id="{A24E6C27-10DE-422E-B405-44EC2B93ABC7}"/>
                  </a:ext>
                </a:extLst>
              </p:cNvPr>
              <p:cNvSpPr>
                <a:spLocks noChangeShapeType="1"/>
              </p:cNvSpPr>
              <p:nvPr/>
            </p:nvSpPr>
            <p:spPr bwMode="auto">
              <a:xfrm>
                <a:off x="3198" y="1278"/>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73">
                <a:extLst>
                  <a:ext uri="{FF2B5EF4-FFF2-40B4-BE49-F238E27FC236}">
                    <a16:creationId xmlns:a16="http://schemas.microsoft.com/office/drawing/2014/main" id="{50C10F3F-7E19-4C0D-8189-56AB7FFA3479}"/>
                  </a:ext>
                </a:extLst>
              </p:cNvPr>
              <p:cNvSpPr>
                <a:spLocks noChangeArrowheads="1"/>
              </p:cNvSpPr>
              <p:nvPr/>
            </p:nvSpPr>
            <p:spPr bwMode="auto">
              <a:xfrm>
                <a:off x="3198" y="1278"/>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Line 174">
                <a:extLst>
                  <a:ext uri="{FF2B5EF4-FFF2-40B4-BE49-F238E27FC236}">
                    <a16:creationId xmlns:a16="http://schemas.microsoft.com/office/drawing/2014/main" id="{0CF353B7-21BC-4C88-B717-614C9CB21A97}"/>
                  </a:ext>
                </a:extLst>
              </p:cNvPr>
              <p:cNvSpPr>
                <a:spLocks noChangeShapeType="1"/>
              </p:cNvSpPr>
              <p:nvPr/>
            </p:nvSpPr>
            <p:spPr bwMode="auto">
              <a:xfrm>
                <a:off x="3198" y="1438"/>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75">
                <a:extLst>
                  <a:ext uri="{FF2B5EF4-FFF2-40B4-BE49-F238E27FC236}">
                    <a16:creationId xmlns:a16="http://schemas.microsoft.com/office/drawing/2014/main" id="{953FCEC4-FF08-4733-9672-FCD0AABD80C9}"/>
                  </a:ext>
                </a:extLst>
              </p:cNvPr>
              <p:cNvSpPr>
                <a:spLocks noChangeArrowheads="1"/>
              </p:cNvSpPr>
              <p:nvPr/>
            </p:nvSpPr>
            <p:spPr bwMode="auto">
              <a:xfrm>
                <a:off x="3198" y="1438"/>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Line 176">
                <a:extLst>
                  <a:ext uri="{FF2B5EF4-FFF2-40B4-BE49-F238E27FC236}">
                    <a16:creationId xmlns:a16="http://schemas.microsoft.com/office/drawing/2014/main" id="{79C1D42E-F1EA-41CA-BE5A-D4C8FD62F521}"/>
                  </a:ext>
                </a:extLst>
              </p:cNvPr>
              <p:cNvSpPr>
                <a:spLocks noChangeShapeType="1"/>
              </p:cNvSpPr>
              <p:nvPr/>
            </p:nvSpPr>
            <p:spPr bwMode="auto">
              <a:xfrm>
                <a:off x="3198" y="1598"/>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7">
                <a:extLst>
                  <a:ext uri="{FF2B5EF4-FFF2-40B4-BE49-F238E27FC236}">
                    <a16:creationId xmlns:a16="http://schemas.microsoft.com/office/drawing/2014/main" id="{50090AB2-9F4D-4B01-A36D-9D15C9B57642}"/>
                  </a:ext>
                </a:extLst>
              </p:cNvPr>
              <p:cNvSpPr>
                <a:spLocks noChangeArrowheads="1"/>
              </p:cNvSpPr>
              <p:nvPr/>
            </p:nvSpPr>
            <p:spPr bwMode="auto">
              <a:xfrm>
                <a:off x="3198" y="1598"/>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Line 178">
                <a:extLst>
                  <a:ext uri="{FF2B5EF4-FFF2-40B4-BE49-F238E27FC236}">
                    <a16:creationId xmlns:a16="http://schemas.microsoft.com/office/drawing/2014/main" id="{C30D5696-0768-438E-83C6-6490FFFCB95E}"/>
                  </a:ext>
                </a:extLst>
              </p:cNvPr>
              <p:cNvSpPr>
                <a:spLocks noChangeShapeType="1"/>
              </p:cNvSpPr>
              <p:nvPr/>
            </p:nvSpPr>
            <p:spPr bwMode="auto">
              <a:xfrm>
                <a:off x="3198" y="1757"/>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9">
                <a:extLst>
                  <a:ext uri="{FF2B5EF4-FFF2-40B4-BE49-F238E27FC236}">
                    <a16:creationId xmlns:a16="http://schemas.microsoft.com/office/drawing/2014/main" id="{B9E35638-86D3-483D-BD09-20DE6CD83694}"/>
                  </a:ext>
                </a:extLst>
              </p:cNvPr>
              <p:cNvSpPr>
                <a:spLocks noChangeArrowheads="1"/>
              </p:cNvSpPr>
              <p:nvPr/>
            </p:nvSpPr>
            <p:spPr bwMode="auto">
              <a:xfrm>
                <a:off x="3198" y="1757"/>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Line 180">
                <a:extLst>
                  <a:ext uri="{FF2B5EF4-FFF2-40B4-BE49-F238E27FC236}">
                    <a16:creationId xmlns:a16="http://schemas.microsoft.com/office/drawing/2014/main" id="{49292573-DA18-46FB-825E-29B69ACF683E}"/>
                  </a:ext>
                </a:extLst>
              </p:cNvPr>
              <p:cNvSpPr>
                <a:spLocks noChangeShapeType="1"/>
              </p:cNvSpPr>
              <p:nvPr/>
            </p:nvSpPr>
            <p:spPr bwMode="auto">
              <a:xfrm>
                <a:off x="3198" y="1917"/>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81">
                <a:extLst>
                  <a:ext uri="{FF2B5EF4-FFF2-40B4-BE49-F238E27FC236}">
                    <a16:creationId xmlns:a16="http://schemas.microsoft.com/office/drawing/2014/main" id="{5132465D-A2C6-4CB8-848C-31F73C35F530}"/>
                  </a:ext>
                </a:extLst>
              </p:cNvPr>
              <p:cNvSpPr>
                <a:spLocks noChangeArrowheads="1"/>
              </p:cNvSpPr>
              <p:nvPr/>
            </p:nvSpPr>
            <p:spPr bwMode="auto">
              <a:xfrm>
                <a:off x="3198" y="1917"/>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2">
                <a:extLst>
                  <a:ext uri="{FF2B5EF4-FFF2-40B4-BE49-F238E27FC236}">
                    <a16:creationId xmlns:a16="http://schemas.microsoft.com/office/drawing/2014/main" id="{B4ADD434-A50A-4DD9-AED8-B7CD467388B1}"/>
                  </a:ext>
                </a:extLst>
              </p:cNvPr>
              <p:cNvSpPr>
                <a:spLocks noChangeShapeType="1"/>
              </p:cNvSpPr>
              <p:nvPr/>
            </p:nvSpPr>
            <p:spPr bwMode="auto">
              <a:xfrm>
                <a:off x="3198" y="2077"/>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83">
                <a:extLst>
                  <a:ext uri="{FF2B5EF4-FFF2-40B4-BE49-F238E27FC236}">
                    <a16:creationId xmlns:a16="http://schemas.microsoft.com/office/drawing/2014/main" id="{4E1338E0-79F7-45B4-8492-A23E65B8809C}"/>
                  </a:ext>
                </a:extLst>
              </p:cNvPr>
              <p:cNvSpPr>
                <a:spLocks noChangeArrowheads="1"/>
              </p:cNvSpPr>
              <p:nvPr/>
            </p:nvSpPr>
            <p:spPr bwMode="auto">
              <a:xfrm>
                <a:off x="3198" y="2077"/>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Line 184">
                <a:extLst>
                  <a:ext uri="{FF2B5EF4-FFF2-40B4-BE49-F238E27FC236}">
                    <a16:creationId xmlns:a16="http://schemas.microsoft.com/office/drawing/2014/main" id="{1478B64F-F1C0-467B-AAA9-AB6FD338ED37}"/>
                  </a:ext>
                </a:extLst>
              </p:cNvPr>
              <p:cNvSpPr>
                <a:spLocks noChangeShapeType="1"/>
              </p:cNvSpPr>
              <p:nvPr/>
            </p:nvSpPr>
            <p:spPr bwMode="auto">
              <a:xfrm>
                <a:off x="3198" y="2237"/>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85">
                <a:extLst>
                  <a:ext uri="{FF2B5EF4-FFF2-40B4-BE49-F238E27FC236}">
                    <a16:creationId xmlns:a16="http://schemas.microsoft.com/office/drawing/2014/main" id="{7F7605A5-8963-4A29-A6D7-2EDEA5F507FE}"/>
                  </a:ext>
                </a:extLst>
              </p:cNvPr>
              <p:cNvSpPr>
                <a:spLocks noChangeArrowheads="1"/>
              </p:cNvSpPr>
              <p:nvPr/>
            </p:nvSpPr>
            <p:spPr bwMode="auto">
              <a:xfrm>
                <a:off x="3198" y="2237"/>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Line 186">
                <a:extLst>
                  <a:ext uri="{FF2B5EF4-FFF2-40B4-BE49-F238E27FC236}">
                    <a16:creationId xmlns:a16="http://schemas.microsoft.com/office/drawing/2014/main" id="{C54D7FA9-7E71-4623-B7AE-F42BC5613D35}"/>
                  </a:ext>
                </a:extLst>
              </p:cNvPr>
              <p:cNvSpPr>
                <a:spLocks noChangeShapeType="1"/>
              </p:cNvSpPr>
              <p:nvPr/>
            </p:nvSpPr>
            <p:spPr bwMode="auto">
              <a:xfrm>
                <a:off x="3198" y="2396"/>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7">
                <a:extLst>
                  <a:ext uri="{FF2B5EF4-FFF2-40B4-BE49-F238E27FC236}">
                    <a16:creationId xmlns:a16="http://schemas.microsoft.com/office/drawing/2014/main" id="{47B0DB68-DA3E-4005-B530-E7D8FEFA65B8}"/>
                  </a:ext>
                </a:extLst>
              </p:cNvPr>
              <p:cNvSpPr>
                <a:spLocks noChangeArrowheads="1"/>
              </p:cNvSpPr>
              <p:nvPr/>
            </p:nvSpPr>
            <p:spPr bwMode="auto">
              <a:xfrm>
                <a:off x="3198" y="2396"/>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Line 188">
                <a:extLst>
                  <a:ext uri="{FF2B5EF4-FFF2-40B4-BE49-F238E27FC236}">
                    <a16:creationId xmlns:a16="http://schemas.microsoft.com/office/drawing/2014/main" id="{6437A3F4-837B-4580-983A-AAD6166F92C8}"/>
                  </a:ext>
                </a:extLst>
              </p:cNvPr>
              <p:cNvSpPr>
                <a:spLocks noChangeShapeType="1"/>
              </p:cNvSpPr>
              <p:nvPr/>
            </p:nvSpPr>
            <p:spPr bwMode="auto">
              <a:xfrm>
                <a:off x="3198" y="2556"/>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9">
                <a:extLst>
                  <a:ext uri="{FF2B5EF4-FFF2-40B4-BE49-F238E27FC236}">
                    <a16:creationId xmlns:a16="http://schemas.microsoft.com/office/drawing/2014/main" id="{CA06C206-EB18-4786-8028-9D5B98311790}"/>
                  </a:ext>
                </a:extLst>
              </p:cNvPr>
              <p:cNvSpPr>
                <a:spLocks noChangeArrowheads="1"/>
              </p:cNvSpPr>
              <p:nvPr/>
            </p:nvSpPr>
            <p:spPr bwMode="auto">
              <a:xfrm>
                <a:off x="3198" y="2556"/>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Line 190">
                <a:extLst>
                  <a:ext uri="{FF2B5EF4-FFF2-40B4-BE49-F238E27FC236}">
                    <a16:creationId xmlns:a16="http://schemas.microsoft.com/office/drawing/2014/main" id="{E62AF243-09D4-462B-A908-4316C1FC0C99}"/>
                  </a:ext>
                </a:extLst>
              </p:cNvPr>
              <p:cNvSpPr>
                <a:spLocks noChangeShapeType="1"/>
              </p:cNvSpPr>
              <p:nvPr/>
            </p:nvSpPr>
            <p:spPr bwMode="auto">
              <a:xfrm>
                <a:off x="3198" y="2716"/>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91">
                <a:extLst>
                  <a:ext uri="{FF2B5EF4-FFF2-40B4-BE49-F238E27FC236}">
                    <a16:creationId xmlns:a16="http://schemas.microsoft.com/office/drawing/2014/main" id="{2A5C7EA0-0EBF-4CA9-B736-9C403647270B}"/>
                  </a:ext>
                </a:extLst>
              </p:cNvPr>
              <p:cNvSpPr>
                <a:spLocks noChangeArrowheads="1"/>
              </p:cNvSpPr>
              <p:nvPr/>
            </p:nvSpPr>
            <p:spPr bwMode="auto">
              <a:xfrm>
                <a:off x="3198" y="2716"/>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Line 192">
                <a:extLst>
                  <a:ext uri="{FF2B5EF4-FFF2-40B4-BE49-F238E27FC236}">
                    <a16:creationId xmlns:a16="http://schemas.microsoft.com/office/drawing/2014/main" id="{65C2B8CF-3AF9-4909-A727-05EFE43726DF}"/>
                  </a:ext>
                </a:extLst>
              </p:cNvPr>
              <p:cNvSpPr>
                <a:spLocks noChangeShapeType="1"/>
              </p:cNvSpPr>
              <p:nvPr/>
            </p:nvSpPr>
            <p:spPr bwMode="auto">
              <a:xfrm>
                <a:off x="3198" y="2876"/>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93">
                <a:extLst>
                  <a:ext uri="{FF2B5EF4-FFF2-40B4-BE49-F238E27FC236}">
                    <a16:creationId xmlns:a16="http://schemas.microsoft.com/office/drawing/2014/main" id="{9BF0C0B4-23DE-4905-B9C3-BF57DF6C263C}"/>
                  </a:ext>
                </a:extLst>
              </p:cNvPr>
              <p:cNvSpPr>
                <a:spLocks noChangeArrowheads="1"/>
              </p:cNvSpPr>
              <p:nvPr/>
            </p:nvSpPr>
            <p:spPr bwMode="auto">
              <a:xfrm>
                <a:off x="3198" y="2876"/>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Line 194">
                <a:extLst>
                  <a:ext uri="{FF2B5EF4-FFF2-40B4-BE49-F238E27FC236}">
                    <a16:creationId xmlns:a16="http://schemas.microsoft.com/office/drawing/2014/main" id="{7B28F194-749F-4588-8F27-D57152DFF8A6}"/>
                  </a:ext>
                </a:extLst>
              </p:cNvPr>
              <p:cNvSpPr>
                <a:spLocks noChangeShapeType="1"/>
              </p:cNvSpPr>
              <p:nvPr/>
            </p:nvSpPr>
            <p:spPr bwMode="auto">
              <a:xfrm>
                <a:off x="3198" y="3035"/>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95">
                <a:extLst>
                  <a:ext uri="{FF2B5EF4-FFF2-40B4-BE49-F238E27FC236}">
                    <a16:creationId xmlns:a16="http://schemas.microsoft.com/office/drawing/2014/main" id="{78070566-2A41-46C1-855A-EEBBCA1F1019}"/>
                  </a:ext>
                </a:extLst>
              </p:cNvPr>
              <p:cNvSpPr>
                <a:spLocks noChangeArrowheads="1"/>
              </p:cNvSpPr>
              <p:nvPr/>
            </p:nvSpPr>
            <p:spPr bwMode="auto">
              <a:xfrm>
                <a:off x="3198" y="3035"/>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Line 196">
                <a:extLst>
                  <a:ext uri="{FF2B5EF4-FFF2-40B4-BE49-F238E27FC236}">
                    <a16:creationId xmlns:a16="http://schemas.microsoft.com/office/drawing/2014/main" id="{0489A9E7-5C40-4BB9-8FF4-52C8417713E2}"/>
                  </a:ext>
                </a:extLst>
              </p:cNvPr>
              <p:cNvSpPr>
                <a:spLocks noChangeShapeType="1"/>
              </p:cNvSpPr>
              <p:nvPr/>
            </p:nvSpPr>
            <p:spPr bwMode="auto">
              <a:xfrm>
                <a:off x="3198" y="3195"/>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97">
                <a:extLst>
                  <a:ext uri="{FF2B5EF4-FFF2-40B4-BE49-F238E27FC236}">
                    <a16:creationId xmlns:a16="http://schemas.microsoft.com/office/drawing/2014/main" id="{86B16F09-F8A4-4F63-898B-7103208C9138}"/>
                  </a:ext>
                </a:extLst>
              </p:cNvPr>
              <p:cNvSpPr>
                <a:spLocks noChangeArrowheads="1"/>
              </p:cNvSpPr>
              <p:nvPr/>
            </p:nvSpPr>
            <p:spPr bwMode="auto">
              <a:xfrm>
                <a:off x="3198" y="3195"/>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Line 198">
                <a:extLst>
                  <a:ext uri="{FF2B5EF4-FFF2-40B4-BE49-F238E27FC236}">
                    <a16:creationId xmlns:a16="http://schemas.microsoft.com/office/drawing/2014/main" id="{0DCD2F6B-9E77-4757-AFBF-0F439BDBDD4C}"/>
                  </a:ext>
                </a:extLst>
              </p:cNvPr>
              <p:cNvSpPr>
                <a:spLocks noChangeShapeType="1"/>
              </p:cNvSpPr>
              <p:nvPr/>
            </p:nvSpPr>
            <p:spPr bwMode="auto">
              <a:xfrm>
                <a:off x="3198" y="3355"/>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99">
                <a:extLst>
                  <a:ext uri="{FF2B5EF4-FFF2-40B4-BE49-F238E27FC236}">
                    <a16:creationId xmlns:a16="http://schemas.microsoft.com/office/drawing/2014/main" id="{7EDD2622-A6D5-4E63-8145-E62A6440B00F}"/>
                  </a:ext>
                </a:extLst>
              </p:cNvPr>
              <p:cNvSpPr>
                <a:spLocks noChangeArrowheads="1"/>
              </p:cNvSpPr>
              <p:nvPr/>
            </p:nvSpPr>
            <p:spPr bwMode="auto">
              <a:xfrm>
                <a:off x="3198" y="3355"/>
                <a:ext cx="1858"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Line 200">
                <a:extLst>
                  <a:ext uri="{FF2B5EF4-FFF2-40B4-BE49-F238E27FC236}">
                    <a16:creationId xmlns:a16="http://schemas.microsoft.com/office/drawing/2014/main" id="{2291FCFD-9913-445C-9E14-204219625641}"/>
                  </a:ext>
                </a:extLst>
              </p:cNvPr>
              <p:cNvSpPr>
                <a:spLocks noChangeShapeType="1"/>
              </p:cNvSpPr>
              <p:nvPr/>
            </p:nvSpPr>
            <p:spPr bwMode="auto">
              <a:xfrm>
                <a:off x="3198" y="3515"/>
                <a:ext cx="1849"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Rectangle 201">
                <a:extLst>
                  <a:ext uri="{FF2B5EF4-FFF2-40B4-BE49-F238E27FC236}">
                    <a16:creationId xmlns:a16="http://schemas.microsoft.com/office/drawing/2014/main" id="{948F57E3-EB65-44AC-A472-CDFB55DD77D8}"/>
                  </a:ext>
                </a:extLst>
              </p:cNvPr>
              <p:cNvSpPr>
                <a:spLocks noChangeArrowheads="1"/>
              </p:cNvSpPr>
              <p:nvPr/>
            </p:nvSpPr>
            <p:spPr bwMode="auto">
              <a:xfrm>
                <a:off x="3198" y="3515"/>
                <a:ext cx="1858"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Line 202">
                <a:extLst>
                  <a:ext uri="{FF2B5EF4-FFF2-40B4-BE49-F238E27FC236}">
                    <a16:creationId xmlns:a16="http://schemas.microsoft.com/office/drawing/2014/main" id="{C373B442-AC76-43AA-937D-8AE695F6B96A}"/>
                  </a:ext>
                </a:extLst>
              </p:cNvPr>
              <p:cNvSpPr>
                <a:spLocks noChangeShapeType="1"/>
              </p:cNvSpPr>
              <p:nvPr/>
            </p:nvSpPr>
            <p:spPr bwMode="auto">
              <a:xfrm>
                <a:off x="1520" y="3674"/>
                <a:ext cx="352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Rectangle 203">
                <a:extLst>
                  <a:ext uri="{FF2B5EF4-FFF2-40B4-BE49-F238E27FC236}">
                    <a16:creationId xmlns:a16="http://schemas.microsoft.com/office/drawing/2014/main" id="{F4B6719D-CD76-4A27-BAB9-2AF6C3360930}"/>
                  </a:ext>
                </a:extLst>
              </p:cNvPr>
              <p:cNvSpPr>
                <a:spLocks noChangeArrowheads="1"/>
              </p:cNvSpPr>
              <p:nvPr/>
            </p:nvSpPr>
            <p:spPr bwMode="auto">
              <a:xfrm>
                <a:off x="1520" y="3674"/>
                <a:ext cx="353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Line 204">
                <a:extLst>
                  <a:ext uri="{FF2B5EF4-FFF2-40B4-BE49-F238E27FC236}">
                    <a16:creationId xmlns:a16="http://schemas.microsoft.com/office/drawing/2014/main" id="{EE664619-3A28-4131-BB67-53B21E563F5E}"/>
                  </a:ext>
                </a:extLst>
              </p:cNvPr>
              <p:cNvSpPr>
                <a:spLocks noChangeShapeType="1"/>
              </p:cNvSpPr>
              <p:nvPr/>
            </p:nvSpPr>
            <p:spPr bwMode="auto">
              <a:xfrm>
                <a:off x="1520" y="3834"/>
                <a:ext cx="352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206">
              <a:extLst>
                <a:ext uri="{FF2B5EF4-FFF2-40B4-BE49-F238E27FC236}">
                  <a16:creationId xmlns:a16="http://schemas.microsoft.com/office/drawing/2014/main" id="{1D424AA3-F1F5-4851-91B2-8DCEA3DDB3B5}"/>
                </a:ext>
              </a:extLst>
            </p:cNvPr>
            <p:cNvSpPr>
              <a:spLocks noChangeArrowheads="1"/>
            </p:cNvSpPr>
            <p:nvPr/>
          </p:nvSpPr>
          <p:spPr bwMode="auto">
            <a:xfrm>
              <a:off x="1520" y="3834"/>
              <a:ext cx="353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207">
              <a:extLst>
                <a:ext uri="{FF2B5EF4-FFF2-40B4-BE49-F238E27FC236}">
                  <a16:creationId xmlns:a16="http://schemas.microsoft.com/office/drawing/2014/main" id="{EA81228A-3B43-4162-99E3-46438CF371B0}"/>
                </a:ext>
              </a:extLst>
            </p:cNvPr>
            <p:cNvSpPr>
              <a:spLocks noChangeShapeType="1"/>
            </p:cNvSpPr>
            <p:nvPr/>
          </p:nvSpPr>
          <p:spPr bwMode="auto">
            <a:xfrm>
              <a:off x="1520" y="3994"/>
              <a:ext cx="352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208">
              <a:extLst>
                <a:ext uri="{FF2B5EF4-FFF2-40B4-BE49-F238E27FC236}">
                  <a16:creationId xmlns:a16="http://schemas.microsoft.com/office/drawing/2014/main" id="{0BCEFCEC-B2AC-4032-966E-0E1E1CC1653C}"/>
                </a:ext>
              </a:extLst>
            </p:cNvPr>
            <p:cNvSpPr>
              <a:spLocks noChangeArrowheads="1"/>
            </p:cNvSpPr>
            <p:nvPr/>
          </p:nvSpPr>
          <p:spPr bwMode="auto">
            <a:xfrm>
              <a:off x="1520" y="3994"/>
              <a:ext cx="353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209">
              <a:extLst>
                <a:ext uri="{FF2B5EF4-FFF2-40B4-BE49-F238E27FC236}">
                  <a16:creationId xmlns:a16="http://schemas.microsoft.com/office/drawing/2014/main" id="{B1667BBF-EE73-4CC3-882E-64B67F58A0E0}"/>
                </a:ext>
              </a:extLst>
            </p:cNvPr>
            <p:cNvSpPr>
              <a:spLocks noChangeShapeType="1"/>
            </p:cNvSpPr>
            <p:nvPr/>
          </p:nvSpPr>
          <p:spPr bwMode="auto">
            <a:xfrm>
              <a:off x="1520" y="4154"/>
              <a:ext cx="352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210">
              <a:extLst>
                <a:ext uri="{FF2B5EF4-FFF2-40B4-BE49-F238E27FC236}">
                  <a16:creationId xmlns:a16="http://schemas.microsoft.com/office/drawing/2014/main" id="{7FF45454-6F28-4A8A-9FAF-5A110ACA911D}"/>
                </a:ext>
              </a:extLst>
            </p:cNvPr>
            <p:cNvSpPr>
              <a:spLocks noChangeArrowheads="1"/>
            </p:cNvSpPr>
            <p:nvPr/>
          </p:nvSpPr>
          <p:spPr bwMode="auto">
            <a:xfrm>
              <a:off x="1520" y="4154"/>
              <a:ext cx="353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ine 211">
              <a:extLst>
                <a:ext uri="{FF2B5EF4-FFF2-40B4-BE49-F238E27FC236}">
                  <a16:creationId xmlns:a16="http://schemas.microsoft.com/office/drawing/2014/main" id="{DF69F6C7-66B0-4DFE-BA45-FD1E53A64A98}"/>
                </a:ext>
              </a:extLst>
            </p:cNvPr>
            <p:cNvSpPr>
              <a:spLocks noChangeShapeType="1"/>
            </p:cNvSpPr>
            <p:nvPr/>
          </p:nvSpPr>
          <p:spPr bwMode="auto">
            <a:xfrm>
              <a:off x="1520" y="4313"/>
              <a:ext cx="3527"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212">
              <a:extLst>
                <a:ext uri="{FF2B5EF4-FFF2-40B4-BE49-F238E27FC236}">
                  <a16:creationId xmlns:a16="http://schemas.microsoft.com/office/drawing/2014/main" id="{BE265A67-900C-4A2F-A68E-ABD3B261B555}"/>
                </a:ext>
              </a:extLst>
            </p:cNvPr>
            <p:cNvSpPr>
              <a:spLocks noChangeArrowheads="1"/>
            </p:cNvSpPr>
            <p:nvPr/>
          </p:nvSpPr>
          <p:spPr bwMode="auto">
            <a:xfrm>
              <a:off x="1520" y="4313"/>
              <a:ext cx="353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7FB1A23B-0C23-E88F-AD86-BD20E26E569F}"/>
              </a:ext>
            </a:extLst>
          </p:cNvPr>
          <p:cNvSpPr>
            <a:spLocks noGrp="1"/>
          </p:cNvSpPr>
          <p:nvPr>
            <p:ph type="title"/>
          </p:nvPr>
        </p:nvSpPr>
        <p:spPr>
          <a:xfrm>
            <a:off x="8485188" y="610393"/>
            <a:ext cx="3342868" cy="1325563"/>
          </a:xfrm>
        </p:spPr>
        <p:txBody>
          <a:bodyPr>
            <a:normAutofit fontScale="90000"/>
          </a:bodyPr>
          <a:lstStyle/>
          <a:p>
            <a:r>
              <a:rPr lang="en-US" dirty="0"/>
              <a:t>Example: Interquartile based outliers</a:t>
            </a:r>
            <a:br>
              <a:rPr lang="en-US" dirty="0"/>
            </a:br>
            <a:br>
              <a:rPr lang="en-US" dirty="0"/>
            </a:br>
            <a:endParaRPr lang="en-US" dirty="0"/>
          </a:p>
        </p:txBody>
      </p:sp>
      <p:sp>
        <p:nvSpPr>
          <p:cNvPr id="213" name="Rectangle 2">
            <a:extLst>
              <a:ext uri="{FF2B5EF4-FFF2-40B4-BE49-F238E27FC236}">
                <a16:creationId xmlns:a16="http://schemas.microsoft.com/office/drawing/2014/main" id="{61D0ED5C-FA81-28FD-B2CF-1A21281AB608}"/>
              </a:ext>
            </a:extLst>
          </p:cNvPr>
          <p:cNvSpPr txBox="1">
            <a:spLocks noChangeArrowheads="1"/>
          </p:cNvSpPr>
          <p:nvPr/>
        </p:nvSpPr>
        <p:spPr>
          <a:xfrm>
            <a:off x="777876" y="23614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214" name="Date Placeholder 9">
            <a:extLst>
              <a:ext uri="{FF2B5EF4-FFF2-40B4-BE49-F238E27FC236}">
                <a16:creationId xmlns:a16="http://schemas.microsoft.com/office/drawing/2014/main" id="{C48A3995-056F-DE0C-B975-D201DC115570}"/>
              </a:ext>
            </a:extLst>
          </p:cNvPr>
          <p:cNvSpPr>
            <a:spLocks noGrp="1"/>
          </p:cNvSpPr>
          <p:nvPr>
            <p:ph type="dt" sz="half" idx="10"/>
          </p:nvPr>
        </p:nvSpPr>
        <p:spPr>
          <a:xfrm>
            <a:off x="21710" y="6481763"/>
            <a:ext cx="92479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506F98-4939-4EE3-99FA-545BBA29FFB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5" name="Footer Placeholder 10">
            <a:extLst>
              <a:ext uri="{FF2B5EF4-FFF2-40B4-BE49-F238E27FC236}">
                <a16:creationId xmlns:a16="http://schemas.microsoft.com/office/drawing/2014/main" id="{073779F1-2CEE-A19B-2A10-FC74B78740F4}"/>
              </a:ext>
            </a:extLst>
          </p:cNvPr>
          <p:cNvSpPr txBox="1">
            <a:spLocks/>
          </p:cNvSpPr>
          <p:nvPr/>
        </p:nvSpPr>
        <p:spPr>
          <a:xfrm>
            <a:off x="7897814" y="6571454"/>
            <a:ext cx="4509655" cy="365125"/>
          </a:xfrm>
          <a:prstGeom prst="rect">
            <a:avLst/>
          </a:prstGeom>
        </p:spPr>
        <p:txBody>
          <a:bodyPr anchor="b"/>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solidFill>
                <a:latin typeface="Calibri" panose="020F0502020204030204"/>
              </a:rPr>
              <a:t>Data Analytics for Cybersecurity, ©2022 Janeja  All rights reserved.</a:t>
            </a:r>
          </a:p>
        </p:txBody>
      </p:sp>
      <p:sp>
        <p:nvSpPr>
          <p:cNvPr id="216" name="Slide Number Placeholder 11">
            <a:extLst>
              <a:ext uri="{FF2B5EF4-FFF2-40B4-BE49-F238E27FC236}">
                <a16:creationId xmlns:a16="http://schemas.microsoft.com/office/drawing/2014/main" id="{6858B295-A904-DE97-29AF-7F36F16FB40F}"/>
              </a:ext>
            </a:extLst>
          </p:cNvPr>
          <p:cNvSpPr>
            <a:spLocks noGrp="1"/>
          </p:cNvSpPr>
          <p:nvPr>
            <p:ph type="sldNum" sz="quarter" idx="12"/>
          </p:nvPr>
        </p:nvSpPr>
        <p:spPr>
          <a:xfrm>
            <a:off x="9429751" y="64041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9DF8-9FE2-48CA-BFAA-9B8F46F070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3898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5F51"/>
      </a:dk2>
      <a:lt2>
        <a:srgbClr val="D6E1DB"/>
      </a:lt2>
      <a:accent1>
        <a:srgbClr val="33473C"/>
      </a:accent1>
      <a:accent2>
        <a:srgbClr val="3F762A"/>
      </a:accent2>
      <a:accent3>
        <a:srgbClr val="93D07C"/>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a1" id="{95731AFC-F814-4B7C-B679-A1889AC336AD}" vid="{7208E790-46BF-4D73-976F-3D459BFC6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cda1</Template>
  <TotalTime>93</TotalTime>
  <Words>4516</Words>
  <Application>Microsoft Office PowerPoint</Application>
  <PresentationFormat>Widescreen</PresentationFormat>
  <Paragraphs>367</Paragraphs>
  <Slides>23</Slides>
  <Notes>13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Tahoma</vt:lpstr>
      <vt:lpstr>Times New Roman</vt:lpstr>
      <vt:lpstr>Office Theme</vt:lpstr>
      <vt:lpstr>  Data analytics for Cyber security  -Anomaly Detection-</vt:lpstr>
      <vt:lpstr>Outline</vt:lpstr>
      <vt:lpstr>Anomaly Detection</vt:lpstr>
      <vt:lpstr>Anomaly Detection Methods</vt:lpstr>
      <vt:lpstr>Statistical Outlier Detection Tests</vt:lpstr>
      <vt:lpstr>Statistical Outlier Detection Tests</vt:lpstr>
      <vt:lpstr>IQR-Based Outlier Detection </vt:lpstr>
      <vt:lpstr>Interquartile based outliers- boxplot </vt:lpstr>
      <vt:lpstr>Example: Interquartile based outliers  </vt:lpstr>
      <vt:lpstr>Density-Based Outlier Detection: OPTICS-OF Identifying Local Outliers</vt:lpstr>
      <vt:lpstr>OPTICS-OF Example</vt:lpstr>
      <vt:lpstr>PowerPoint Presentation</vt:lpstr>
      <vt:lpstr>Distance-Based Outlier Detection</vt:lpstr>
      <vt:lpstr>Distance-Based Outlier Detection</vt:lpstr>
      <vt:lpstr>Distance-Based Outlier Detection - Example</vt:lpstr>
      <vt:lpstr>Distance-Based Outlier Detection : Challenges</vt:lpstr>
      <vt:lpstr>Outlier Detection through Clustering</vt:lpstr>
      <vt:lpstr>Outlier Detection through Clustering: Example</vt:lpstr>
      <vt:lpstr>Outlier Detection through Clustering: Example</vt:lpstr>
      <vt:lpstr>References</vt:lpstr>
      <vt:lpstr>By the end of the cluster analysis, we assign each data point to one of the clusters, so basically we are not left with an unassigned data point. So that means there is no outliers in the data? How do we filter out the outliers?  Will there be outliers? YES</vt:lpstr>
      <vt:lpstr>Post-processing for outleirs</vt:lpstr>
      <vt:lpstr>Example of Outlier Detection using Clustering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 analytics for Cyber security  -Types of Cyberattacks-</dc:title>
  <dc:creator>Vandana Janeja</dc:creator>
  <cp:lastModifiedBy>Vandana Janeja</cp:lastModifiedBy>
  <cp:revision>6</cp:revision>
  <dcterms:created xsi:type="dcterms:W3CDTF">2022-08-30T01:11:34Z</dcterms:created>
  <dcterms:modified xsi:type="dcterms:W3CDTF">2022-11-07T02:54:49Z</dcterms:modified>
</cp:coreProperties>
</file>