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57" r:id="rId2"/>
    <p:sldId id="258" r:id="rId3"/>
    <p:sldId id="268" r:id="rId4"/>
    <p:sldId id="271" r:id="rId5"/>
    <p:sldId id="273" r:id="rId6"/>
    <p:sldId id="274" r:id="rId7"/>
    <p:sldId id="275" r:id="rId8"/>
    <p:sldId id="256" r:id="rId9"/>
    <p:sldId id="260" r:id="rId10"/>
    <p:sldId id="262" r:id="rId11"/>
    <p:sldId id="269" r:id="rId12"/>
    <p:sldId id="263" r:id="rId13"/>
    <p:sldId id="272" r:id="rId14"/>
    <p:sldId id="264" r:id="rId15"/>
    <p:sldId id="261" r:id="rId16"/>
    <p:sldId id="276" r:id="rId17"/>
    <p:sldId id="277" r:id="rId18"/>
    <p:sldId id="259" r:id="rId19"/>
    <p:sldId id="278" r:id="rId20"/>
    <p:sldId id="265" r:id="rId21"/>
    <p:sldId id="266" r:id="rId22"/>
    <p:sldId id="267"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0555" autoAdjust="0"/>
  </p:normalViewPr>
  <p:slideViewPr>
    <p:cSldViewPr snapToGrid="0">
      <p:cViewPr varScale="1">
        <p:scale>
          <a:sx n="74" d="100"/>
          <a:sy n="74" d="100"/>
        </p:scale>
        <p:origin x="42"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766"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3B35E-4413-4B1D-84AA-B410480D12E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6B4259F-676D-4291-92E6-280AD196DC70}">
      <dgm:prSet/>
      <dgm:spPr/>
      <dgm:t>
        <a:bodyPr/>
        <a:lstStyle/>
        <a:p>
          <a:pPr>
            <a:lnSpc>
              <a:spcPct val="100000"/>
            </a:lnSpc>
          </a:pPr>
          <a:r>
            <a:rPr lang="en-US"/>
            <a:t>Graph Properties</a:t>
          </a:r>
        </a:p>
      </dgm:t>
    </dgm:pt>
    <dgm:pt modelId="{7DFABFD0-523D-4DA3-9420-4E89A4235441}" type="parTrans" cxnId="{A41B2A98-3BA9-4BBA-B406-E990C0A9A854}">
      <dgm:prSet/>
      <dgm:spPr/>
      <dgm:t>
        <a:bodyPr/>
        <a:lstStyle/>
        <a:p>
          <a:endParaRPr lang="en-US"/>
        </a:p>
      </dgm:t>
    </dgm:pt>
    <dgm:pt modelId="{3F51659E-49D7-4AFC-A86F-5EE9B441C1C3}" type="sibTrans" cxnId="{A41B2A98-3BA9-4BBA-B406-E990C0A9A854}">
      <dgm:prSet/>
      <dgm:spPr/>
      <dgm:t>
        <a:bodyPr/>
        <a:lstStyle/>
        <a:p>
          <a:endParaRPr lang="en-US"/>
        </a:p>
      </dgm:t>
    </dgm:pt>
    <dgm:pt modelId="{9DBCF06E-53FD-410A-9A07-CA6DEE90200B}">
      <dgm:prSet/>
      <dgm:spPr/>
      <dgm:t>
        <a:bodyPr/>
        <a:lstStyle/>
        <a:p>
          <a:pPr>
            <a:lnSpc>
              <a:spcPct val="100000"/>
            </a:lnSpc>
          </a:pPr>
          <a:r>
            <a:rPr lang="en-US"/>
            <a:t>Graphs for Cybersecurity: Understanding Evolving Network Communication</a:t>
          </a:r>
        </a:p>
      </dgm:t>
    </dgm:pt>
    <dgm:pt modelId="{EDF0CFFE-3550-45F2-8082-60191BEC264D}" type="parTrans" cxnId="{C33C8C85-7FE9-4D1E-9FBC-B2AD040B1012}">
      <dgm:prSet/>
      <dgm:spPr/>
      <dgm:t>
        <a:bodyPr/>
        <a:lstStyle/>
        <a:p>
          <a:endParaRPr lang="en-US"/>
        </a:p>
      </dgm:t>
    </dgm:pt>
    <dgm:pt modelId="{1F152FBB-5DF5-42B4-BA0A-A66EAECC609D}" type="sibTrans" cxnId="{C33C8C85-7FE9-4D1E-9FBC-B2AD040B1012}">
      <dgm:prSet/>
      <dgm:spPr/>
      <dgm:t>
        <a:bodyPr/>
        <a:lstStyle/>
        <a:p>
          <a:endParaRPr lang="en-US"/>
        </a:p>
      </dgm:t>
    </dgm:pt>
    <dgm:pt modelId="{A913C38D-F3C3-41DD-BD20-F6DC434EF784}">
      <dgm:prSet/>
      <dgm:spPr/>
      <dgm:t>
        <a:bodyPr/>
        <a:lstStyle/>
        <a:p>
          <a:pPr>
            <a:lnSpc>
              <a:spcPct val="100000"/>
            </a:lnSpc>
          </a:pPr>
          <a:r>
            <a:rPr lang="en-US"/>
            <a:t>Graphs for Cybersecurity: Similarity-Based Redundancy in Router Connectivity</a:t>
          </a:r>
        </a:p>
      </dgm:t>
    </dgm:pt>
    <dgm:pt modelId="{39F05579-2607-4557-B2DD-3B046F0BB10F}" type="parTrans" cxnId="{76003AFE-11C8-438E-9C8B-35D84DE3406A}">
      <dgm:prSet/>
      <dgm:spPr/>
      <dgm:t>
        <a:bodyPr/>
        <a:lstStyle/>
        <a:p>
          <a:endParaRPr lang="en-US"/>
        </a:p>
      </dgm:t>
    </dgm:pt>
    <dgm:pt modelId="{C416CAFD-83F0-499B-AA0A-ECC0EEE19576}" type="sibTrans" cxnId="{76003AFE-11C8-438E-9C8B-35D84DE3406A}">
      <dgm:prSet/>
      <dgm:spPr/>
      <dgm:t>
        <a:bodyPr/>
        <a:lstStyle/>
        <a:p>
          <a:endParaRPr lang="en-US"/>
        </a:p>
      </dgm:t>
    </dgm:pt>
    <dgm:pt modelId="{437CDE08-F2C7-4333-B79D-81C6FB305EE1}" type="pres">
      <dgm:prSet presAssocID="{1623B35E-4413-4B1D-84AA-B410480D12ED}" presName="root" presStyleCnt="0">
        <dgm:presLayoutVars>
          <dgm:dir/>
          <dgm:resizeHandles val="exact"/>
        </dgm:presLayoutVars>
      </dgm:prSet>
      <dgm:spPr/>
    </dgm:pt>
    <dgm:pt modelId="{A053A2ED-C0B6-4047-BF22-C29AFF2875D6}" type="pres">
      <dgm:prSet presAssocID="{86B4259F-676D-4291-92E6-280AD196DC70}" presName="compNode" presStyleCnt="0"/>
      <dgm:spPr/>
    </dgm:pt>
    <dgm:pt modelId="{E981778F-EDC4-4734-921A-9C3A90BECE82}" type="pres">
      <dgm:prSet presAssocID="{86B4259F-676D-4291-92E6-280AD196DC70}" presName="bgRect" presStyleLbl="bgShp" presStyleIdx="0" presStyleCnt="3"/>
      <dgm:spPr/>
    </dgm:pt>
    <dgm:pt modelId="{6A1BA068-1BB2-4FE3-AEE6-D44EC808C173}" type="pres">
      <dgm:prSet presAssocID="{86B4259F-676D-4291-92E6-280AD196DC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F846B95D-048B-4D5E-B5AB-CCCDEC6E69CA}" type="pres">
      <dgm:prSet presAssocID="{86B4259F-676D-4291-92E6-280AD196DC70}" presName="spaceRect" presStyleCnt="0"/>
      <dgm:spPr/>
    </dgm:pt>
    <dgm:pt modelId="{51C9C554-5E70-48CD-99C6-F6D38F476257}" type="pres">
      <dgm:prSet presAssocID="{86B4259F-676D-4291-92E6-280AD196DC70}" presName="parTx" presStyleLbl="revTx" presStyleIdx="0" presStyleCnt="3">
        <dgm:presLayoutVars>
          <dgm:chMax val="0"/>
          <dgm:chPref val="0"/>
        </dgm:presLayoutVars>
      </dgm:prSet>
      <dgm:spPr/>
    </dgm:pt>
    <dgm:pt modelId="{F423E60C-69CA-478D-9164-3697DCCA1062}" type="pres">
      <dgm:prSet presAssocID="{3F51659E-49D7-4AFC-A86F-5EE9B441C1C3}" presName="sibTrans" presStyleCnt="0"/>
      <dgm:spPr/>
    </dgm:pt>
    <dgm:pt modelId="{8F026966-4648-4101-BF29-3985A057695B}" type="pres">
      <dgm:prSet presAssocID="{9DBCF06E-53FD-410A-9A07-CA6DEE90200B}" presName="compNode" presStyleCnt="0"/>
      <dgm:spPr/>
    </dgm:pt>
    <dgm:pt modelId="{5513B87D-CC83-454D-8F06-7078458F3D6A}" type="pres">
      <dgm:prSet presAssocID="{9DBCF06E-53FD-410A-9A07-CA6DEE90200B}" presName="bgRect" presStyleLbl="bgShp" presStyleIdx="1" presStyleCnt="3"/>
      <dgm:spPr/>
    </dgm:pt>
    <dgm:pt modelId="{CBEDEFBD-D101-452E-8D31-7AEFEA4B5695}" type="pres">
      <dgm:prSet presAssocID="{9DBCF06E-53FD-410A-9A07-CA6DEE9020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8C0933B2-7CAA-45CA-A16C-15601B03F4D5}" type="pres">
      <dgm:prSet presAssocID="{9DBCF06E-53FD-410A-9A07-CA6DEE90200B}" presName="spaceRect" presStyleCnt="0"/>
      <dgm:spPr/>
    </dgm:pt>
    <dgm:pt modelId="{5964717D-52E3-4CEF-BD92-67807D05CBBB}" type="pres">
      <dgm:prSet presAssocID="{9DBCF06E-53FD-410A-9A07-CA6DEE90200B}" presName="parTx" presStyleLbl="revTx" presStyleIdx="1" presStyleCnt="3">
        <dgm:presLayoutVars>
          <dgm:chMax val="0"/>
          <dgm:chPref val="0"/>
        </dgm:presLayoutVars>
      </dgm:prSet>
      <dgm:spPr/>
    </dgm:pt>
    <dgm:pt modelId="{FACCB0B5-B4B3-4724-9883-4AD63AD7E4A3}" type="pres">
      <dgm:prSet presAssocID="{1F152FBB-5DF5-42B4-BA0A-A66EAECC609D}" presName="sibTrans" presStyleCnt="0"/>
      <dgm:spPr/>
    </dgm:pt>
    <dgm:pt modelId="{AE75709D-5DD7-45E2-99C0-BCAF392239D9}" type="pres">
      <dgm:prSet presAssocID="{A913C38D-F3C3-41DD-BD20-F6DC434EF784}" presName="compNode" presStyleCnt="0"/>
      <dgm:spPr/>
    </dgm:pt>
    <dgm:pt modelId="{286B7473-2F71-400A-AE2B-D8374CE7530A}" type="pres">
      <dgm:prSet presAssocID="{A913C38D-F3C3-41DD-BD20-F6DC434EF784}" presName="bgRect" presStyleLbl="bgShp" presStyleIdx="2" presStyleCnt="3"/>
      <dgm:spPr/>
    </dgm:pt>
    <dgm:pt modelId="{8DDF4517-8F8A-4EAF-9791-B62A617C7F79}" type="pres">
      <dgm:prSet presAssocID="{A913C38D-F3C3-41DD-BD20-F6DC434EF7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89F59359-52A7-4A96-8920-0AE195CFE05D}" type="pres">
      <dgm:prSet presAssocID="{A913C38D-F3C3-41DD-BD20-F6DC434EF784}" presName="spaceRect" presStyleCnt="0"/>
      <dgm:spPr/>
    </dgm:pt>
    <dgm:pt modelId="{187DEE93-1915-44E8-BB02-0E1D3556BF3A}" type="pres">
      <dgm:prSet presAssocID="{A913C38D-F3C3-41DD-BD20-F6DC434EF784}" presName="parTx" presStyleLbl="revTx" presStyleIdx="2" presStyleCnt="3">
        <dgm:presLayoutVars>
          <dgm:chMax val="0"/>
          <dgm:chPref val="0"/>
        </dgm:presLayoutVars>
      </dgm:prSet>
      <dgm:spPr/>
    </dgm:pt>
  </dgm:ptLst>
  <dgm:cxnLst>
    <dgm:cxn modelId="{4C190D7C-5E1F-4FCE-9568-5CB2BE32CBEB}" type="presOf" srcId="{9DBCF06E-53FD-410A-9A07-CA6DEE90200B}" destId="{5964717D-52E3-4CEF-BD92-67807D05CBBB}" srcOrd="0" destOrd="0" presId="urn:microsoft.com/office/officeart/2018/2/layout/IconVerticalSolidList"/>
    <dgm:cxn modelId="{C33C8C85-7FE9-4D1E-9FBC-B2AD040B1012}" srcId="{1623B35E-4413-4B1D-84AA-B410480D12ED}" destId="{9DBCF06E-53FD-410A-9A07-CA6DEE90200B}" srcOrd="1" destOrd="0" parTransId="{EDF0CFFE-3550-45F2-8082-60191BEC264D}" sibTransId="{1F152FBB-5DF5-42B4-BA0A-A66EAECC609D}"/>
    <dgm:cxn modelId="{293F5A96-8176-43A4-B954-5C5CE9D84752}" type="presOf" srcId="{1623B35E-4413-4B1D-84AA-B410480D12ED}" destId="{437CDE08-F2C7-4333-B79D-81C6FB305EE1}" srcOrd="0" destOrd="0" presId="urn:microsoft.com/office/officeart/2018/2/layout/IconVerticalSolidList"/>
    <dgm:cxn modelId="{A41B2A98-3BA9-4BBA-B406-E990C0A9A854}" srcId="{1623B35E-4413-4B1D-84AA-B410480D12ED}" destId="{86B4259F-676D-4291-92E6-280AD196DC70}" srcOrd="0" destOrd="0" parTransId="{7DFABFD0-523D-4DA3-9420-4E89A4235441}" sibTransId="{3F51659E-49D7-4AFC-A86F-5EE9B441C1C3}"/>
    <dgm:cxn modelId="{7F4A329B-1C2A-4336-8920-97881576811E}" type="presOf" srcId="{86B4259F-676D-4291-92E6-280AD196DC70}" destId="{51C9C554-5E70-48CD-99C6-F6D38F476257}" srcOrd="0" destOrd="0" presId="urn:microsoft.com/office/officeart/2018/2/layout/IconVerticalSolidList"/>
    <dgm:cxn modelId="{80E0E4B1-7453-4729-8425-D42FF2B4BE0B}" type="presOf" srcId="{A913C38D-F3C3-41DD-BD20-F6DC434EF784}" destId="{187DEE93-1915-44E8-BB02-0E1D3556BF3A}" srcOrd="0" destOrd="0" presId="urn:microsoft.com/office/officeart/2018/2/layout/IconVerticalSolidList"/>
    <dgm:cxn modelId="{76003AFE-11C8-438E-9C8B-35D84DE3406A}" srcId="{1623B35E-4413-4B1D-84AA-B410480D12ED}" destId="{A913C38D-F3C3-41DD-BD20-F6DC434EF784}" srcOrd="2" destOrd="0" parTransId="{39F05579-2607-4557-B2DD-3B046F0BB10F}" sibTransId="{C416CAFD-83F0-499B-AA0A-ECC0EEE19576}"/>
    <dgm:cxn modelId="{D2844C05-3C75-4F8B-833F-29AB00096F59}" type="presParOf" srcId="{437CDE08-F2C7-4333-B79D-81C6FB305EE1}" destId="{A053A2ED-C0B6-4047-BF22-C29AFF2875D6}" srcOrd="0" destOrd="0" presId="urn:microsoft.com/office/officeart/2018/2/layout/IconVerticalSolidList"/>
    <dgm:cxn modelId="{224003CE-8467-4B21-8EAF-B8DAAA1CC5D5}" type="presParOf" srcId="{A053A2ED-C0B6-4047-BF22-C29AFF2875D6}" destId="{E981778F-EDC4-4734-921A-9C3A90BECE82}" srcOrd="0" destOrd="0" presId="urn:microsoft.com/office/officeart/2018/2/layout/IconVerticalSolidList"/>
    <dgm:cxn modelId="{D5D76A0C-9815-4D40-AAA3-A3BC01E8B2A5}" type="presParOf" srcId="{A053A2ED-C0B6-4047-BF22-C29AFF2875D6}" destId="{6A1BA068-1BB2-4FE3-AEE6-D44EC808C173}" srcOrd="1" destOrd="0" presId="urn:microsoft.com/office/officeart/2018/2/layout/IconVerticalSolidList"/>
    <dgm:cxn modelId="{13AC324C-019A-46C5-A9B1-9FA05A728AD8}" type="presParOf" srcId="{A053A2ED-C0B6-4047-BF22-C29AFF2875D6}" destId="{F846B95D-048B-4D5E-B5AB-CCCDEC6E69CA}" srcOrd="2" destOrd="0" presId="urn:microsoft.com/office/officeart/2018/2/layout/IconVerticalSolidList"/>
    <dgm:cxn modelId="{2044432E-5BAC-489F-AA8B-0601C297C3B3}" type="presParOf" srcId="{A053A2ED-C0B6-4047-BF22-C29AFF2875D6}" destId="{51C9C554-5E70-48CD-99C6-F6D38F476257}" srcOrd="3" destOrd="0" presId="urn:microsoft.com/office/officeart/2018/2/layout/IconVerticalSolidList"/>
    <dgm:cxn modelId="{20BDF6B9-4821-45A2-8A4C-281DD07233DD}" type="presParOf" srcId="{437CDE08-F2C7-4333-B79D-81C6FB305EE1}" destId="{F423E60C-69CA-478D-9164-3697DCCA1062}" srcOrd="1" destOrd="0" presId="urn:microsoft.com/office/officeart/2018/2/layout/IconVerticalSolidList"/>
    <dgm:cxn modelId="{E1C4B3D4-37AF-407E-8B3C-E0413B8B3081}" type="presParOf" srcId="{437CDE08-F2C7-4333-B79D-81C6FB305EE1}" destId="{8F026966-4648-4101-BF29-3985A057695B}" srcOrd="2" destOrd="0" presId="urn:microsoft.com/office/officeart/2018/2/layout/IconVerticalSolidList"/>
    <dgm:cxn modelId="{43528AFD-DDED-4923-A5F7-FE38C797B765}" type="presParOf" srcId="{8F026966-4648-4101-BF29-3985A057695B}" destId="{5513B87D-CC83-454D-8F06-7078458F3D6A}" srcOrd="0" destOrd="0" presId="urn:microsoft.com/office/officeart/2018/2/layout/IconVerticalSolidList"/>
    <dgm:cxn modelId="{38B351DE-FB75-49E7-9A01-0A4554FBC446}" type="presParOf" srcId="{8F026966-4648-4101-BF29-3985A057695B}" destId="{CBEDEFBD-D101-452E-8D31-7AEFEA4B5695}" srcOrd="1" destOrd="0" presId="urn:microsoft.com/office/officeart/2018/2/layout/IconVerticalSolidList"/>
    <dgm:cxn modelId="{DF73F5AE-E56C-4C1A-A37B-1D2FF8E99513}" type="presParOf" srcId="{8F026966-4648-4101-BF29-3985A057695B}" destId="{8C0933B2-7CAA-45CA-A16C-15601B03F4D5}" srcOrd="2" destOrd="0" presId="urn:microsoft.com/office/officeart/2018/2/layout/IconVerticalSolidList"/>
    <dgm:cxn modelId="{0BACA2DD-484F-4170-9F38-61CA5AF970B5}" type="presParOf" srcId="{8F026966-4648-4101-BF29-3985A057695B}" destId="{5964717D-52E3-4CEF-BD92-67807D05CBBB}" srcOrd="3" destOrd="0" presId="urn:microsoft.com/office/officeart/2018/2/layout/IconVerticalSolidList"/>
    <dgm:cxn modelId="{5DCE8D8F-52AC-4338-A1B1-05BF1AEDDBEC}" type="presParOf" srcId="{437CDE08-F2C7-4333-B79D-81C6FB305EE1}" destId="{FACCB0B5-B4B3-4724-9883-4AD63AD7E4A3}" srcOrd="3" destOrd="0" presId="urn:microsoft.com/office/officeart/2018/2/layout/IconVerticalSolidList"/>
    <dgm:cxn modelId="{4A1AE7BA-F65E-40C0-BBBA-8C3D597BC72B}" type="presParOf" srcId="{437CDE08-F2C7-4333-B79D-81C6FB305EE1}" destId="{AE75709D-5DD7-45E2-99C0-BCAF392239D9}" srcOrd="4" destOrd="0" presId="urn:microsoft.com/office/officeart/2018/2/layout/IconVerticalSolidList"/>
    <dgm:cxn modelId="{207919DB-606E-45E5-A5E9-D7BA3CC6E3F4}" type="presParOf" srcId="{AE75709D-5DD7-45E2-99C0-BCAF392239D9}" destId="{286B7473-2F71-400A-AE2B-D8374CE7530A}" srcOrd="0" destOrd="0" presId="urn:microsoft.com/office/officeart/2018/2/layout/IconVerticalSolidList"/>
    <dgm:cxn modelId="{B587EBBD-6D4C-406F-91B9-23B40B5572D3}" type="presParOf" srcId="{AE75709D-5DD7-45E2-99C0-BCAF392239D9}" destId="{8DDF4517-8F8A-4EAF-9791-B62A617C7F79}" srcOrd="1" destOrd="0" presId="urn:microsoft.com/office/officeart/2018/2/layout/IconVerticalSolidList"/>
    <dgm:cxn modelId="{447B4AFA-F7AC-4DEC-80C6-9EA90273C1FC}" type="presParOf" srcId="{AE75709D-5DD7-45E2-99C0-BCAF392239D9}" destId="{89F59359-52A7-4A96-8920-0AE195CFE05D}" srcOrd="2" destOrd="0" presId="urn:microsoft.com/office/officeart/2018/2/layout/IconVerticalSolidList"/>
    <dgm:cxn modelId="{5B0FFA5A-2FF0-4301-8896-E4ED0A6CF557}" type="presParOf" srcId="{AE75709D-5DD7-45E2-99C0-BCAF392239D9}" destId="{187DEE93-1915-44E8-BB02-0E1D3556BF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063926-A28E-49AC-9763-28834B6984A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039FF12-AA53-4FDB-A4BF-299DC248D307}">
      <dgm:prSet custT="1"/>
      <dgm:spPr/>
      <dgm:t>
        <a:bodyPr/>
        <a:lstStyle/>
        <a:p>
          <a:pPr>
            <a:lnSpc>
              <a:spcPct val="100000"/>
            </a:lnSpc>
          </a:pPr>
          <a:r>
            <a:rPr lang="en-US" sz="1400"/>
            <a:t>Network traffic has been extensively studied as a graph, </a:t>
          </a:r>
        </a:p>
      </dgm:t>
    </dgm:pt>
    <dgm:pt modelId="{0831A83D-F432-4C62-9190-D69CB1213BA7}" type="parTrans" cxnId="{2A5F0021-B957-459C-B00C-41ABAA4AC48E}">
      <dgm:prSet/>
      <dgm:spPr/>
      <dgm:t>
        <a:bodyPr/>
        <a:lstStyle/>
        <a:p>
          <a:endParaRPr lang="en-US" sz="2400"/>
        </a:p>
      </dgm:t>
    </dgm:pt>
    <dgm:pt modelId="{4DD23B5E-FFD7-4E81-B45C-F9B74D8B05DD}" type="sibTrans" cxnId="{2A5F0021-B957-459C-B00C-41ABAA4AC48E}">
      <dgm:prSet/>
      <dgm:spPr/>
      <dgm:t>
        <a:bodyPr/>
        <a:lstStyle/>
        <a:p>
          <a:endParaRPr lang="en-US" sz="2400"/>
        </a:p>
      </dgm:t>
    </dgm:pt>
    <dgm:pt modelId="{C3A72A4B-CD89-4440-B14B-B394C0BA2AB5}">
      <dgm:prSet custT="1"/>
      <dgm:spPr/>
      <dgm:t>
        <a:bodyPr/>
        <a:lstStyle/>
        <a:p>
          <a:pPr>
            <a:lnSpc>
              <a:spcPct val="100000"/>
            </a:lnSpc>
          </a:pPr>
          <a:r>
            <a:rPr lang="en-US" sz="1400"/>
            <a:t>source and destination IP addresses are vertices and the communication between them is the edge</a:t>
          </a:r>
        </a:p>
      </dgm:t>
    </dgm:pt>
    <dgm:pt modelId="{4BA4724E-A859-4DDE-92B8-C8988F9301FE}" type="parTrans" cxnId="{C8816B8F-8C4A-4FEB-A9DF-6441486141FE}">
      <dgm:prSet/>
      <dgm:spPr/>
      <dgm:t>
        <a:bodyPr/>
        <a:lstStyle/>
        <a:p>
          <a:endParaRPr lang="en-US" sz="2400"/>
        </a:p>
      </dgm:t>
    </dgm:pt>
    <dgm:pt modelId="{83367BAC-6231-40F9-8113-5BFD46D026DE}" type="sibTrans" cxnId="{C8816B8F-8C4A-4FEB-A9DF-6441486141FE}">
      <dgm:prSet/>
      <dgm:spPr/>
      <dgm:t>
        <a:bodyPr/>
        <a:lstStyle/>
        <a:p>
          <a:endParaRPr lang="en-US" sz="2400"/>
        </a:p>
      </dgm:t>
    </dgm:pt>
    <dgm:pt modelId="{863E1C43-64A7-4348-87C4-9D80ECA60CB7}">
      <dgm:prSet custT="1"/>
      <dgm:spPr/>
      <dgm:t>
        <a:bodyPr/>
        <a:lstStyle/>
        <a:p>
          <a:pPr>
            <a:lnSpc>
              <a:spcPct val="100000"/>
            </a:lnSpc>
          </a:pPr>
          <a:r>
            <a:rPr lang="en-US" sz="1400" dirty="0"/>
            <a:t>Various properties such as centrality, density and diameter have been used to evaluate the state of the graph and studying communication patterns over time</a:t>
          </a:r>
        </a:p>
      </dgm:t>
    </dgm:pt>
    <dgm:pt modelId="{5344F552-811D-4515-9BA2-0A9644B4B735}" type="parTrans" cxnId="{8F8F601F-EBFA-415E-BAB6-094B03CBE2BA}">
      <dgm:prSet/>
      <dgm:spPr/>
      <dgm:t>
        <a:bodyPr/>
        <a:lstStyle/>
        <a:p>
          <a:endParaRPr lang="en-US" sz="2400"/>
        </a:p>
      </dgm:t>
    </dgm:pt>
    <dgm:pt modelId="{D22128D3-A94B-46EB-A1E3-2ECE42FDF46C}" type="sibTrans" cxnId="{8F8F601F-EBFA-415E-BAB6-094B03CBE2BA}">
      <dgm:prSet/>
      <dgm:spPr/>
      <dgm:t>
        <a:bodyPr/>
        <a:lstStyle/>
        <a:p>
          <a:endParaRPr lang="en-US" sz="2400"/>
        </a:p>
      </dgm:t>
    </dgm:pt>
    <dgm:pt modelId="{56256A11-8282-4A23-9ED6-B7C5AA54AED1}" type="pres">
      <dgm:prSet presAssocID="{61063926-A28E-49AC-9763-28834B6984A4}" presName="root" presStyleCnt="0">
        <dgm:presLayoutVars>
          <dgm:dir/>
          <dgm:resizeHandles val="exact"/>
        </dgm:presLayoutVars>
      </dgm:prSet>
      <dgm:spPr/>
    </dgm:pt>
    <dgm:pt modelId="{582558E4-F863-4743-8647-33FABF6DB9F8}" type="pres">
      <dgm:prSet presAssocID="{0039FF12-AA53-4FDB-A4BF-299DC248D307}" presName="compNode" presStyleCnt="0"/>
      <dgm:spPr/>
    </dgm:pt>
    <dgm:pt modelId="{9F77352D-D78B-4E90-890D-6323455F42FF}" type="pres">
      <dgm:prSet presAssocID="{0039FF12-AA53-4FDB-A4BF-299DC248D3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77DCE942-FC2F-4412-9247-BCB571ABBFB0}" type="pres">
      <dgm:prSet presAssocID="{0039FF12-AA53-4FDB-A4BF-299DC248D307}" presName="spaceRect" presStyleCnt="0"/>
      <dgm:spPr/>
    </dgm:pt>
    <dgm:pt modelId="{FC4F981C-1DDE-4DA3-817A-E7D2EC667A7A}" type="pres">
      <dgm:prSet presAssocID="{0039FF12-AA53-4FDB-A4BF-299DC248D307}" presName="textRect" presStyleLbl="revTx" presStyleIdx="0" presStyleCnt="3">
        <dgm:presLayoutVars>
          <dgm:chMax val="1"/>
          <dgm:chPref val="1"/>
        </dgm:presLayoutVars>
      </dgm:prSet>
      <dgm:spPr/>
    </dgm:pt>
    <dgm:pt modelId="{684133FB-8C32-4B72-9C32-899EEB39653F}" type="pres">
      <dgm:prSet presAssocID="{4DD23B5E-FFD7-4E81-B45C-F9B74D8B05DD}" presName="sibTrans" presStyleCnt="0"/>
      <dgm:spPr/>
    </dgm:pt>
    <dgm:pt modelId="{AFDD9CEF-741F-4D77-8E8C-2DE2A5B1426D}" type="pres">
      <dgm:prSet presAssocID="{C3A72A4B-CD89-4440-B14B-B394C0BA2AB5}" presName="compNode" presStyleCnt="0"/>
      <dgm:spPr/>
    </dgm:pt>
    <dgm:pt modelId="{98124EAE-6BA7-4341-8950-FC2E8A796C83}" type="pres">
      <dgm:prSet presAssocID="{C3A72A4B-CD89-4440-B14B-B394C0BA2A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router"/>
        </a:ext>
      </dgm:extLst>
    </dgm:pt>
    <dgm:pt modelId="{24AE3452-349A-422E-84FC-37E96E01F7DF}" type="pres">
      <dgm:prSet presAssocID="{C3A72A4B-CD89-4440-B14B-B394C0BA2AB5}" presName="spaceRect" presStyleCnt="0"/>
      <dgm:spPr/>
    </dgm:pt>
    <dgm:pt modelId="{FD48F9B9-A5DA-4C84-85FC-E895CB1A8EEF}" type="pres">
      <dgm:prSet presAssocID="{C3A72A4B-CD89-4440-B14B-B394C0BA2AB5}" presName="textRect" presStyleLbl="revTx" presStyleIdx="1" presStyleCnt="3">
        <dgm:presLayoutVars>
          <dgm:chMax val="1"/>
          <dgm:chPref val="1"/>
        </dgm:presLayoutVars>
      </dgm:prSet>
      <dgm:spPr/>
    </dgm:pt>
    <dgm:pt modelId="{4039EEC0-415B-4820-8CEB-A319A3CF4822}" type="pres">
      <dgm:prSet presAssocID="{83367BAC-6231-40F9-8113-5BFD46D026DE}" presName="sibTrans" presStyleCnt="0"/>
      <dgm:spPr/>
    </dgm:pt>
    <dgm:pt modelId="{940E2C40-F49A-4E85-90DF-7E14E2858CD2}" type="pres">
      <dgm:prSet presAssocID="{863E1C43-64A7-4348-87C4-9D80ECA60CB7}" presName="compNode" presStyleCnt="0"/>
      <dgm:spPr/>
    </dgm:pt>
    <dgm:pt modelId="{A7323007-DF9C-4A40-9B13-D36E905094C8}" type="pres">
      <dgm:prSet presAssocID="{863E1C43-64A7-4348-87C4-9D80ECA60C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wing Compass"/>
        </a:ext>
      </dgm:extLst>
    </dgm:pt>
    <dgm:pt modelId="{A9AE3DD8-DD2C-4D6E-A7C8-EAB1D3A351A2}" type="pres">
      <dgm:prSet presAssocID="{863E1C43-64A7-4348-87C4-9D80ECA60CB7}" presName="spaceRect" presStyleCnt="0"/>
      <dgm:spPr/>
    </dgm:pt>
    <dgm:pt modelId="{73CC1518-5365-4768-8FEF-BF149572800D}" type="pres">
      <dgm:prSet presAssocID="{863E1C43-64A7-4348-87C4-9D80ECA60CB7}" presName="textRect" presStyleLbl="revTx" presStyleIdx="2" presStyleCnt="3">
        <dgm:presLayoutVars>
          <dgm:chMax val="1"/>
          <dgm:chPref val="1"/>
        </dgm:presLayoutVars>
      </dgm:prSet>
      <dgm:spPr/>
    </dgm:pt>
  </dgm:ptLst>
  <dgm:cxnLst>
    <dgm:cxn modelId="{0CC22101-9B19-4CD9-B84A-7C25A8506062}" type="presOf" srcId="{61063926-A28E-49AC-9763-28834B6984A4}" destId="{56256A11-8282-4A23-9ED6-B7C5AA54AED1}" srcOrd="0" destOrd="0" presId="urn:microsoft.com/office/officeart/2018/2/layout/IconLabelList"/>
    <dgm:cxn modelId="{8F8F601F-EBFA-415E-BAB6-094B03CBE2BA}" srcId="{61063926-A28E-49AC-9763-28834B6984A4}" destId="{863E1C43-64A7-4348-87C4-9D80ECA60CB7}" srcOrd="2" destOrd="0" parTransId="{5344F552-811D-4515-9BA2-0A9644B4B735}" sibTransId="{D22128D3-A94B-46EB-A1E3-2ECE42FDF46C}"/>
    <dgm:cxn modelId="{2A5F0021-B957-459C-B00C-41ABAA4AC48E}" srcId="{61063926-A28E-49AC-9763-28834B6984A4}" destId="{0039FF12-AA53-4FDB-A4BF-299DC248D307}" srcOrd="0" destOrd="0" parTransId="{0831A83D-F432-4C62-9190-D69CB1213BA7}" sibTransId="{4DD23B5E-FFD7-4E81-B45C-F9B74D8B05DD}"/>
    <dgm:cxn modelId="{91810C3D-05C5-4D4A-94E0-03EFDC67CF2F}" type="presOf" srcId="{C3A72A4B-CD89-4440-B14B-B394C0BA2AB5}" destId="{FD48F9B9-A5DA-4C84-85FC-E895CB1A8EEF}" srcOrd="0" destOrd="0" presId="urn:microsoft.com/office/officeart/2018/2/layout/IconLabelList"/>
    <dgm:cxn modelId="{C8816B8F-8C4A-4FEB-A9DF-6441486141FE}" srcId="{61063926-A28E-49AC-9763-28834B6984A4}" destId="{C3A72A4B-CD89-4440-B14B-B394C0BA2AB5}" srcOrd="1" destOrd="0" parTransId="{4BA4724E-A859-4DDE-92B8-C8988F9301FE}" sibTransId="{83367BAC-6231-40F9-8113-5BFD46D026DE}"/>
    <dgm:cxn modelId="{39735BB1-8471-4D0A-ADFB-0A3C51116079}" type="presOf" srcId="{863E1C43-64A7-4348-87C4-9D80ECA60CB7}" destId="{73CC1518-5365-4768-8FEF-BF149572800D}" srcOrd="0" destOrd="0" presId="urn:microsoft.com/office/officeart/2018/2/layout/IconLabelList"/>
    <dgm:cxn modelId="{212B4EB4-08EF-4AAA-BA63-2209F9D12D14}" type="presOf" srcId="{0039FF12-AA53-4FDB-A4BF-299DC248D307}" destId="{FC4F981C-1DDE-4DA3-817A-E7D2EC667A7A}" srcOrd="0" destOrd="0" presId="urn:microsoft.com/office/officeart/2018/2/layout/IconLabelList"/>
    <dgm:cxn modelId="{14219BA7-EA45-4A6E-BD28-DE4C3E86F75B}" type="presParOf" srcId="{56256A11-8282-4A23-9ED6-B7C5AA54AED1}" destId="{582558E4-F863-4743-8647-33FABF6DB9F8}" srcOrd="0" destOrd="0" presId="urn:microsoft.com/office/officeart/2018/2/layout/IconLabelList"/>
    <dgm:cxn modelId="{C1D47B96-B966-4F9B-BB69-7A765B4B9F94}" type="presParOf" srcId="{582558E4-F863-4743-8647-33FABF6DB9F8}" destId="{9F77352D-D78B-4E90-890D-6323455F42FF}" srcOrd="0" destOrd="0" presId="urn:microsoft.com/office/officeart/2018/2/layout/IconLabelList"/>
    <dgm:cxn modelId="{8287F092-45CD-4C5D-86CE-831516BF3067}" type="presParOf" srcId="{582558E4-F863-4743-8647-33FABF6DB9F8}" destId="{77DCE942-FC2F-4412-9247-BCB571ABBFB0}" srcOrd="1" destOrd="0" presId="urn:microsoft.com/office/officeart/2018/2/layout/IconLabelList"/>
    <dgm:cxn modelId="{78C7FD14-4EDB-4B7C-BA06-DD750E0B9F2A}" type="presParOf" srcId="{582558E4-F863-4743-8647-33FABF6DB9F8}" destId="{FC4F981C-1DDE-4DA3-817A-E7D2EC667A7A}" srcOrd="2" destOrd="0" presId="urn:microsoft.com/office/officeart/2018/2/layout/IconLabelList"/>
    <dgm:cxn modelId="{E5B03871-78C4-4290-B35D-BBA5E928B865}" type="presParOf" srcId="{56256A11-8282-4A23-9ED6-B7C5AA54AED1}" destId="{684133FB-8C32-4B72-9C32-899EEB39653F}" srcOrd="1" destOrd="0" presId="urn:microsoft.com/office/officeart/2018/2/layout/IconLabelList"/>
    <dgm:cxn modelId="{D1C037F7-735E-4A11-8437-268AB9359EDF}" type="presParOf" srcId="{56256A11-8282-4A23-9ED6-B7C5AA54AED1}" destId="{AFDD9CEF-741F-4D77-8E8C-2DE2A5B1426D}" srcOrd="2" destOrd="0" presId="urn:microsoft.com/office/officeart/2018/2/layout/IconLabelList"/>
    <dgm:cxn modelId="{6EA4809F-8E7D-4600-BB14-0DCD7DBEBD9D}" type="presParOf" srcId="{AFDD9CEF-741F-4D77-8E8C-2DE2A5B1426D}" destId="{98124EAE-6BA7-4341-8950-FC2E8A796C83}" srcOrd="0" destOrd="0" presId="urn:microsoft.com/office/officeart/2018/2/layout/IconLabelList"/>
    <dgm:cxn modelId="{7142C7B5-E438-4B4C-8981-65B33DBBE71E}" type="presParOf" srcId="{AFDD9CEF-741F-4D77-8E8C-2DE2A5B1426D}" destId="{24AE3452-349A-422E-84FC-37E96E01F7DF}" srcOrd="1" destOrd="0" presId="urn:microsoft.com/office/officeart/2018/2/layout/IconLabelList"/>
    <dgm:cxn modelId="{5B3DBC4C-3673-4650-96CA-E2576090434D}" type="presParOf" srcId="{AFDD9CEF-741F-4D77-8E8C-2DE2A5B1426D}" destId="{FD48F9B9-A5DA-4C84-85FC-E895CB1A8EEF}" srcOrd="2" destOrd="0" presId="urn:microsoft.com/office/officeart/2018/2/layout/IconLabelList"/>
    <dgm:cxn modelId="{DD9649C4-4B40-49F1-8257-3A1A903FF486}" type="presParOf" srcId="{56256A11-8282-4A23-9ED6-B7C5AA54AED1}" destId="{4039EEC0-415B-4820-8CEB-A319A3CF4822}" srcOrd="3" destOrd="0" presId="urn:microsoft.com/office/officeart/2018/2/layout/IconLabelList"/>
    <dgm:cxn modelId="{C30D735E-0619-4432-9974-5CB3BA919E15}" type="presParOf" srcId="{56256A11-8282-4A23-9ED6-B7C5AA54AED1}" destId="{940E2C40-F49A-4E85-90DF-7E14E2858CD2}" srcOrd="4" destOrd="0" presId="urn:microsoft.com/office/officeart/2018/2/layout/IconLabelList"/>
    <dgm:cxn modelId="{B46F3029-EFA2-42B0-984E-B5666784EE76}" type="presParOf" srcId="{940E2C40-F49A-4E85-90DF-7E14E2858CD2}" destId="{A7323007-DF9C-4A40-9B13-D36E905094C8}" srcOrd="0" destOrd="0" presId="urn:microsoft.com/office/officeart/2018/2/layout/IconLabelList"/>
    <dgm:cxn modelId="{04C9C5D8-E4CE-462E-8A81-17A93867D959}" type="presParOf" srcId="{940E2C40-F49A-4E85-90DF-7E14E2858CD2}" destId="{A9AE3DD8-DD2C-4D6E-A7C8-EAB1D3A351A2}" srcOrd="1" destOrd="0" presId="urn:microsoft.com/office/officeart/2018/2/layout/IconLabelList"/>
    <dgm:cxn modelId="{63E08554-FE1C-4512-96C7-46DE86CC002F}" type="presParOf" srcId="{940E2C40-F49A-4E85-90DF-7E14E2858CD2}" destId="{73CC1518-5365-4768-8FEF-BF149572800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E49C52-4944-49CC-B6E6-D39380B816E4}" type="doc">
      <dgm:prSet loTypeId="urn:microsoft.com/office/officeart/2005/8/layout/cycle5" loCatId="cycle" qsTypeId="urn:microsoft.com/office/officeart/2005/8/quickstyle/simple1" qsCatId="simple" csTypeId="urn:microsoft.com/office/officeart/2005/8/colors/accent1_2" csCatId="accent1"/>
      <dgm:spPr/>
      <dgm:t>
        <a:bodyPr/>
        <a:lstStyle/>
        <a:p>
          <a:endParaRPr lang="en-US"/>
        </a:p>
      </dgm:t>
    </dgm:pt>
    <dgm:pt modelId="{F903B0C2-3E1C-43E9-9FDF-4E0B2979DCE1}">
      <dgm:prSet/>
      <dgm:spPr/>
      <dgm:t>
        <a:bodyPr/>
        <a:lstStyle/>
        <a:p>
          <a:r>
            <a:rPr lang="en-US"/>
            <a:t>Used to evaluate security policies (P) which are modelled based on the network model (M)</a:t>
          </a:r>
        </a:p>
      </dgm:t>
    </dgm:pt>
    <dgm:pt modelId="{CB1CDC21-6D4A-4071-A83C-ACA0601EE921}" type="parTrans" cxnId="{0BB752EA-6545-4444-A80D-517C044ED213}">
      <dgm:prSet/>
      <dgm:spPr/>
      <dgm:t>
        <a:bodyPr/>
        <a:lstStyle/>
        <a:p>
          <a:endParaRPr lang="en-US"/>
        </a:p>
      </dgm:t>
    </dgm:pt>
    <dgm:pt modelId="{B1B7FF10-64BC-435C-BAF9-BF4E34B87089}" type="sibTrans" cxnId="{0BB752EA-6545-4444-A80D-517C044ED213}">
      <dgm:prSet/>
      <dgm:spPr/>
      <dgm:t>
        <a:bodyPr/>
        <a:lstStyle/>
        <a:p>
          <a:endParaRPr lang="en-US"/>
        </a:p>
      </dgm:t>
    </dgm:pt>
    <dgm:pt modelId="{E20AC984-707D-4550-812F-49B9EEC216C1}">
      <dgm:prSet/>
      <dgm:spPr/>
      <dgm:t>
        <a:bodyPr/>
        <a:lstStyle/>
        <a:p>
          <a:r>
            <a:rPr lang="en-US"/>
            <a:t>Attack graphs evaluate all executions of M which violate P </a:t>
          </a:r>
        </a:p>
      </dgm:t>
    </dgm:pt>
    <dgm:pt modelId="{93360B0E-2426-429D-9284-2A77A33EF9AF}" type="parTrans" cxnId="{6420F52E-FDB2-4301-851B-420103814624}">
      <dgm:prSet/>
      <dgm:spPr/>
      <dgm:t>
        <a:bodyPr/>
        <a:lstStyle/>
        <a:p>
          <a:endParaRPr lang="en-US"/>
        </a:p>
      </dgm:t>
    </dgm:pt>
    <dgm:pt modelId="{0450CC3D-EDD5-46CE-8A4B-F58CD2C06952}" type="sibTrans" cxnId="{6420F52E-FDB2-4301-851B-420103814624}">
      <dgm:prSet/>
      <dgm:spPr/>
      <dgm:t>
        <a:bodyPr/>
        <a:lstStyle/>
        <a:p>
          <a:endParaRPr lang="en-US"/>
        </a:p>
      </dgm:t>
    </dgm:pt>
    <dgm:pt modelId="{6DA8877D-B295-4BE8-832B-00835BD43D75}">
      <dgm:prSet/>
      <dgm:spPr/>
      <dgm:t>
        <a:bodyPr/>
        <a:lstStyle/>
        <a:p>
          <a:r>
            <a:rPr lang="en-US"/>
            <a:t>Violations discovered can help make a network more robust though enforcement of more stringent security policies. </a:t>
          </a:r>
        </a:p>
      </dgm:t>
    </dgm:pt>
    <dgm:pt modelId="{3237DFE6-284F-4F77-8A2F-5F413F7D4ADF}" type="parTrans" cxnId="{43B05441-C731-450D-A5B5-4F166D3D10E4}">
      <dgm:prSet/>
      <dgm:spPr/>
      <dgm:t>
        <a:bodyPr/>
        <a:lstStyle/>
        <a:p>
          <a:endParaRPr lang="en-US"/>
        </a:p>
      </dgm:t>
    </dgm:pt>
    <dgm:pt modelId="{08DD1E75-90E7-463E-9877-A87A2B4EAA17}" type="sibTrans" cxnId="{43B05441-C731-450D-A5B5-4F166D3D10E4}">
      <dgm:prSet/>
      <dgm:spPr/>
      <dgm:t>
        <a:bodyPr/>
        <a:lstStyle/>
        <a:p>
          <a:endParaRPr lang="en-US"/>
        </a:p>
      </dgm:t>
    </dgm:pt>
    <dgm:pt modelId="{4B9A3930-3AD9-4221-99AC-9B20397164DD}" type="pres">
      <dgm:prSet presAssocID="{34E49C52-4944-49CC-B6E6-D39380B816E4}" presName="cycle" presStyleCnt="0">
        <dgm:presLayoutVars>
          <dgm:dir/>
          <dgm:resizeHandles val="exact"/>
        </dgm:presLayoutVars>
      </dgm:prSet>
      <dgm:spPr/>
    </dgm:pt>
    <dgm:pt modelId="{01E5E682-858A-491B-BD12-50229DF58021}" type="pres">
      <dgm:prSet presAssocID="{F903B0C2-3E1C-43E9-9FDF-4E0B2979DCE1}" presName="node" presStyleLbl="node1" presStyleIdx="0" presStyleCnt="3">
        <dgm:presLayoutVars>
          <dgm:bulletEnabled val="1"/>
        </dgm:presLayoutVars>
      </dgm:prSet>
      <dgm:spPr/>
    </dgm:pt>
    <dgm:pt modelId="{8EE10B3E-44B6-4218-8438-60BD7BA65270}" type="pres">
      <dgm:prSet presAssocID="{F903B0C2-3E1C-43E9-9FDF-4E0B2979DCE1}" presName="spNode" presStyleCnt="0"/>
      <dgm:spPr/>
    </dgm:pt>
    <dgm:pt modelId="{3098E187-B400-4529-99CD-1C1296CD5759}" type="pres">
      <dgm:prSet presAssocID="{B1B7FF10-64BC-435C-BAF9-BF4E34B87089}" presName="sibTrans" presStyleLbl="sibTrans1D1" presStyleIdx="0" presStyleCnt="3"/>
      <dgm:spPr/>
    </dgm:pt>
    <dgm:pt modelId="{B9DB73C9-3DA4-4105-803D-189577263A5C}" type="pres">
      <dgm:prSet presAssocID="{E20AC984-707D-4550-812F-49B9EEC216C1}" presName="node" presStyleLbl="node1" presStyleIdx="1" presStyleCnt="3">
        <dgm:presLayoutVars>
          <dgm:bulletEnabled val="1"/>
        </dgm:presLayoutVars>
      </dgm:prSet>
      <dgm:spPr/>
    </dgm:pt>
    <dgm:pt modelId="{4E666947-E8F5-4A67-87CB-4A2C7C130C10}" type="pres">
      <dgm:prSet presAssocID="{E20AC984-707D-4550-812F-49B9EEC216C1}" presName="spNode" presStyleCnt="0"/>
      <dgm:spPr/>
    </dgm:pt>
    <dgm:pt modelId="{72A54586-C2A6-49E8-AADB-46B6B25806E4}" type="pres">
      <dgm:prSet presAssocID="{0450CC3D-EDD5-46CE-8A4B-F58CD2C06952}" presName="sibTrans" presStyleLbl="sibTrans1D1" presStyleIdx="1" presStyleCnt="3"/>
      <dgm:spPr/>
    </dgm:pt>
    <dgm:pt modelId="{38EF68C7-558D-4029-97FE-57F9B0EC0628}" type="pres">
      <dgm:prSet presAssocID="{6DA8877D-B295-4BE8-832B-00835BD43D75}" presName="node" presStyleLbl="node1" presStyleIdx="2" presStyleCnt="3">
        <dgm:presLayoutVars>
          <dgm:bulletEnabled val="1"/>
        </dgm:presLayoutVars>
      </dgm:prSet>
      <dgm:spPr/>
    </dgm:pt>
    <dgm:pt modelId="{FE95EFB2-6ECF-4F80-8A5A-1E175CDB7C1E}" type="pres">
      <dgm:prSet presAssocID="{6DA8877D-B295-4BE8-832B-00835BD43D75}" presName="spNode" presStyleCnt="0"/>
      <dgm:spPr/>
    </dgm:pt>
    <dgm:pt modelId="{EC05FA99-5DFC-4DD9-9640-70C33438659E}" type="pres">
      <dgm:prSet presAssocID="{08DD1E75-90E7-463E-9877-A87A2B4EAA17}" presName="sibTrans" presStyleLbl="sibTrans1D1" presStyleIdx="2" presStyleCnt="3"/>
      <dgm:spPr/>
    </dgm:pt>
  </dgm:ptLst>
  <dgm:cxnLst>
    <dgm:cxn modelId="{AE726407-03F6-4AD0-8703-32C611492A32}" type="presOf" srcId="{34E49C52-4944-49CC-B6E6-D39380B816E4}" destId="{4B9A3930-3AD9-4221-99AC-9B20397164DD}" srcOrd="0" destOrd="0" presId="urn:microsoft.com/office/officeart/2005/8/layout/cycle5"/>
    <dgm:cxn modelId="{431F280A-98A4-4A2F-839A-B5C03D796747}" type="presOf" srcId="{0450CC3D-EDD5-46CE-8A4B-F58CD2C06952}" destId="{72A54586-C2A6-49E8-AADB-46B6B25806E4}" srcOrd="0" destOrd="0" presId="urn:microsoft.com/office/officeart/2005/8/layout/cycle5"/>
    <dgm:cxn modelId="{FAB15C2C-CE02-4208-8491-12C2D9182821}" type="presOf" srcId="{E20AC984-707D-4550-812F-49B9EEC216C1}" destId="{B9DB73C9-3DA4-4105-803D-189577263A5C}" srcOrd="0" destOrd="0" presId="urn:microsoft.com/office/officeart/2005/8/layout/cycle5"/>
    <dgm:cxn modelId="{6420F52E-FDB2-4301-851B-420103814624}" srcId="{34E49C52-4944-49CC-B6E6-D39380B816E4}" destId="{E20AC984-707D-4550-812F-49B9EEC216C1}" srcOrd="1" destOrd="0" parTransId="{93360B0E-2426-429D-9284-2A77A33EF9AF}" sibTransId="{0450CC3D-EDD5-46CE-8A4B-F58CD2C06952}"/>
    <dgm:cxn modelId="{E18A053B-4257-481E-8D5C-F3366E2DF67B}" type="presOf" srcId="{B1B7FF10-64BC-435C-BAF9-BF4E34B87089}" destId="{3098E187-B400-4529-99CD-1C1296CD5759}" srcOrd="0" destOrd="0" presId="urn:microsoft.com/office/officeart/2005/8/layout/cycle5"/>
    <dgm:cxn modelId="{43B05441-C731-450D-A5B5-4F166D3D10E4}" srcId="{34E49C52-4944-49CC-B6E6-D39380B816E4}" destId="{6DA8877D-B295-4BE8-832B-00835BD43D75}" srcOrd="2" destOrd="0" parTransId="{3237DFE6-284F-4F77-8A2F-5F413F7D4ADF}" sibTransId="{08DD1E75-90E7-463E-9877-A87A2B4EAA17}"/>
    <dgm:cxn modelId="{2961CF83-8A1C-4067-A954-CD63F21164A0}" type="presOf" srcId="{6DA8877D-B295-4BE8-832B-00835BD43D75}" destId="{38EF68C7-558D-4029-97FE-57F9B0EC0628}" srcOrd="0" destOrd="0" presId="urn:microsoft.com/office/officeart/2005/8/layout/cycle5"/>
    <dgm:cxn modelId="{F9686AD2-AE2C-4AC2-AE00-39FBF26A5A4E}" type="presOf" srcId="{08DD1E75-90E7-463E-9877-A87A2B4EAA17}" destId="{EC05FA99-5DFC-4DD9-9640-70C33438659E}" srcOrd="0" destOrd="0" presId="urn:microsoft.com/office/officeart/2005/8/layout/cycle5"/>
    <dgm:cxn modelId="{8CF229D8-B067-4438-A8A9-7A4BA70B5B44}" type="presOf" srcId="{F903B0C2-3E1C-43E9-9FDF-4E0B2979DCE1}" destId="{01E5E682-858A-491B-BD12-50229DF58021}" srcOrd="0" destOrd="0" presId="urn:microsoft.com/office/officeart/2005/8/layout/cycle5"/>
    <dgm:cxn modelId="{0BB752EA-6545-4444-A80D-517C044ED213}" srcId="{34E49C52-4944-49CC-B6E6-D39380B816E4}" destId="{F903B0C2-3E1C-43E9-9FDF-4E0B2979DCE1}" srcOrd="0" destOrd="0" parTransId="{CB1CDC21-6D4A-4071-A83C-ACA0601EE921}" sibTransId="{B1B7FF10-64BC-435C-BAF9-BF4E34B87089}"/>
    <dgm:cxn modelId="{35A1EF9A-6B08-4E35-935F-34F5945E001E}" type="presParOf" srcId="{4B9A3930-3AD9-4221-99AC-9B20397164DD}" destId="{01E5E682-858A-491B-BD12-50229DF58021}" srcOrd="0" destOrd="0" presId="urn:microsoft.com/office/officeart/2005/8/layout/cycle5"/>
    <dgm:cxn modelId="{EF3B7466-6AC1-4D6C-A331-EA7BAA59A3A4}" type="presParOf" srcId="{4B9A3930-3AD9-4221-99AC-9B20397164DD}" destId="{8EE10B3E-44B6-4218-8438-60BD7BA65270}" srcOrd="1" destOrd="0" presId="urn:microsoft.com/office/officeart/2005/8/layout/cycle5"/>
    <dgm:cxn modelId="{F48C9968-D85F-4FE0-B211-00B3BA47B164}" type="presParOf" srcId="{4B9A3930-3AD9-4221-99AC-9B20397164DD}" destId="{3098E187-B400-4529-99CD-1C1296CD5759}" srcOrd="2" destOrd="0" presId="urn:microsoft.com/office/officeart/2005/8/layout/cycle5"/>
    <dgm:cxn modelId="{3A63004B-A530-4926-AE68-C9E9CB1E9D68}" type="presParOf" srcId="{4B9A3930-3AD9-4221-99AC-9B20397164DD}" destId="{B9DB73C9-3DA4-4105-803D-189577263A5C}" srcOrd="3" destOrd="0" presId="urn:microsoft.com/office/officeart/2005/8/layout/cycle5"/>
    <dgm:cxn modelId="{1FF7AB87-8A0D-4167-96C6-8551EF1ACF0F}" type="presParOf" srcId="{4B9A3930-3AD9-4221-99AC-9B20397164DD}" destId="{4E666947-E8F5-4A67-87CB-4A2C7C130C10}" srcOrd="4" destOrd="0" presId="urn:microsoft.com/office/officeart/2005/8/layout/cycle5"/>
    <dgm:cxn modelId="{D686F7A8-840D-4A0B-A217-449928BEF91E}" type="presParOf" srcId="{4B9A3930-3AD9-4221-99AC-9B20397164DD}" destId="{72A54586-C2A6-49E8-AADB-46B6B25806E4}" srcOrd="5" destOrd="0" presId="urn:microsoft.com/office/officeart/2005/8/layout/cycle5"/>
    <dgm:cxn modelId="{02BB8575-0EF5-485C-B9AB-4F1AFC274824}" type="presParOf" srcId="{4B9A3930-3AD9-4221-99AC-9B20397164DD}" destId="{38EF68C7-558D-4029-97FE-57F9B0EC0628}" srcOrd="6" destOrd="0" presId="urn:microsoft.com/office/officeart/2005/8/layout/cycle5"/>
    <dgm:cxn modelId="{490722F0-81CD-4A41-BD89-980D55A51E15}" type="presParOf" srcId="{4B9A3930-3AD9-4221-99AC-9B20397164DD}" destId="{FE95EFB2-6ECF-4F80-8A5A-1E175CDB7C1E}" srcOrd="7" destOrd="0" presId="urn:microsoft.com/office/officeart/2005/8/layout/cycle5"/>
    <dgm:cxn modelId="{912B2814-600B-484C-ABFE-510057D9FB02}" type="presParOf" srcId="{4B9A3930-3AD9-4221-99AC-9B20397164DD}" destId="{EC05FA99-5DFC-4DD9-9640-70C33438659E}"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3C3DA5-B293-49BA-AC68-1A7243A6544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529752A-B5DC-468D-A73C-52FBCE752E8D}">
      <dgm:prSet/>
      <dgm:spPr/>
      <dgm:t>
        <a:bodyPr/>
        <a:lstStyle/>
        <a:p>
          <a:r>
            <a:rPr lang="en-US"/>
            <a:t>Graphs have been used to find relationships between known attacks and vulnerabilities, Such that known attacks are the nodes and the similarity between two vulnerabilities is the edge</a:t>
          </a:r>
        </a:p>
      </dgm:t>
    </dgm:pt>
    <dgm:pt modelId="{90089218-BE0A-414C-82F2-46541171822F}" type="parTrans" cxnId="{548C3A12-41FF-41A8-B4EF-CACD7A0B427C}">
      <dgm:prSet/>
      <dgm:spPr/>
      <dgm:t>
        <a:bodyPr/>
        <a:lstStyle/>
        <a:p>
          <a:endParaRPr lang="en-US"/>
        </a:p>
      </dgm:t>
    </dgm:pt>
    <dgm:pt modelId="{088FADB5-9AE4-4EC8-90A6-9B4881709C7B}" type="sibTrans" cxnId="{548C3A12-41FF-41A8-B4EF-CACD7A0B427C}">
      <dgm:prSet/>
      <dgm:spPr/>
      <dgm:t>
        <a:bodyPr/>
        <a:lstStyle/>
        <a:p>
          <a:endParaRPr lang="en-US"/>
        </a:p>
      </dgm:t>
    </dgm:pt>
    <dgm:pt modelId="{A380973E-B062-4AEE-A5DF-B640E2BADD20}">
      <dgm:prSet/>
      <dgm:spPr/>
      <dgm:t>
        <a:bodyPr/>
        <a:lstStyle/>
        <a:p>
          <a:r>
            <a:rPr lang="en-US"/>
            <a:t>The weight on the edge depicts the level of similarity</a:t>
          </a:r>
        </a:p>
      </dgm:t>
    </dgm:pt>
    <dgm:pt modelId="{00B873F7-7432-47F1-ABBE-29191185EA0B}" type="parTrans" cxnId="{78DE98C4-0072-481A-B0DC-C3A8BAACB75E}">
      <dgm:prSet/>
      <dgm:spPr/>
      <dgm:t>
        <a:bodyPr/>
        <a:lstStyle/>
        <a:p>
          <a:endParaRPr lang="en-US"/>
        </a:p>
      </dgm:t>
    </dgm:pt>
    <dgm:pt modelId="{A7497C0F-2AE9-4269-98D6-66A19FC50163}" type="sibTrans" cxnId="{78DE98C4-0072-481A-B0DC-C3A8BAACB75E}">
      <dgm:prSet/>
      <dgm:spPr/>
      <dgm:t>
        <a:bodyPr/>
        <a:lstStyle/>
        <a:p>
          <a:endParaRPr lang="en-US"/>
        </a:p>
      </dgm:t>
    </dgm:pt>
    <dgm:pt modelId="{DED95637-7C05-4DA3-9003-A1E1CE578499}">
      <dgm:prSet/>
      <dgm:spPr/>
      <dgm:t>
        <a:bodyPr/>
        <a:lstStyle/>
        <a:p>
          <a:r>
            <a:rPr lang="en-US"/>
            <a:t>These types of graphs can be augmented with semantic and contextual information</a:t>
          </a:r>
        </a:p>
      </dgm:t>
    </dgm:pt>
    <dgm:pt modelId="{F6DD5482-5863-4E1A-A08E-AEDA56D87C9E}" type="parTrans" cxnId="{7C4F5DBB-50DA-4601-8A4E-E2A34B123C9B}">
      <dgm:prSet/>
      <dgm:spPr/>
      <dgm:t>
        <a:bodyPr/>
        <a:lstStyle/>
        <a:p>
          <a:endParaRPr lang="en-US"/>
        </a:p>
      </dgm:t>
    </dgm:pt>
    <dgm:pt modelId="{35F0FB13-25B1-410E-AA0D-7E275C4DB32E}" type="sibTrans" cxnId="{7C4F5DBB-50DA-4601-8A4E-E2A34B123C9B}">
      <dgm:prSet/>
      <dgm:spPr/>
      <dgm:t>
        <a:bodyPr/>
        <a:lstStyle/>
        <a:p>
          <a:endParaRPr lang="en-US"/>
        </a:p>
      </dgm:t>
    </dgm:pt>
    <dgm:pt modelId="{5ED7A18F-D7FC-4BAA-99A5-9C217E05945A}">
      <dgm:prSet/>
      <dgm:spPr/>
      <dgm:t>
        <a:bodyPr/>
        <a:lstStyle/>
        <a:p>
          <a:r>
            <a:rPr lang="en-US"/>
            <a:t>These graphs can be queried when a new unknown threat is seen, such as a zero day attack</a:t>
          </a:r>
        </a:p>
      </dgm:t>
    </dgm:pt>
    <dgm:pt modelId="{D25BADE5-D490-462F-84DD-F133DA4200CA}" type="parTrans" cxnId="{8530E16B-05C9-4C8F-9669-768C9316A7B6}">
      <dgm:prSet/>
      <dgm:spPr/>
      <dgm:t>
        <a:bodyPr/>
        <a:lstStyle/>
        <a:p>
          <a:endParaRPr lang="en-US"/>
        </a:p>
      </dgm:t>
    </dgm:pt>
    <dgm:pt modelId="{A622EC20-D143-4D5F-9F85-7D4C5A51C23B}" type="sibTrans" cxnId="{8530E16B-05C9-4C8F-9669-768C9316A7B6}">
      <dgm:prSet/>
      <dgm:spPr/>
      <dgm:t>
        <a:bodyPr/>
        <a:lstStyle/>
        <a:p>
          <a:endParaRPr lang="en-US"/>
        </a:p>
      </dgm:t>
    </dgm:pt>
    <dgm:pt modelId="{CA367528-F4A0-4DA3-82FC-8C3B57DBEE72}">
      <dgm:prSet/>
      <dgm:spPr/>
      <dgm:t>
        <a:bodyPr/>
        <a:lstStyle/>
        <a:p>
          <a:r>
            <a:rPr lang="en-US"/>
            <a:t>By computing the similarities between the zero day attack and the known attacks a score can be provided to indicate the level of threat from this zero day. </a:t>
          </a:r>
        </a:p>
      </dgm:t>
    </dgm:pt>
    <dgm:pt modelId="{9A220D70-23A6-4A9B-A31C-4FDB42B96E0C}" type="parTrans" cxnId="{CFB02ED1-7839-4AD4-B037-C438FEBAB90F}">
      <dgm:prSet/>
      <dgm:spPr/>
      <dgm:t>
        <a:bodyPr/>
        <a:lstStyle/>
        <a:p>
          <a:endParaRPr lang="en-US"/>
        </a:p>
      </dgm:t>
    </dgm:pt>
    <dgm:pt modelId="{8154D045-E469-4F4A-BCBE-22254228A469}" type="sibTrans" cxnId="{CFB02ED1-7839-4AD4-B037-C438FEBAB90F}">
      <dgm:prSet/>
      <dgm:spPr/>
      <dgm:t>
        <a:bodyPr/>
        <a:lstStyle/>
        <a:p>
          <a:endParaRPr lang="en-US"/>
        </a:p>
      </dgm:t>
    </dgm:pt>
    <dgm:pt modelId="{FAD24AA5-FB00-4E97-8999-1413FC3BB276}" type="pres">
      <dgm:prSet presAssocID="{453C3DA5-B293-49BA-AC68-1A7243A65447}" presName="diagram" presStyleCnt="0">
        <dgm:presLayoutVars>
          <dgm:dir/>
          <dgm:resizeHandles val="exact"/>
        </dgm:presLayoutVars>
      </dgm:prSet>
      <dgm:spPr/>
    </dgm:pt>
    <dgm:pt modelId="{1AB7E6FB-AD8D-4223-A73D-72352A0D5A6B}" type="pres">
      <dgm:prSet presAssocID="{B529752A-B5DC-468D-A73C-52FBCE752E8D}" presName="node" presStyleLbl="node1" presStyleIdx="0" presStyleCnt="5">
        <dgm:presLayoutVars>
          <dgm:bulletEnabled val="1"/>
        </dgm:presLayoutVars>
      </dgm:prSet>
      <dgm:spPr/>
    </dgm:pt>
    <dgm:pt modelId="{EFE5D8C9-A96F-4DA6-A9CA-AEAB9F80DC2B}" type="pres">
      <dgm:prSet presAssocID="{088FADB5-9AE4-4EC8-90A6-9B4881709C7B}" presName="sibTrans" presStyleCnt="0"/>
      <dgm:spPr/>
    </dgm:pt>
    <dgm:pt modelId="{88B47508-69F1-4968-930E-61FD2CE9FA57}" type="pres">
      <dgm:prSet presAssocID="{A380973E-B062-4AEE-A5DF-B640E2BADD20}" presName="node" presStyleLbl="node1" presStyleIdx="1" presStyleCnt="5">
        <dgm:presLayoutVars>
          <dgm:bulletEnabled val="1"/>
        </dgm:presLayoutVars>
      </dgm:prSet>
      <dgm:spPr/>
    </dgm:pt>
    <dgm:pt modelId="{5F28E2E1-282B-4481-ABAA-C621C3FC48C7}" type="pres">
      <dgm:prSet presAssocID="{A7497C0F-2AE9-4269-98D6-66A19FC50163}" presName="sibTrans" presStyleCnt="0"/>
      <dgm:spPr/>
    </dgm:pt>
    <dgm:pt modelId="{438A0500-75DD-4939-9BBE-CA666D88288C}" type="pres">
      <dgm:prSet presAssocID="{DED95637-7C05-4DA3-9003-A1E1CE578499}" presName="node" presStyleLbl="node1" presStyleIdx="2" presStyleCnt="5">
        <dgm:presLayoutVars>
          <dgm:bulletEnabled val="1"/>
        </dgm:presLayoutVars>
      </dgm:prSet>
      <dgm:spPr/>
    </dgm:pt>
    <dgm:pt modelId="{B6EC697B-23E9-411B-81A9-4BDA5AB61A33}" type="pres">
      <dgm:prSet presAssocID="{35F0FB13-25B1-410E-AA0D-7E275C4DB32E}" presName="sibTrans" presStyleCnt="0"/>
      <dgm:spPr/>
    </dgm:pt>
    <dgm:pt modelId="{E88B96A6-B8BB-439F-9E08-89BA711952BD}" type="pres">
      <dgm:prSet presAssocID="{5ED7A18F-D7FC-4BAA-99A5-9C217E05945A}" presName="node" presStyleLbl="node1" presStyleIdx="3" presStyleCnt="5">
        <dgm:presLayoutVars>
          <dgm:bulletEnabled val="1"/>
        </dgm:presLayoutVars>
      </dgm:prSet>
      <dgm:spPr/>
    </dgm:pt>
    <dgm:pt modelId="{E5B4221E-B6CB-44DD-AA16-575151F9B17B}" type="pres">
      <dgm:prSet presAssocID="{A622EC20-D143-4D5F-9F85-7D4C5A51C23B}" presName="sibTrans" presStyleCnt="0"/>
      <dgm:spPr/>
    </dgm:pt>
    <dgm:pt modelId="{D72E0241-8ECC-4ADE-8B46-E8CB8860D6EC}" type="pres">
      <dgm:prSet presAssocID="{CA367528-F4A0-4DA3-82FC-8C3B57DBEE72}" presName="node" presStyleLbl="node1" presStyleIdx="4" presStyleCnt="5">
        <dgm:presLayoutVars>
          <dgm:bulletEnabled val="1"/>
        </dgm:presLayoutVars>
      </dgm:prSet>
      <dgm:spPr/>
    </dgm:pt>
  </dgm:ptLst>
  <dgm:cxnLst>
    <dgm:cxn modelId="{548C3A12-41FF-41A8-B4EF-CACD7A0B427C}" srcId="{453C3DA5-B293-49BA-AC68-1A7243A65447}" destId="{B529752A-B5DC-468D-A73C-52FBCE752E8D}" srcOrd="0" destOrd="0" parTransId="{90089218-BE0A-414C-82F2-46541171822F}" sibTransId="{088FADB5-9AE4-4EC8-90A6-9B4881709C7B}"/>
    <dgm:cxn modelId="{A129745B-B01C-4056-9874-04BBAF23BB03}" type="presOf" srcId="{453C3DA5-B293-49BA-AC68-1A7243A65447}" destId="{FAD24AA5-FB00-4E97-8999-1413FC3BB276}" srcOrd="0" destOrd="0" presId="urn:microsoft.com/office/officeart/2005/8/layout/default"/>
    <dgm:cxn modelId="{8530E16B-05C9-4C8F-9669-768C9316A7B6}" srcId="{453C3DA5-B293-49BA-AC68-1A7243A65447}" destId="{5ED7A18F-D7FC-4BAA-99A5-9C217E05945A}" srcOrd="3" destOrd="0" parTransId="{D25BADE5-D490-462F-84DD-F133DA4200CA}" sibTransId="{A622EC20-D143-4D5F-9F85-7D4C5A51C23B}"/>
    <dgm:cxn modelId="{CD7F658B-7304-476B-B183-B41F3C9106EA}" type="presOf" srcId="{DED95637-7C05-4DA3-9003-A1E1CE578499}" destId="{438A0500-75DD-4939-9BBE-CA666D88288C}" srcOrd="0" destOrd="0" presId="urn:microsoft.com/office/officeart/2005/8/layout/default"/>
    <dgm:cxn modelId="{6EBD0F8C-83AD-4337-AD78-5E9AE795BDCB}" type="presOf" srcId="{CA367528-F4A0-4DA3-82FC-8C3B57DBEE72}" destId="{D72E0241-8ECC-4ADE-8B46-E8CB8860D6EC}" srcOrd="0" destOrd="0" presId="urn:microsoft.com/office/officeart/2005/8/layout/default"/>
    <dgm:cxn modelId="{ABA96691-BD30-46C3-995B-05EFDD132D95}" type="presOf" srcId="{A380973E-B062-4AEE-A5DF-B640E2BADD20}" destId="{88B47508-69F1-4968-930E-61FD2CE9FA57}" srcOrd="0" destOrd="0" presId="urn:microsoft.com/office/officeart/2005/8/layout/default"/>
    <dgm:cxn modelId="{7DCBE395-65AF-4320-AF3A-A202E4804B5F}" type="presOf" srcId="{B529752A-B5DC-468D-A73C-52FBCE752E8D}" destId="{1AB7E6FB-AD8D-4223-A73D-72352A0D5A6B}" srcOrd="0" destOrd="0" presId="urn:microsoft.com/office/officeart/2005/8/layout/default"/>
    <dgm:cxn modelId="{AA156BA1-DB61-4F36-93A8-02F3116BF1AC}" type="presOf" srcId="{5ED7A18F-D7FC-4BAA-99A5-9C217E05945A}" destId="{E88B96A6-B8BB-439F-9E08-89BA711952BD}" srcOrd="0" destOrd="0" presId="urn:microsoft.com/office/officeart/2005/8/layout/default"/>
    <dgm:cxn modelId="{7C4F5DBB-50DA-4601-8A4E-E2A34B123C9B}" srcId="{453C3DA5-B293-49BA-AC68-1A7243A65447}" destId="{DED95637-7C05-4DA3-9003-A1E1CE578499}" srcOrd="2" destOrd="0" parTransId="{F6DD5482-5863-4E1A-A08E-AEDA56D87C9E}" sibTransId="{35F0FB13-25B1-410E-AA0D-7E275C4DB32E}"/>
    <dgm:cxn modelId="{78DE98C4-0072-481A-B0DC-C3A8BAACB75E}" srcId="{453C3DA5-B293-49BA-AC68-1A7243A65447}" destId="{A380973E-B062-4AEE-A5DF-B640E2BADD20}" srcOrd="1" destOrd="0" parTransId="{00B873F7-7432-47F1-ABBE-29191185EA0B}" sibTransId="{A7497C0F-2AE9-4269-98D6-66A19FC50163}"/>
    <dgm:cxn modelId="{CFB02ED1-7839-4AD4-B037-C438FEBAB90F}" srcId="{453C3DA5-B293-49BA-AC68-1A7243A65447}" destId="{CA367528-F4A0-4DA3-82FC-8C3B57DBEE72}" srcOrd="4" destOrd="0" parTransId="{9A220D70-23A6-4A9B-A31C-4FDB42B96E0C}" sibTransId="{8154D045-E469-4F4A-BCBE-22254228A469}"/>
    <dgm:cxn modelId="{DE4A368B-2781-44EA-9B3A-3CABEB40CE84}" type="presParOf" srcId="{FAD24AA5-FB00-4E97-8999-1413FC3BB276}" destId="{1AB7E6FB-AD8D-4223-A73D-72352A0D5A6B}" srcOrd="0" destOrd="0" presId="urn:microsoft.com/office/officeart/2005/8/layout/default"/>
    <dgm:cxn modelId="{5750626B-0DFE-4ABD-BCC7-A8F690A036F7}" type="presParOf" srcId="{FAD24AA5-FB00-4E97-8999-1413FC3BB276}" destId="{EFE5D8C9-A96F-4DA6-A9CA-AEAB9F80DC2B}" srcOrd="1" destOrd="0" presId="urn:microsoft.com/office/officeart/2005/8/layout/default"/>
    <dgm:cxn modelId="{337C84FE-9D56-4768-BD54-165EC68369BB}" type="presParOf" srcId="{FAD24AA5-FB00-4E97-8999-1413FC3BB276}" destId="{88B47508-69F1-4968-930E-61FD2CE9FA57}" srcOrd="2" destOrd="0" presId="urn:microsoft.com/office/officeart/2005/8/layout/default"/>
    <dgm:cxn modelId="{75FE83B4-C014-4243-A7D0-901EB560C886}" type="presParOf" srcId="{FAD24AA5-FB00-4E97-8999-1413FC3BB276}" destId="{5F28E2E1-282B-4481-ABAA-C621C3FC48C7}" srcOrd="3" destOrd="0" presId="urn:microsoft.com/office/officeart/2005/8/layout/default"/>
    <dgm:cxn modelId="{8720DDDD-935B-4DFA-879A-05C749542006}" type="presParOf" srcId="{FAD24AA5-FB00-4E97-8999-1413FC3BB276}" destId="{438A0500-75DD-4939-9BBE-CA666D88288C}" srcOrd="4" destOrd="0" presId="urn:microsoft.com/office/officeart/2005/8/layout/default"/>
    <dgm:cxn modelId="{155E8CA8-7D52-4D34-BD4D-4DD78CFEFD51}" type="presParOf" srcId="{FAD24AA5-FB00-4E97-8999-1413FC3BB276}" destId="{B6EC697B-23E9-411B-81A9-4BDA5AB61A33}" srcOrd="5" destOrd="0" presId="urn:microsoft.com/office/officeart/2005/8/layout/default"/>
    <dgm:cxn modelId="{5A10B486-1A63-4ED5-BF16-E9664D554252}" type="presParOf" srcId="{FAD24AA5-FB00-4E97-8999-1413FC3BB276}" destId="{E88B96A6-B8BB-439F-9E08-89BA711952BD}" srcOrd="6" destOrd="0" presId="urn:microsoft.com/office/officeart/2005/8/layout/default"/>
    <dgm:cxn modelId="{173262FE-191D-4974-94B4-4923662E39D0}" type="presParOf" srcId="{FAD24AA5-FB00-4E97-8999-1413FC3BB276}" destId="{E5B4221E-B6CB-44DD-AA16-575151F9B17B}" srcOrd="7" destOrd="0" presId="urn:microsoft.com/office/officeart/2005/8/layout/default"/>
    <dgm:cxn modelId="{3B31C316-6924-469F-847C-29CD6816C749}" type="presParOf" srcId="{FAD24AA5-FB00-4E97-8999-1413FC3BB276}" destId="{D72E0241-8ECC-4ADE-8B46-E8CB8860D6E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6DC51-86FC-46CC-B8F8-C20370AE91C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41D8B8D0-EF30-41A6-9E36-A68B35851FB3}">
      <dgm:prSet phldrT="[Text]"/>
      <dgm:spPr/>
      <dgm:t>
        <a:bodyPr/>
        <a:lstStyle/>
        <a:p>
          <a:r>
            <a:rPr lang="en-US" dirty="0"/>
            <a:t>Graphs In Computer Network based cybersecurity applications</a:t>
          </a:r>
        </a:p>
      </dgm:t>
    </dgm:pt>
    <dgm:pt modelId="{6EF147C2-B1DE-4C12-8DA0-524526061207}" type="parTrans" cxnId="{1A70C4B6-3CCD-4522-9F89-9CC3002C5221}">
      <dgm:prSet/>
      <dgm:spPr/>
      <dgm:t>
        <a:bodyPr/>
        <a:lstStyle/>
        <a:p>
          <a:endParaRPr lang="en-US"/>
        </a:p>
      </dgm:t>
    </dgm:pt>
    <dgm:pt modelId="{F421903E-6FD2-4CBA-A1A6-1C03F503B53F}" type="sibTrans" cxnId="{1A70C4B6-3CCD-4522-9F89-9CC3002C5221}">
      <dgm:prSet/>
      <dgm:spPr/>
      <dgm:t>
        <a:bodyPr/>
        <a:lstStyle/>
        <a:p>
          <a:endParaRPr lang="en-US"/>
        </a:p>
      </dgm:t>
    </dgm:pt>
    <dgm:pt modelId="{F6C190BF-606B-46D5-9407-9403B4BF63ED}">
      <dgm:prSet phldrT="[Text]"/>
      <dgm:spPr/>
      <dgm:t>
        <a:bodyPr/>
        <a:lstStyle/>
        <a:p>
          <a:r>
            <a:rPr lang="en-US" b="1" u="none" dirty="0">
              <a:solidFill>
                <a:schemeClr val="accent4">
                  <a:lumMod val="60000"/>
                  <a:lumOff val="40000"/>
                </a:schemeClr>
              </a:solidFill>
            </a:rPr>
            <a:t>Traffic </a:t>
          </a:r>
        </a:p>
        <a:p>
          <a:r>
            <a:rPr lang="en-US" dirty="0"/>
            <a:t>Source and destination IP as  vertices; Communication as edge</a:t>
          </a:r>
        </a:p>
      </dgm:t>
    </dgm:pt>
    <dgm:pt modelId="{7178F8CC-85BE-4B34-8534-F9BC139A160B}" type="parTrans" cxnId="{7D667C51-7239-45C0-B1BB-AE1465884B96}">
      <dgm:prSet/>
      <dgm:spPr/>
      <dgm:t>
        <a:bodyPr/>
        <a:lstStyle/>
        <a:p>
          <a:endParaRPr lang="en-US"/>
        </a:p>
      </dgm:t>
    </dgm:pt>
    <dgm:pt modelId="{726153C7-1E3D-4FBB-BE00-FD401C2F3185}" type="sibTrans" cxnId="{7D667C51-7239-45C0-B1BB-AE1465884B96}">
      <dgm:prSet/>
      <dgm:spPr/>
      <dgm:t>
        <a:bodyPr/>
        <a:lstStyle/>
        <a:p>
          <a:endParaRPr lang="en-US"/>
        </a:p>
      </dgm:t>
    </dgm:pt>
    <dgm:pt modelId="{4216378C-0478-4B71-AF1F-27C1F3D2E4E3}">
      <dgm:prSet phldrT="[Text]"/>
      <dgm:spPr/>
      <dgm:t>
        <a:bodyPr/>
        <a:lstStyle/>
        <a:p>
          <a:r>
            <a:rPr lang="en-US" b="1" dirty="0">
              <a:solidFill>
                <a:schemeClr val="accent4"/>
              </a:solidFill>
            </a:rPr>
            <a:t>Vulnerabilities and threats</a:t>
          </a:r>
        </a:p>
        <a:p>
          <a:r>
            <a:rPr lang="en-US" dirty="0"/>
            <a:t>graph vertices are threats, edge is similarity between them</a:t>
          </a:r>
        </a:p>
      </dgm:t>
    </dgm:pt>
    <dgm:pt modelId="{39C6F7F5-993E-4DF6-9571-E95155342F0F}" type="parTrans" cxnId="{2F01ED4E-373B-4340-8EEA-6F5407E9FD0E}">
      <dgm:prSet/>
      <dgm:spPr/>
      <dgm:t>
        <a:bodyPr/>
        <a:lstStyle/>
        <a:p>
          <a:endParaRPr lang="en-US"/>
        </a:p>
      </dgm:t>
    </dgm:pt>
    <dgm:pt modelId="{A2A1FD75-F49A-4F2D-A3E5-5B316E471E44}" type="sibTrans" cxnId="{2F01ED4E-373B-4340-8EEA-6F5407E9FD0E}">
      <dgm:prSet/>
      <dgm:spPr/>
      <dgm:t>
        <a:bodyPr/>
        <a:lstStyle/>
        <a:p>
          <a:endParaRPr lang="en-US"/>
        </a:p>
      </dgm:t>
    </dgm:pt>
    <dgm:pt modelId="{F70F18BD-03DC-4833-96AC-AE8379E62A40}">
      <dgm:prSet phldrT="[Text]"/>
      <dgm:spPr/>
      <dgm:t>
        <a:bodyPr/>
        <a:lstStyle/>
        <a:p>
          <a:r>
            <a:rPr lang="en-US" b="1" dirty="0">
              <a:solidFill>
                <a:schemeClr val="accent4">
                  <a:lumMod val="40000"/>
                  <a:lumOff val="60000"/>
                </a:schemeClr>
              </a:solidFill>
            </a:rPr>
            <a:t>Security policies </a:t>
          </a:r>
        </a:p>
        <a:p>
          <a:r>
            <a:rPr lang="en-US" dirty="0"/>
            <a:t>Modelled in Attack graphs</a:t>
          </a:r>
        </a:p>
      </dgm:t>
    </dgm:pt>
    <dgm:pt modelId="{9EAE43A1-267D-4EF3-B083-E0FF81F10C77}" type="parTrans" cxnId="{F60B0462-256B-445C-88D0-9AE66C781A2F}">
      <dgm:prSet/>
      <dgm:spPr/>
      <dgm:t>
        <a:bodyPr/>
        <a:lstStyle/>
        <a:p>
          <a:endParaRPr lang="en-US"/>
        </a:p>
      </dgm:t>
    </dgm:pt>
    <dgm:pt modelId="{894D1777-48BA-4DDD-9102-CC835FF1E375}" type="sibTrans" cxnId="{F60B0462-256B-445C-88D0-9AE66C781A2F}">
      <dgm:prSet/>
      <dgm:spPr/>
      <dgm:t>
        <a:bodyPr/>
        <a:lstStyle/>
        <a:p>
          <a:endParaRPr lang="en-US"/>
        </a:p>
      </dgm:t>
    </dgm:pt>
    <dgm:pt modelId="{29ECF989-873C-4CB1-B278-E315E0937518}">
      <dgm:prSet phldrT="[Text]"/>
      <dgm:spPr/>
      <dgm:t>
        <a:bodyPr/>
        <a:lstStyle/>
        <a:p>
          <a:r>
            <a:rPr lang="en-US" dirty="0"/>
            <a:t>Network Model M, Security policies P, all executions of M violating P, exhaustive and succinct</a:t>
          </a:r>
        </a:p>
      </dgm:t>
    </dgm:pt>
    <dgm:pt modelId="{478E8805-6ECE-4506-A4C8-3E9660DE4E9F}" type="parTrans" cxnId="{9C34984A-2E0A-437D-B545-1D7DC0C28160}">
      <dgm:prSet/>
      <dgm:spPr/>
      <dgm:t>
        <a:bodyPr/>
        <a:lstStyle/>
        <a:p>
          <a:endParaRPr lang="en-US"/>
        </a:p>
      </dgm:t>
    </dgm:pt>
    <dgm:pt modelId="{D2F1973E-23D0-4011-89C1-B2DCB6D3C1C1}" type="sibTrans" cxnId="{9C34984A-2E0A-437D-B545-1D7DC0C28160}">
      <dgm:prSet/>
      <dgm:spPr/>
      <dgm:t>
        <a:bodyPr/>
        <a:lstStyle/>
        <a:p>
          <a:endParaRPr lang="en-US"/>
        </a:p>
      </dgm:t>
    </dgm:pt>
    <dgm:pt modelId="{989C5FDF-0F07-4164-ABC6-61B27CF11B6B}">
      <dgm:prSet phldrT="[Text]"/>
      <dgm:spPr/>
      <dgm:t>
        <a:bodyPr/>
        <a:lstStyle/>
        <a:p>
          <a:r>
            <a:rPr lang="en-US" dirty="0"/>
            <a:t>Graph properties : Centrality, density, diameter to measure the level of communication in the traffic</a:t>
          </a:r>
        </a:p>
      </dgm:t>
    </dgm:pt>
    <dgm:pt modelId="{7CA47EDF-53E0-4C6A-82A1-87EA287D4893}" type="parTrans" cxnId="{7419F356-AE2E-472F-A01C-DCE39ED4D9FD}">
      <dgm:prSet/>
      <dgm:spPr/>
      <dgm:t>
        <a:bodyPr/>
        <a:lstStyle/>
        <a:p>
          <a:endParaRPr lang="en-US"/>
        </a:p>
      </dgm:t>
    </dgm:pt>
    <dgm:pt modelId="{42B9684D-E3C2-4144-82F4-166707B78049}" type="sibTrans" cxnId="{7419F356-AE2E-472F-A01C-DCE39ED4D9FD}">
      <dgm:prSet/>
      <dgm:spPr/>
      <dgm:t>
        <a:bodyPr/>
        <a:lstStyle/>
        <a:p>
          <a:endParaRPr lang="en-US"/>
        </a:p>
      </dgm:t>
    </dgm:pt>
    <dgm:pt modelId="{0F920F18-CEDA-4C60-AC8C-61BC0FD773E9}">
      <dgm:prSet phldrT="[Text]"/>
      <dgm:spPr/>
      <dgm:t>
        <a:bodyPr/>
        <a:lstStyle/>
        <a:p>
          <a:r>
            <a:rPr lang="en-US" dirty="0"/>
            <a:t>Evaluating similarity between threats, Identify morphed vulnerabilities</a:t>
          </a:r>
        </a:p>
      </dgm:t>
    </dgm:pt>
    <dgm:pt modelId="{5F51BFD8-198B-4D36-86C0-AD097664A23D}" type="parTrans" cxnId="{BC509C32-AE78-411C-AD19-A88971940306}">
      <dgm:prSet/>
      <dgm:spPr/>
      <dgm:t>
        <a:bodyPr/>
        <a:lstStyle/>
        <a:p>
          <a:endParaRPr lang="en-US"/>
        </a:p>
      </dgm:t>
    </dgm:pt>
    <dgm:pt modelId="{5F7C5255-1AC4-4B65-BE18-0FBCBBD416D1}" type="sibTrans" cxnId="{BC509C32-AE78-411C-AD19-A88971940306}">
      <dgm:prSet/>
      <dgm:spPr/>
      <dgm:t>
        <a:bodyPr/>
        <a:lstStyle/>
        <a:p>
          <a:endParaRPr lang="en-US"/>
        </a:p>
      </dgm:t>
    </dgm:pt>
    <dgm:pt modelId="{CBDBC923-5AFC-4BA1-81FC-D44B16CFF1AB}" type="pres">
      <dgm:prSet presAssocID="{86D6DC51-86FC-46CC-B8F8-C20370AE91C5}" presName="hierChild1" presStyleCnt="0">
        <dgm:presLayoutVars>
          <dgm:orgChart val="1"/>
          <dgm:chPref val="1"/>
          <dgm:dir/>
          <dgm:animOne val="branch"/>
          <dgm:animLvl val="lvl"/>
          <dgm:resizeHandles/>
        </dgm:presLayoutVars>
      </dgm:prSet>
      <dgm:spPr/>
    </dgm:pt>
    <dgm:pt modelId="{3C7B55D7-15D0-49A8-A7BE-224B412524A7}" type="pres">
      <dgm:prSet presAssocID="{41D8B8D0-EF30-41A6-9E36-A68B35851FB3}" presName="hierRoot1" presStyleCnt="0">
        <dgm:presLayoutVars>
          <dgm:hierBranch val="init"/>
        </dgm:presLayoutVars>
      </dgm:prSet>
      <dgm:spPr/>
    </dgm:pt>
    <dgm:pt modelId="{C33DF567-3A3A-45CF-A2BF-6A86599F203C}" type="pres">
      <dgm:prSet presAssocID="{41D8B8D0-EF30-41A6-9E36-A68B35851FB3}" presName="rootComposite1" presStyleCnt="0"/>
      <dgm:spPr/>
    </dgm:pt>
    <dgm:pt modelId="{B119B59A-2034-4421-B1E4-1447EFB7EABA}" type="pres">
      <dgm:prSet presAssocID="{41D8B8D0-EF30-41A6-9E36-A68B35851FB3}" presName="rootText1" presStyleLbl="node0" presStyleIdx="0" presStyleCnt="1">
        <dgm:presLayoutVars>
          <dgm:chPref val="3"/>
        </dgm:presLayoutVars>
      </dgm:prSet>
      <dgm:spPr/>
    </dgm:pt>
    <dgm:pt modelId="{B548E3FB-D040-47FE-A084-69CB93F53C68}" type="pres">
      <dgm:prSet presAssocID="{41D8B8D0-EF30-41A6-9E36-A68B35851FB3}" presName="rootConnector1" presStyleLbl="node1" presStyleIdx="0" presStyleCnt="0"/>
      <dgm:spPr/>
    </dgm:pt>
    <dgm:pt modelId="{F7CE880C-0D38-4448-99D1-9893EA97162F}" type="pres">
      <dgm:prSet presAssocID="{41D8B8D0-EF30-41A6-9E36-A68B35851FB3}" presName="hierChild2" presStyleCnt="0"/>
      <dgm:spPr/>
    </dgm:pt>
    <dgm:pt modelId="{6735F7FA-D3FC-47B2-A1E6-CDA27D7918AF}" type="pres">
      <dgm:prSet presAssocID="{7178F8CC-85BE-4B34-8534-F9BC139A160B}" presName="Name64" presStyleLbl="parChTrans1D2" presStyleIdx="0" presStyleCnt="3"/>
      <dgm:spPr/>
    </dgm:pt>
    <dgm:pt modelId="{405C6E36-DA76-4DDD-AB7B-6884651431D8}" type="pres">
      <dgm:prSet presAssocID="{F6C190BF-606B-46D5-9407-9403B4BF63ED}" presName="hierRoot2" presStyleCnt="0">
        <dgm:presLayoutVars>
          <dgm:hierBranch val="init"/>
        </dgm:presLayoutVars>
      </dgm:prSet>
      <dgm:spPr/>
    </dgm:pt>
    <dgm:pt modelId="{231D36DA-120F-4AB8-AB8D-74DA24B32F33}" type="pres">
      <dgm:prSet presAssocID="{F6C190BF-606B-46D5-9407-9403B4BF63ED}" presName="rootComposite" presStyleCnt="0"/>
      <dgm:spPr/>
    </dgm:pt>
    <dgm:pt modelId="{301A0258-2B53-4300-ABF5-D5A630F94789}" type="pres">
      <dgm:prSet presAssocID="{F6C190BF-606B-46D5-9407-9403B4BF63ED}" presName="rootText" presStyleLbl="node2" presStyleIdx="0" presStyleCnt="3">
        <dgm:presLayoutVars>
          <dgm:chPref val="3"/>
        </dgm:presLayoutVars>
      </dgm:prSet>
      <dgm:spPr/>
    </dgm:pt>
    <dgm:pt modelId="{31B3B23E-4E95-4059-9ADD-CEB1271286BF}" type="pres">
      <dgm:prSet presAssocID="{F6C190BF-606B-46D5-9407-9403B4BF63ED}" presName="rootConnector" presStyleLbl="node2" presStyleIdx="0" presStyleCnt="3"/>
      <dgm:spPr/>
    </dgm:pt>
    <dgm:pt modelId="{463BEE6C-5E18-4CE9-BFD3-87E6DD092D03}" type="pres">
      <dgm:prSet presAssocID="{F6C190BF-606B-46D5-9407-9403B4BF63ED}" presName="hierChild4" presStyleCnt="0"/>
      <dgm:spPr/>
    </dgm:pt>
    <dgm:pt modelId="{4B525E7B-EC5E-4016-A30D-D859105AB43D}" type="pres">
      <dgm:prSet presAssocID="{7CA47EDF-53E0-4C6A-82A1-87EA287D4893}" presName="Name64" presStyleLbl="parChTrans1D3" presStyleIdx="0" presStyleCnt="3"/>
      <dgm:spPr/>
    </dgm:pt>
    <dgm:pt modelId="{E284D35E-5F3F-4ED6-A2BD-5F9D55EBFF89}" type="pres">
      <dgm:prSet presAssocID="{989C5FDF-0F07-4164-ABC6-61B27CF11B6B}" presName="hierRoot2" presStyleCnt="0">
        <dgm:presLayoutVars>
          <dgm:hierBranch val="init"/>
        </dgm:presLayoutVars>
      </dgm:prSet>
      <dgm:spPr/>
    </dgm:pt>
    <dgm:pt modelId="{BD0C465A-6FD1-422E-92FA-4FAED0B43861}" type="pres">
      <dgm:prSet presAssocID="{989C5FDF-0F07-4164-ABC6-61B27CF11B6B}" presName="rootComposite" presStyleCnt="0"/>
      <dgm:spPr/>
    </dgm:pt>
    <dgm:pt modelId="{D9E3DEB2-50BD-4B27-9A26-26827BC5EF02}" type="pres">
      <dgm:prSet presAssocID="{989C5FDF-0F07-4164-ABC6-61B27CF11B6B}" presName="rootText" presStyleLbl="node3" presStyleIdx="0" presStyleCnt="3">
        <dgm:presLayoutVars>
          <dgm:chPref val="3"/>
        </dgm:presLayoutVars>
      </dgm:prSet>
      <dgm:spPr/>
    </dgm:pt>
    <dgm:pt modelId="{40442660-4D90-4F84-AEE5-6B3F467BDC7E}" type="pres">
      <dgm:prSet presAssocID="{989C5FDF-0F07-4164-ABC6-61B27CF11B6B}" presName="rootConnector" presStyleLbl="node3" presStyleIdx="0" presStyleCnt="3"/>
      <dgm:spPr/>
    </dgm:pt>
    <dgm:pt modelId="{9147EBA2-8691-4E21-9965-5192181FC31C}" type="pres">
      <dgm:prSet presAssocID="{989C5FDF-0F07-4164-ABC6-61B27CF11B6B}" presName="hierChild4" presStyleCnt="0"/>
      <dgm:spPr/>
    </dgm:pt>
    <dgm:pt modelId="{DF1F9315-D6F2-4957-AD34-A391692AF897}" type="pres">
      <dgm:prSet presAssocID="{989C5FDF-0F07-4164-ABC6-61B27CF11B6B}" presName="hierChild5" presStyleCnt="0"/>
      <dgm:spPr/>
    </dgm:pt>
    <dgm:pt modelId="{8931D8A5-EF0D-4A50-91A2-69FB3A54221D}" type="pres">
      <dgm:prSet presAssocID="{F6C190BF-606B-46D5-9407-9403B4BF63ED}" presName="hierChild5" presStyleCnt="0"/>
      <dgm:spPr/>
    </dgm:pt>
    <dgm:pt modelId="{3EDBBDE1-6BF6-49C0-9298-4BDC4EDC8BAE}" type="pres">
      <dgm:prSet presAssocID="{9EAE43A1-267D-4EF3-B083-E0FF81F10C77}" presName="Name64" presStyleLbl="parChTrans1D2" presStyleIdx="1" presStyleCnt="3"/>
      <dgm:spPr/>
    </dgm:pt>
    <dgm:pt modelId="{41A05202-A4E1-4A4A-A355-5CCCAC76BF57}" type="pres">
      <dgm:prSet presAssocID="{F70F18BD-03DC-4833-96AC-AE8379E62A40}" presName="hierRoot2" presStyleCnt="0">
        <dgm:presLayoutVars>
          <dgm:hierBranch val="init"/>
        </dgm:presLayoutVars>
      </dgm:prSet>
      <dgm:spPr/>
    </dgm:pt>
    <dgm:pt modelId="{8F0821F8-8762-47B1-B7DF-A90FB58E9321}" type="pres">
      <dgm:prSet presAssocID="{F70F18BD-03DC-4833-96AC-AE8379E62A40}" presName="rootComposite" presStyleCnt="0"/>
      <dgm:spPr/>
    </dgm:pt>
    <dgm:pt modelId="{6F15FBFF-3451-4030-99D6-C391681B4F14}" type="pres">
      <dgm:prSet presAssocID="{F70F18BD-03DC-4833-96AC-AE8379E62A40}" presName="rootText" presStyleLbl="node2" presStyleIdx="1" presStyleCnt="3">
        <dgm:presLayoutVars>
          <dgm:chPref val="3"/>
        </dgm:presLayoutVars>
      </dgm:prSet>
      <dgm:spPr/>
    </dgm:pt>
    <dgm:pt modelId="{5623AEF6-970D-47AD-8CCB-56397F758C4C}" type="pres">
      <dgm:prSet presAssocID="{F70F18BD-03DC-4833-96AC-AE8379E62A40}" presName="rootConnector" presStyleLbl="node2" presStyleIdx="1" presStyleCnt="3"/>
      <dgm:spPr/>
    </dgm:pt>
    <dgm:pt modelId="{138F0155-F8F8-4FF3-A2DB-3CA0BD4EE01F}" type="pres">
      <dgm:prSet presAssocID="{F70F18BD-03DC-4833-96AC-AE8379E62A40}" presName="hierChild4" presStyleCnt="0"/>
      <dgm:spPr/>
    </dgm:pt>
    <dgm:pt modelId="{A1F0817C-7ED2-45C4-B4D3-912C93B1776A}" type="pres">
      <dgm:prSet presAssocID="{478E8805-6ECE-4506-A4C8-3E9660DE4E9F}" presName="Name64" presStyleLbl="parChTrans1D3" presStyleIdx="1" presStyleCnt="3"/>
      <dgm:spPr/>
    </dgm:pt>
    <dgm:pt modelId="{71A79359-F093-467E-9E62-7C3BBB472C81}" type="pres">
      <dgm:prSet presAssocID="{29ECF989-873C-4CB1-B278-E315E0937518}" presName="hierRoot2" presStyleCnt="0">
        <dgm:presLayoutVars>
          <dgm:hierBranch val="init"/>
        </dgm:presLayoutVars>
      </dgm:prSet>
      <dgm:spPr/>
    </dgm:pt>
    <dgm:pt modelId="{E816C976-F986-4638-BB10-9B57A3F92D39}" type="pres">
      <dgm:prSet presAssocID="{29ECF989-873C-4CB1-B278-E315E0937518}" presName="rootComposite" presStyleCnt="0"/>
      <dgm:spPr/>
    </dgm:pt>
    <dgm:pt modelId="{C4A3990C-67F7-4588-A89E-2AD374236938}" type="pres">
      <dgm:prSet presAssocID="{29ECF989-873C-4CB1-B278-E315E0937518}" presName="rootText" presStyleLbl="node3" presStyleIdx="1" presStyleCnt="3">
        <dgm:presLayoutVars>
          <dgm:chPref val="3"/>
        </dgm:presLayoutVars>
      </dgm:prSet>
      <dgm:spPr/>
    </dgm:pt>
    <dgm:pt modelId="{03479227-A586-462E-A474-DC06F8565C20}" type="pres">
      <dgm:prSet presAssocID="{29ECF989-873C-4CB1-B278-E315E0937518}" presName="rootConnector" presStyleLbl="node3" presStyleIdx="1" presStyleCnt="3"/>
      <dgm:spPr/>
    </dgm:pt>
    <dgm:pt modelId="{A447A8B6-3895-4AE3-B584-41E041B0E7C6}" type="pres">
      <dgm:prSet presAssocID="{29ECF989-873C-4CB1-B278-E315E0937518}" presName="hierChild4" presStyleCnt="0"/>
      <dgm:spPr/>
    </dgm:pt>
    <dgm:pt modelId="{173BE210-5B9E-4B4F-8362-F573C8C7B724}" type="pres">
      <dgm:prSet presAssocID="{29ECF989-873C-4CB1-B278-E315E0937518}" presName="hierChild5" presStyleCnt="0"/>
      <dgm:spPr/>
    </dgm:pt>
    <dgm:pt modelId="{05AFF341-5536-47D0-8C01-1B9232A052DC}" type="pres">
      <dgm:prSet presAssocID="{F70F18BD-03DC-4833-96AC-AE8379E62A40}" presName="hierChild5" presStyleCnt="0"/>
      <dgm:spPr/>
    </dgm:pt>
    <dgm:pt modelId="{97008EF6-28EE-4A72-AFB4-6FF4FDC16C6B}" type="pres">
      <dgm:prSet presAssocID="{39C6F7F5-993E-4DF6-9571-E95155342F0F}" presName="Name64" presStyleLbl="parChTrans1D2" presStyleIdx="2" presStyleCnt="3"/>
      <dgm:spPr/>
    </dgm:pt>
    <dgm:pt modelId="{3F1D7B85-8430-4233-BF7F-FE81443A3CC5}" type="pres">
      <dgm:prSet presAssocID="{4216378C-0478-4B71-AF1F-27C1F3D2E4E3}" presName="hierRoot2" presStyleCnt="0">
        <dgm:presLayoutVars>
          <dgm:hierBranch val="init"/>
        </dgm:presLayoutVars>
      </dgm:prSet>
      <dgm:spPr/>
    </dgm:pt>
    <dgm:pt modelId="{33AA6166-C7CD-4F86-A77B-2454C6FF512B}" type="pres">
      <dgm:prSet presAssocID="{4216378C-0478-4B71-AF1F-27C1F3D2E4E3}" presName="rootComposite" presStyleCnt="0"/>
      <dgm:spPr/>
    </dgm:pt>
    <dgm:pt modelId="{5669DA45-F6C3-4BC3-A7F7-B4F13F072967}" type="pres">
      <dgm:prSet presAssocID="{4216378C-0478-4B71-AF1F-27C1F3D2E4E3}" presName="rootText" presStyleLbl="node2" presStyleIdx="2" presStyleCnt="3">
        <dgm:presLayoutVars>
          <dgm:chPref val="3"/>
        </dgm:presLayoutVars>
      </dgm:prSet>
      <dgm:spPr/>
    </dgm:pt>
    <dgm:pt modelId="{C26824B9-3DE7-4012-B990-B0F7F80B742E}" type="pres">
      <dgm:prSet presAssocID="{4216378C-0478-4B71-AF1F-27C1F3D2E4E3}" presName="rootConnector" presStyleLbl="node2" presStyleIdx="2" presStyleCnt="3"/>
      <dgm:spPr/>
    </dgm:pt>
    <dgm:pt modelId="{99BEE69B-5BC9-412B-A45C-0B22AAEF0B02}" type="pres">
      <dgm:prSet presAssocID="{4216378C-0478-4B71-AF1F-27C1F3D2E4E3}" presName="hierChild4" presStyleCnt="0"/>
      <dgm:spPr/>
    </dgm:pt>
    <dgm:pt modelId="{FACD285E-60EC-4EC6-9712-3B8663FC8C6B}" type="pres">
      <dgm:prSet presAssocID="{5F51BFD8-198B-4D36-86C0-AD097664A23D}" presName="Name64" presStyleLbl="parChTrans1D3" presStyleIdx="2" presStyleCnt="3"/>
      <dgm:spPr/>
    </dgm:pt>
    <dgm:pt modelId="{DE53B75A-0B14-46EA-8193-7F99FC6C11C5}" type="pres">
      <dgm:prSet presAssocID="{0F920F18-CEDA-4C60-AC8C-61BC0FD773E9}" presName="hierRoot2" presStyleCnt="0">
        <dgm:presLayoutVars>
          <dgm:hierBranch val="init"/>
        </dgm:presLayoutVars>
      </dgm:prSet>
      <dgm:spPr/>
    </dgm:pt>
    <dgm:pt modelId="{9E951402-2C66-4ECD-9FE0-68B13864AAB5}" type="pres">
      <dgm:prSet presAssocID="{0F920F18-CEDA-4C60-AC8C-61BC0FD773E9}" presName="rootComposite" presStyleCnt="0"/>
      <dgm:spPr/>
    </dgm:pt>
    <dgm:pt modelId="{E513CF3B-FB42-457F-8DCF-F2B2CCB55AE1}" type="pres">
      <dgm:prSet presAssocID="{0F920F18-CEDA-4C60-AC8C-61BC0FD773E9}" presName="rootText" presStyleLbl="node3" presStyleIdx="2" presStyleCnt="3">
        <dgm:presLayoutVars>
          <dgm:chPref val="3"/>
        </dgm:presLayoutVars>
      </dgm:prSet>
      <dgm:spPr/>
    </dgm:pt>
    <dgm:pt modelId="{BDC32014-F7AA-4148-AD60-B58EBFA2B699}" type="pres">
      <dgm:prSet presAssocID="{0F920F18-CEDA-4C60-AC8C-61BC0FD773E9}" presName="rootConnector" presStyleLbl="node3" presStyleIdx="2" presStyleCnt="3"/>
      <dgm:spPr/>
    </dgm:pt>
    <dgm:pt modelId="{19DDCE2C-B921-4BD5-9CEF-694C56723D4A}" type="pres">
      <dgm:prSet presAssocID="{0F920F18-CEDA-4C60-AC8C-61BC0FD773E9}" presName="hierChild4" presStyleCnt="0"/>
      <dgm:spPr/>
    </dgm:pt>
    <dgm:pt modelId="{44F2CE02-3F28-4437-B1C0-D5595B54D13E}" type="pres">
      <dgm:prSet presAssocID="{0F920F18-CEDA-4C60-AC8C-61BC0FD773E9}" presName="hierChild5" presStyleCnt="0"/>
      <dgm:spPr/>
    </dgm:pt>
    <dgm:pt modelId="{7BA8E6DE-374B-4553-8D62-E9519855B417}" type="pres">
      <dgm:prSet presAssocID="{4216378C-0478-4B71-AF1F-27C1F3D2E4E3}" presName="hierChild5" presStyleCnt="0"/>
      <dgm:spPr/>
    </dgm:pt>
    <dgm:pt modelId="{3A27A1A8-256C-4601-B0A0-4861753451E8}" type="pres">
      <dgm:prSet presAssocID="{41D8B8D0-EF30-41A6-9E36-A68B35851FB3}" presName="hierChild3" presStyleCnt="0"/>
      <dgm:spPr/>
    </dgm:pt>
  </dgm:ptLst>
  <dgm:cxnLst>
    <dgm:cxn modelId="{B7D68E11-B4FF-461F-8E89-A0728FD1372A}" type="presOf" srcId="{39C6F7F5-993E-4DF6-9571-E95155342F0F}" destId="{97008EF6-28EE-4A72-AFB4-6FF4FDC16C6B}" srcOrd="0" destOrd="0" presId="urn:microsoft.com/office/officeart/2009/3/layout/HorizontalOrganizationChart"/>
    <dgm:cxn modelId="{27E13818-206B-4F95-B798-C9C257932097}" type="presOf" srcId="{4216378C-0478-4B71-AF1F-27C1F3D2E4E3}" destId="{C26824B9-3DE7-4012-B990-B0F7F80B742E}" srcOrd="1" destOrd="0" presId="urn:microsoft.com/office/officeart/2009/3/layout/HorizontalOrganizationChart"/>
    <dgm:cxn modelId="{86A19E1B-3C31-4182-A48A-A84504FD9733}" type="presOf" srcId="{F70F18BD-03DC-4833-96AC-AE8379E62A40}" destId="{6F15FBFF-3451-4030-99D6-C391681B4F14}" srcOrd="0" destOrd="0" presId="urn:microsoft.com/office/officeart/2009/3/layout/HorizontalOrganizationChart"/>
    <dgm:cxn modelId="{1168531D-FD56-4D4F-B2EB-AD454D32CC51}" type="presOf" srcId="{5F51BFD8-198B-4D36-86C0-AD097664A23D}" destId="{FACD285E-60EC-4EC6-9712-3B8663FC8C6B}" srcOrd="0" destOrd="0" presId="urn:microsoft.com/office/officeart/2009/3/layout/HorizontalOrganizationChart"/>
    <dgm:cxn modelId="{BC509C32-AE78-411C-AD19-A88971940306}" srcId="{4216378C-0478-4B71-AF1F-27C1F3D2E4E3}" destId="{0F920F18-CEDA-4C60-AC8C-61BC0FD773E9}" srcOrd="0" destOrd="0" parTransId="{5F51BFD8-198B-4D36-86C0-AD097664A23D}" sibTransId="{5F7C5255-1AC4-4B65-BE18-0FBCBBD416D1}"/>
    <dgm:cxn modelId="{C5516335-8C61-444A-BBFA-64282C189B4F}" type="presOf" srcId="{F6C190BF-606B-46D5-9407-9403B4BF63ED}" destId="{301A0258-2B53-4300-ABF5-D5A630F94789}" srcOrd="0" destOrd="0" presId="urn:microsoft.com/office/officeart/2009/3/layout/HorizontalOrganizationChart"/>
    <dgm:cxn modelId="{E8123436-94BB-4CB5-B356-657B261C1AAD}" type="presOf" srcId="{9EAE43A1-267D-4EF3-B083-E0FF81F10C77}" destId="{3EDBBDE1-6BF6-49C0-9298-4BDC4EDC8BAE}" srcOrd="0" destOrd="0" presId="urn:microsoft.com/office/officeart/2009/3/layout/HorizontalOrganizationChart"/>
    <dgm:cxn modelId="{D5771A5B-B03F-456C-8B27-520CB3005A3B}" type="presOf" srcId="{7CA47EDF-53E0-4C6A-82A1-87EA287D4893}" destId="{4B525E7B-EC5E-4016-A30D-D859105AB43D}" srcOrd="0" destOrd="0" presId="urn:microsoft.com/office/officeart/2009/3/layout/HorizontalOrganizationChart"/>
    <dgm:cxn modelId="{F60B0462-256B-445C-88D0-9AE66C781A2F}" srcId="{41D8B8D0-EF30-41A6-9E36-A68B35851FB3}" destId="{F70F18BD-03DC-4833-96AC-AE8379E62A40}" srcOrd="1" destOrd="0" parTransId="{9EAE43A1-267D-4EF3-B083-E0FF81F10C77}" sibTransId="{894D1777-48BA-4DDD-9102-CC835FF1E375}"/>
    <dgm:cxn modelId="{4BF14344-57D5-4B3C-8C92-EF0E9562D6F2}" type="presOf" srcId="{F6C190BF-606B-46D5-9407-9403B4BF63ED}" destId="{31B3B23E-4E95-4059-9ADD-CEB1271286BF}" srcOrd="1" destOrd="0" presId="urn:microsoft.com/office/officeart/2009/3/layout/HorizontalOrganizationChart"/>
    <dgm:cxn modelId="{A9957147-2429-489E-B06E-71D65963D0F7}" type="presOf" srcId="{478E8805-6ECE-4506-A4C8-3E9660DE4E9F}" destId="{A1F0817C-7ED2-45C4-B4D3-912C93B1776A}" srcOrd="0" destOrd="0" presId="urn:microsoft.com/office/officeart/2009/3/layout/HorizontalOrganizationChart"/>
    <dgm:cxn modelId="{97D5F548-D686-4538-83C6-3A2735E2C12C}" type="presOf" srcId="{F70F18BD-03DC-4833-96AC-AE8379E62A40}" destId="{5623AEF6-970D-47AD-8CCB-56397F758C4C}" srcOrd="1" destOrd="0" presId="urn:microsoft.com/office/officeart/2009/3/layout/HorizontalOrganizationChart"/>
    <dgm:cxn modelId="{9C34984A-2E0A-437D-B545-1D7DC0C28160}" srcId="{F70F18BD-03DC-4833-96AC-AE8379E62A40}" destId="{29ECF989-873C-4CB1-B278-E315E0937518}" srcOrd="0" destOrd="0" parTransId="{478E8805-6ECE-4506-A4C8-3E9660DE4E9F}" sibTransId="{D2F1973E-23D0-4011-89C1-B2DCB6D3C1C1}"/>
    <dgm:cxn modelId="{2F01ED4E-373B-4340-8EEA-6F5407E9FD0E}" srcId="{41D8B8D0-EF30-41A6-9E36-A68B35851FB3}" destId="{4216378C-0478-4B71-AF1F-27C1F3D2E4E3}" srcOrd="2" destOrd="0" parTransId="{39C6F7F5-993E-4DF6-9571-E95155342F0F}" sibTransId="{A2A1FD75-F49A-4F2D-A3E5-5B316E471E44}"/>
    <dgm:cxn modelId="{7D667C51-7239-45C0-B1BB-AE1465884B96}" srcId="{41D8B8D0-EF30-41A6-9E36-A68B35851FB3}" destId="{F6C190BF-606B-46D5-9407-9403B4BF63ED}" srcOrd="0" destOrd="0" parTransId="{7178F8CC-85BE-4B34-8534-F9BC139A160B}" sibTransId="{726153C7-1E3D-4FBB-BE00-FD401C2F3185}"/>
    <dgm:cxn modelId="{7419F356-AE2E-472F-A01C-DCE39ED4D9FD}" srcId="{F6C190BF-606B-46D5-9407-9403B4BF63ED}" destId="{989C5FDF-0F07-4164-ABC6-61B27CF11B6B}" srcOrd="0" destOrd="0" parTransId="{7CA47EDF-53E0-4C6A-82A1-87EA287D4893}" sibTransId="{42B9684D-E3C2-4144-82F4-166707B78049}"/>
    <dgm:cxn modelId="{78A25078-9DA1-4038-B039-B1D9DC2B208D}" type="presOf" srcId="{41D8B8D0-EF30-41A6-9E36-A68B35851FB3}" destId="{B548E3FB-D040-47FE-A084-69CB93F53C68}" srcOrd="1" destOrd="0" presId="urn:microsoft.com/office/officeart/2009/3/layout/HorizontalOrganizationChart"/>
    <dgm:cxn modelId="{939DAF79-2F0E-4B38-B455-499E6BA806C6}" type="presOf" srcId="{7178F8CC-85BE-4B34-8534-F9BC139A160B}" destId="{6735F7FA-D3FC-47B2-A1E6-CDA27D7918AF}" srcOrd="0" destOrd="0" presId="urn:microsoft.com/office/officeart/2009/3/layout/HorizontalOrganizationChart"/>
    <dgm:cxn modelId="{C07AB17C-9E31-4D93-9A58-73E30F389496}" type="presOf" srcId="{41D8B8D0-EF30-41A6-9E36-A68B35851FB3}" destId="{B119B59A-2034-4421-B1E4-1447EFB7EABA}" srcOrd="0" destOrd="0" presId="urn:microsoft.com/office/officeart/2009/3/layout/HorizontalOrganizationChart"/>
    <dgm:cxn modelId="{1A70C4B6-3CCD-4522-9F89-9CC3002C5221}" srcId="{86D6DC51-86FC-46CC-B8F8-C20370AE91C5}" destId="{41D8B8D0-EF30-41A6-9E36-A68B35851FB3}" srcOrd="0" destOrd="0" parTransId="{6EF147C2-B1DE-4C12-8DA0-524526061207}" sibTransId="{F421903E-6FD2-4CBA-A1A6-1C03F503B53F}"/>
    <dgm:cxn modelId="{C52D0DB8-7645-4E00-BEB8-5B4DFB5B7CFF}" type="presOf" srcId="{4216378C-0478-4B71-AF1F-27C1F3D2E4E3}" destId="{5669DA45-F6C3-4BC3-A7F7-B4F13F072967}" srcOrd="0" destOrd="0" presId="urn:microsoft.com/office/officeart/2009/3/layout/HorizontalOrganizationChart"/>
    <dgm:cxn modelId="{E1C62BCA-063E-42A3-B549-A75D50E2E8ED}" type="presOf" srcId="{29ECF989-873C-4CB1-B278-E315E0937518}" destId="{03479227-A586-462E-A474-DC06F8565C20}" srcOrd="1" destOrd="0" presId="urn:microsoft.com/office/officeart/2009/3/layout/HorizontalOrganizationChart"/>
    <dgm:cxn modelId="{4C8CC6CB-6DD8-4A5E-9172-40AF079BEE1B}" type="presOf" srcId="{0F920F18-CEDA-4C60-AC8C-61BC0FD773E9}" destId="{E513CF3B-FB42-457F-8DCF-F2B2CCB55AE1}" srcOrd="0" destOrd="0" presId="urn:microsoft.com/office/officeart/2009/3/layout/HorizontalOrganizationChart"/>
    <dgm:cxn modelId="{C66134CD-F0C1-4F1F-9066-7051EA5037B0}" type="presOf" srcId="{86D6DC51-86FC-46CC-B8F8-C20370AE91C5}" destId="{CBDBC923-5AFC-4BA1-81FC-D44B16CFF1AB}" srcOrd="0" destOrd="0" presId="urn:microsoft.com/office/officeart/2009/3/layout/HorizontalOrganizationChart"/>
    <dgm:cxn modelId="{27D49ACF-47B4-42CA-919D-D8D7C4386A51}" type="presOf" srcId="{989C5FDF-0F07-4164-ABC6-61B27CF11B6B}" destId="{40442660-4D90-4F84-AEE5-6B3F467BDC7E}" srcOrd="1" destOrd="0" presId="urn:microsoft.com/office/officeart/2009/3/layout/HorizontalOrganizationChart"/>
    <dgm:cxn modelId="{54E336D5-5116-4B28-8983-0A5FA57DD02F}" type="presOf" srcId="{989C5FDF-0F07-4164-ABC6-61B27CF11B6B}" destId="{D9E3DEB2-50BD-4B27-9A26-26827BC5EF02}" srcOrd="0" destOrd="0" presId="urn:microsoft.com/office/officeart/2009/3/layout/HorizontalOrganizationChart"/>
    <dgm:cxn modelId="{86F8D0D6-F9EB-473E-80EB-8D28C74988B2}" type="presOf" srcId="{29ECF989-873C-4CB1-B278-E315E0937518}" destId="{C4A3990C-67F7-4588-A89E-2AD374236938}" srcOrd="0" destOrd="0" presId="urn:microsoft.com/office/officeart/2009/3/layout/HorizontalOrganizationChart"/>
    <dgm:cxn modelId="{D723AFEB-86A3-4DEC-A42F-D7DAF8B41C72}" type="presOf" srcId="{0F920F18-CEDA-4C60-AC8C-61BC0FD773E9}" destId="{BDC32014-F7AA-4148-AD60-B58EBFA2B699}" srcOrd="1" destOrd="0" presId="urn:microsoft.com/office/officeart/2009/3/layout/HorizontalOrganizationChart"/>
    <dgm:cxn modelId="{1D90695E-4F6B-4406-8ABD-A15C91582D04}" type="presParOf" srcId="{CBDBC923-5AFC-4BA1-81FC-D44B16CFF1AB}" destId="{3C7B55D7-15D0-49A8-A7BE-224B412524A7}" srcOrd="0" destOrd="0" presId="urn:microsoft.com/office/officeart/2009/3/layout/HorizontalOrganizationChart"/>
    <dgm:cxn modelId="{2DFD28E2-2CFC-4078-A04A-BA65D48C16B6}" type="presParOf" srcId="{3C7B55D7-15D0-49A8-A7BE-224B412524A7}" destId="{C33DF567-3A3A-45CF-A2BF-6A86599F203C}" srcOrd="0" destOrd="0" presId="urn:microsoft.com/office/officeart/2009/3/layout/HorizontalOrganizationChart"/>
    <dgm:cxn modelId="{B09AE0F8-8990-4D43-9861-29807B1D41B3}" type="presParOf" srcId="{C33DF567-3A3A-45CF-A2BF-6A86599F203C}" destId="{B119B59A-2034-4421-B1E4-1447EFB7EABA}" srcOrd="0" destOrd="0" presId="urn:microsoft.com/office/officeart/2009/3/layout/HorizontalOrganizationChart"/>
    <dgm:cxn modelId="{6CDBB636-976B-4358-83F0-A79FB2231A9B}" type="presParOf" srcId="{C33DF567-3A3A-45CF-A2BF-6A86599F203C}" destId="{B548E3FB-D040-47FE-A084-69CB93F53C68}" srcOrd="1" destOrd="0" presId="urn:microsoft.com/office/officeart/2009/3/layout/HorizontalOrganizationChart"/>
    <dgm:cxn modelId="{09E04458-EFF6-4C59-8D71-D0E9BE025C76}" type="presParOf" srcId="{3C7B55D7-15D0-49A8-A7BE-224B412524A7}" destId="{F7CE880C-0D38-4448-99D1-9893EA97162F}" srcOrd="1" destOrd="0" presId="urn:microsoft.com/office/officeart/2009/3/layout/HorizontalOrganizationChart"/>
    <dgm:cxn modelId="{170B7D22-E09A-45BD-9C6B-0DE447EDC642}" type="presParOf" srcId="{F7CE880C-0D38-4448-99D1-9893EA97162F}" destId="{6735F7FA-D3FC-47B2-A1E6-CDA27D7918AF}" srcOrd="0" destOrd="0" presId="urn:microsoft.com/office/officeart/2009/3/layout/HorizontalOrganizationChart"/>
    <dgm:cxn modelId="{A7CEC54F-CC45-4991-B158-C058A49631E2}" type="presParOf" srcId="{F7CE880C-0D38-4448-99D1-9893EA97162F}" destId="{405C6E36-DA76-4DDD-AB7B-6884651431D8}" srcOrd="1" destOrd="0" presId="urn:microsoft.com/office/officeart/2009/3/layout/HorizontalOrganizationChart"/>
    <dgm:cxn modelId="{57783265-3A1E-4815-B4EF-325E624D4A9C}" type="presParOf" srcId="{405C6E36-DA76-4DDD-AB7B-6884651431D8}" destId="{231D36DA-120F-4AB8-AB8D-74DA24B32F33}" srcOrd="0" destOrd="0" presId="urn:microsoft.com/office/officeart/2009/3/layout/HorizontalOrganizationChart"/>
    <dgm:cxn modelId="{740FE29C-90AF-4B2B-B4D4-E9B3AE4CC543}" type="presParOf" srcId="{231D36DA-120F-4AB8-AB8D-74DA24B32F33}" destId="{301A0258-2B53-4300-ABF5-D5A630F94789}" srcOrd="0" destOrd="0" presId="urn:microsoft.com/office/officeart/2009/3/layout/HorizontalOrganizationChart"/>
    <dgm:cxn modelId="{D37A0AFF-3BA8-41CB-8DBB-3C1BADE84E86}" type="presParOf" srcId="{231D36DA-120F-4AB8-AB8D-74DA24B32F33}" destId="{31B3B23E-4E95-4059-9ADD-CEB1271286BF}" srcOrd="1" destOrd="0" presId="urn:microsoft.com/office/officeart/2009/3/layout/HorizontalOrganizationChart"/>
    <dgm:cxn modelId="{78AC82A7-2B2B-4506-BB5E-AAB748056BE3}" type="presParOf" srcId="{405C6E36-DA76-4DDD-AB7B-6884651431D8}" destId="{463BEE6C-5E18-4CE9-BFD3-87E6DD092D03}" srcOrd="1" destOrd="0" presId="urn:microsoft.com/office/officeart/2009/3/layout/HorizontalOrganizationChart"/>
    <dgm:cxn modelId="{0EB69A33-B43B-44C2-967D-8AD25CD6A7D3}" type="presParOf" srcId="{463BEE6C-5E18-4CE9-BFD3-87E6DD092D03}" destId="{4B525E7B-EC5E-4016-A30D-D859105AB43D}" srcOrd="0" destOrd="0" presId="urn:microsoft.com/office/officeart/2009/3/layout/HorizontalOrganizationChart"/>
    <dgm:cxn modelId="{E0728738-B2EA-4F70-A70F-515B5F981D9B}" type="presParOf" srcId="{463BEE6C-5E18-4CE9-BFD3-87E6DD092D03}" destId="{E284D35E-5F3F-4ED6-A2BD-5F9D55EBFF89}" srcOrd="1" destOrd="0" presId="urn:microsoft.com/office/officeart/2009/3/layout/HorizontalOrganizationChart"/>
    <dgm:cxn modelId="{A6854C3A-4A91-40A7-9005-EE0EED0E4CCE}" type="presParOf" srcId="{E284D35E-5F3F-4ED6-A2BD-5F9D55EBFF89}" destId="{BD0C465A-6FD1-422E-92FA-4FAED0B43861}" srcOrd="0" destOrd="0" presId="urn:microsoft.com/office/officeart/2009/3/layout/HorizontalOrganizationChart"/>
    <dgm:cxn modelId="{F07C6250-5BE9-494C-BF18-3AC3EF943685}" type="presParOf" srcId="{BD0C465A-6FD1-422E-92FA-4FAED0B43861}" destId="{D9E3DEB2-50BD-4B27-9A26-26827BC5EF02}" srcOrd="0" destOrd="0" presId="urn:microsoft.com/office/officeart/2009/3/layout/HorizontalOrganizationChart"/>
    <dgm:cxn modelId="{58FA0D49-8659-4426-B51F-58EBE41874CE}" type="presParOf" srcId="{BD0C465A-6FD1-422E-92FA-4FAED0B43861}" destId="{40442660-4D90-4F84-AEE5-6B3F467BDC7E}" srcOrd="1" destOrd="0" presId="urn:microsoft.com/office/officeart/2009/3/layout/HorizontalOrganizationChart"/>
    <dgm:cxn modelId="{F03FBD64-D1B3-4EF1-95C2-54765289B5E7}" type="presParOf" srcId="{E284D35E-5F3F-4ED6-A2BD-5F9D55EBFF89}" destId="{9147EBA2-8691-4E21-9965-5192181FC31C}" srcOrd="1" destOrd="0" presId="urn:microsoft.com/office/officeart/2009/3/layout/HorizontalOrganizationChart"/>
    <dgm:cxn modelId="{3A395E20-D7A5-4BF8-8532-6E0320BDCA12}" type="presParOf" srcId="{E284D35E-5F3F-4ED6-A2BD-5F9D55EBFF89}" destId="{DF1F9315-D6F2-4957-AD34-A391692AF897}" srcOrd="2" destOrd="0" presId="urn:microsoft.com/office/officeart/2009/3/layout/HorizontalOrganizationChart"/>
    <dgm:cxn modelId="{A558944E-3B8A-4DF1-9BB7-8D9D75D23567}" type="presParOf" srcId="{405C6E36-DA76-4DDD-AB7B-6884651431D8}" destId="{8931D8A5-EF0D-4A50-91A2-69FB3A54221D}" srcOrd="2" destOrd="0" presId="urn:microsoft.com/office/officeart/2009/3/layout/HorizontalOrganizationChart"/>
    <dgm:cxn modelId="{DB4BB1E3-FAD5-41B1-BC86-212DF8462FCF}" type="presParOf" srcId="{F7CE880C-0D38-4448-99D1-9893EA97162F}" destId="{3EDBBDE1-6BF6-49C0-9298-4BDC4EDC8BAE}" srcOrd="2" destOrd="0" presId="urn:microsoft.com/office/officeart/2009/3/layout/HorizontalOrganizationChart"/>
    <dgm:cxn modelId="{753578C8-B33C-4461-A3EE-6086457D6FF5}" type="presParOf" srcId="{F7CE880C-0D38-4448-99D1-9893EA97162F}" destId="{41A05202-A4E1-4A4A-A355-5CCCAC76BF57}" srcOrd="3" destOrd="0" presId="urn:microsoft.com/office/officeart/2009/3/layout/HorizontalOrganizationChart"/>
    <dgm:cxn modelId="{D386BBC2-7F9B-44E0-9A77-32E980274CCB}" type="presParOf" srcId="{41A05202-A4E1-4A4A-A355-5CCCAC76BF57}" destId="{8F0821F8-8762-47B1-B7DF-A90FB58E9321}" srcOrd="0" destOrd="0" presId="urn:microsoft.com/office/officeart/2009/3/layout/HorizontalOrganizationChart"/>
    <dgm:cxn modelId="{2CEBCECE-94D8-42A6-82BA-A2CC0B556E10}" type="presParOf" srcId="{8F0821F8-8762-47B1-B7DF-A90FB58E9321}" destId="{6F15FBFF-3451-4030-99D6-C391681B4F14}" srcOrd="0" destOrd="0" presId="urn:microsoft.com/office/officeart/2009/3/layout/HorizontalOrganizationChart"/>
    <dgm:cxn modelId="{106C5A3B-0C16-4DEE-BE81-3CECD5C48758}" type="presParOf" srcId="{8F0821F8-8762-47B1-B7DF-A90FB58E9321}" destId="{5623AEF6-970D-47AD-8CCB-56397F758C4C}" srcOrd="1" destOrd="0" presId="urn:microsoft.com/office/officeart/2009/3/layout/HorizontalOrganizationChart"/>
    <dgm:cxn modelId="{23F04CDE-28F4-426A-8658-189AA853F61B}" type="presParOf" srcId="{41A05202-A4E1-4A4A-A355-5CCCAC76BF57}" destId="{138F0155-F8F8-4FF3-A2DB-3CA0BD4EE01F}" srcOrd="1" destOrd="0" presId="urn:microsoft.com/office/officeart/2009/3/layout/HorizontalOrganizationChart"/>
    <dgm:cxn modelId="{278FF89B-58AE-483A-AF73-8F6D2550547C}" type="presParOf" srcId="{138F0155-F8F8-4FF3-A2DB-3CA0BD4EE01F}" destId="{A1F0817C-7ED2-45C4-B4D3-912C93B1776A}" srcOrd="0" destOrd="0" presId="urn:microsoft.com/office/officeart/2009/3/layout/HorizontalOrganizationChart"/>
    <dgm:cxn modelId="{21406B0F-7383-449D-8EF5-374970642C09}" type="presParOf" srcId="{138F0155-F8F8-4FF3-A2DB-3CA0BD4EE01F}" destId="{71A79359-F093-467E-9E62-7C3BBB472C81}" srcOrd="1" destOrd="0" presId="urn:microsoft.com/office/officeart/2009/3/layout/HorizontalOrganizationChart"/>
    <dgm:cxn modelId="{AA1A6020-FE83-4390-A2E3-4278F22B1668}" type="presParOf" srcId="{71A79359-F093-467E-9E62-7C3BBB472C81}" destId="{E816C976-F986-4638-BB10-9B57A3F92D39}" srcOrd="0" destOrd="0" presId="urn:microsoft.com/office/officeart/2009/3/layout/HorizontalOrganizationChart"/>
    <dgm:cxn modelId="{7E34EC1A-EAE3-4A48-B4A9-F99AC6D6D229}" type="presParOf" srcId="{E816C976-F986-4638-BB10-9B57A3F92D39}" destId="{C4A3990C-67F7-4588-A89E-2AD374236938}" srcOrd="0" destOrd="0" presId="urn:microsoft.com/office/officeart/2009/3/layout/HorizontalOrganizationChart"/>
    <dgm:cxn modelId="{44879A77-2159-4E6E-941F-9DCC7074481E}" type="presParOf" srcId="{E816C976-F986-4638-BB10-9B57A3F92D39}" destId="{03479227-A586-462E-A474-DC06F8565C20}" srcOrd="1" destOrd="0" presId="urn:microsoft.com/office/officeart/2009/3/layout/HorizontalOrganizationChart"/>
    <dgm:cxn modelId="{3E04C11D-2EF8-4539-9A38-5A8A2E617308}" type="presParOf" srcId="{71A79359-F093-467E-9E62-7C3BBB472C81}" destId="{A447A8B6-3895-4AE3-B584-41E041B0E7C6}" srcOrd="1" destOrd="0" presId="urn:microsoft.com/office/officeart/2009/3/layout/HorizontalOrganizationChart"/>
    <dgm:cxn modelId="{DD4388F9-4E2B-486C-BE03-79A7C71B3FDA}" type="presParOf" srcId="{71A79359-F093-467E-9E62-7C3BBB472C81}" destId="{173BE210-5B9E-4B4F-8362-F573C8C7B724}" srcOrd="2" destOrd="0" presId="urn:microsoft.com/office/officeart/2009/3/layout/HorizontalOrganizationChart"/>
    <dgm:cxn modelId="{996F2EE7-15C3-4FC2-B6DF-44EC696AFFCA}" type="presParOf" srcId="{41A05202-A4E1-4A4A-A355-5CCCAC76BF57}" destId="{05AFF341-5536-47D0-8C01-1B9232A052DC}" srcOrd="2" destOrd="0" presId="urn:microsoft.com/office/officeart/2009/3/layout/HorizontalOrganizationChart"/>
    <dgm:cxn modelId="{9C884367-B45E-47F2-97FA-3D55D1B2B0C6}" type="presParOf" srcId="{F7CE880C-0D38-4448-99D1-9893EA97162F}" destId="{97008EF6-28EE-4A72-AFB4-6FF4FDC16C6B}" srcOrd="4" destOrd="0" presId="urn:microsoft.com/office/officeart/2009/3/layout/HorizontalOrganizationChart"/>
    <dgm:cxn modelId="{00C40DE1-1342-4368-8966-5EFBFFCCBF29}" type="presParOf" srcId="{F7CE880C-0D38-4448-99D1-9893EA97162F}" destId="{3F1D7B85-8430-4233-BF7F-FE81443A3CC5}" srcOrd="5" destOrd="0" presId="urn:microsoft.com/office/officeart/2009/3/layout/HorizontalOrganizationChart"/>
    <dgm:cxn modelId="{10CDF0DB-A738-4C50-834D-B9B883C4C4AC}" type="presParOf" srcId="{3F1D7B85-8430-4233-BF7F-FE81443A3CC5}" destId="{33AA6166-C7CD-4F86-A77B-2454C6FF512B}" srcOrd="0" destOrd="0" presId="urn:microsoft.com/office/officeart/2009/3/layout/HorizontalOrganizationChart"/>
    <dgm:cxn modelId="{32EFE544-3D8D-43B8-9174-26EBB6BA90A4}" type="presParOf" srcId="{33AA6166-C7CD-4F86-A77B-2454C6FF512B}" destId="{5669DA45-F6C3-4BC3-A7F7-B4F13F072967}" srcOrd="0" destOrd="0" presId="urn:microsoft.com/office/officeart/2009/3/layout/HorizontalOrganizationChart"/>
    <dgm:cxn modelId="{487D8D0F-B2A0-4BF0-B3D5-9C75E9A85F65}" type="presParOf" srcId="{33AA6166-C7CD-4F86-A77B-2454C6FF512B}" destId="{C26824B9-3DE7-4012-B990-B0F7F80B742E}" srcOrd="1" destOrd="0" presId="urn:microsoft.com/office/officeart/2009/3/layout/HorizontalOrganizationChart"/>
    <dgm:cxn modelId="{C437E47B-F594-410E-B8D6-3065E531C76F}" type="presParOf" srcId="{3F1D7B85-8430-4233-BF7F-FE81443A3CC5}" destId="{99BEE69B-5BC9-412B-A45C-0B22AAEF0B02}" srcOrd="1" destOrd="0" presId="urn:microsoft.com/office/officeart/2009/3/layout/HorizontalOrganizationChart"/>
    <dgm:cxn modelId="{22C2070C-0E04-4780-8AD8-A6E47F0B6153}" type="presParOf" srcId="{99BEE69B-5BC9-412B-A45C-0B22AAEF0B02}" destId="{FACD285E-60EC-4EC6-9712-3B8663FC8C6B}" srcOrd="0" destOrd="0" presId="urn:microsoft.com/office/officeart/2009/3/layout/HorizontalOrganizationChart"/>
    <dgm:cxn modelId="{EAE78898-8334-40B2-8A93-22BB03DA1FB6}" type="presParOf" srcId="{99BEE69B-5BC9-412B-A45C-0B22AAEF0B02}" destId="{DE53B75A-0B14-46EA-8193-7F99FC6C11C5}" srcOrd="1" destOrd="0" presId="urn:microsoft.com/office/officeart/2009/3/layout/HorizontalOrganizationChart"/>
    <dgm:cxn modelId="{E1895560-7B3F-4B0B-A2AF-D9517AB0D593}" type="presParOf" srcId="{DE53B75A-0B14-46EA-8193-7F99FC6C11C5}" destId="{9E951402-2C66-4ECD-9FE0-68B13864AAB5}" srcOrd="0" destOrd="0" presId="urn:microsoft.com/office/officeart/2009/3/layout/HorizontalOrganizationChart"/>
    <dgm:cxn modelId="{EDC8ACB5-D0F8-4EB8-B55A-47CFFE9A6582}" type="presParOf" srcId="{9E951402-2C66-4ECD-9FE0-68B13864AAB5}" destId="{E513CF3B-FB42-457F-8DCF-F2B2CCB55AE1}" srcOrd="0" destOrd="0" presId="urn:microsoft.com/office/officeart/2009/3/layout/HorizontalOrganizationChart"/>
    <dgm:cxn modelId="{2905E0C3-CCFD-4BE8-8A35-684548512CBF}" type="presParOf" srcId="{9E951402-2C66-4ECD-9FE0-68B13864AAB5}" destId="{BDC32014-F7AA-4148-AD60-B58EBFA2B699}" srcOrd="1" destOrd="0" presId="urn:microsoft.com/office/officeart/2009/3/layout/HorizontalOrganizationChart"/>
    <dgm:cxn modelId="{36337B61-C3C8-4436-A5CB-92E5E6DBA975}" type="presParOf" srcId="{DE53B75A-0B14-46EA-8193-7F99FC6C11C5}" destId="{19DDCE2C-B921-4BD5-9CEF-694C56723D4A}" srcOrd="1" destOrd="0" presId="urn:microsoft.com/office/officeart/2009/3/layout/HorizontalOrganizationChart"/>
    <dgm:cxn modelId="{380E0468-A36B-4246-8148-712F60D58E50}" type="presParOf" srcId="{DE53B75A-0B14-46EA-8193-7F99FC6C11C5}" destId="{44F2CE02-3F28-4437-B1C0-D5595B54D13E}" srcOrd="2" destOrd="0" presId="urn:microsoft.com/office/officeart/2009/3/layout/HorizontalOrganizationChart"/>
    <dgm:cxn modelId="{7674E5E3-1D7D-4D68-91C1-40C8E4457397}" type="presParOf" srcId="{3F1D7B85-8430-4233-BF7F-FE81443A3CC5}" destId="{7BA8E6DE-374B-4553-8D62-E9519855B417}" srcOrd="2" destOrd="0" presId="urn:microsoft.com/office/officeart/2009/3/layout/HorizontalOrganizationChart"/>
    <dgm:cxn modelId="{3082527F-1CF5-4B9D-95F1-FD598219DA17}" type="presParOf" srcId="{3C7B55D7-15D0-49A8-A7BE-224B412524A7}" destId="{3A27A1A8-256C-4601-B0A0-4861753451E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1778F-EDC4-4734-921A-9C3A90BECE82}">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BA068-1BB2-4FE3-AEE6-D44EC808C17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9C554-5E70-48CD-99C6-F6D38F47625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Graph Properties</a:t>
          </a:r>
        </a:p>
      </dsp:txBody>
      <dsp:txXfrm>
        <a:off x="1435590" y="531"/>
        <a:ext cx="9080009" cy="1242935"/>
      </dsp:txXfrm>
    </dsp:sp>
    <dsp:sp modelId="{5513B87D-CC83-454D-8F06-7078458F3D6A}">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DEFBD-D101-452E-8D31-7AEFEA4B569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4717D-52E3-4CEF-BD92-67807D05CBB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Graphs for Cybersecurity: Understanding Evolving Network Communication</a:t>
          </a:r>
        </a:p>
      </dsp:txBody>
      <dsp:txXfrm>
        <a:off x="1435590" y="1554201"/>
        <a:ext cx="9080009" cy="1242935"/>
      </dsp:txXfrm>
    </dsp:sp>
    <dsp:sp modelId="{286B7473-2F71-400A-AE2B-D8374CE7530A}">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F4517-8F8A-4EAF-9791-B62A617C7F7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DEE93-1915-44E8-BB02-0E1D3556BF3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Graphs for Cybersecurity: Similarity-Based Redundancy in Router Connectivity</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7352D-D78B-4E90-890D-6323455F42FF}">
      <dsp:nvSpPr>
        <dsp:cNvPr id="0" name=""/>
        <dsp:cNvSpPr/>
      </dsp:nvSpPr>
      <dsp:spPr>
        <a:xfrm>
          <a:off x="875205" y="1556662"/>
          <a:ext cx="980127" cy="9801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F981C-1DDE-4DA3-817A-E7D2EC667A7A}">
      <dsp:nvSpPr>
        <dsp:cNvPr id="0" name=""/>
        <dsp:cNvSpPr/>
      </dsp:nvSpPr>
      <dsp:spPr>
        <a:xfrm>
          <a:off x="276238" y="2980890"/>
          <a:ext cx="2178061"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Network traffic has been extensively studied as a graph, </a:t>
          </a:r>
        </a:p>
      </dsp:txBody>
      <dsp:txXfrm>
        <a:off x="276238" y="2980890"/>
        <a:ext cx="2178061" cy="1535625"/>
      </dsp:txXfrm>
    </dsp:sp>
    <dsp:sp modelId="{98124EAE-6BA7-4341-8950-FC2E8A796C83}">
      <dsp:nvSpPr>
        <dsp:cNvPr id="0" name=""/>
        <dsp:cNvSpPr/>
      </dsp:nvSpPr>
      <dsp:spPr>
        <a:xfrm>
          <a:off x="3434427" y="1556662"/>
          <a:ext cx="980127" cy="9801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8F9B9-A5DA-4C84-85FC-E895CB1A8EEF}">
      <dsp:nvSpPr>
        <dsp:cNvPr id="0" name=""/>
        <dsp:cNvSpPr/>
      </dsp:nvSpPr>
      <dsp:spPr>
        <a:xfrm>
          <a:off x="2835460" y="2980890"/>
          <a:ext cx="2178061"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source and destination IP addresses are vertices and the communication between them is the edge</a:t>
          </a:r>
        </a:p>
      </dsp:txBody>
      <dsp:txXfrm>
        <a:off x="2835460" y="2980890"/>
        <a:ext cx="2178061" cy="1535625"/>
      </dsp:txXfrm>
    </dsp:sp>
    <dsp:sp modelId="{A7323007-DF9C-4A40-9B13-D36E905094C8}">
      <dsp:nvSpPr>
        <dsp:cNvPr id="0" name=""/>
        <dsp:cNvSpPr/>
      </dsp:nvSpPr>
      <dsp:spPr>
        <a:xfrm>
          <a:off x="5993649" y="1556662"/>
          <a:ext cx="980127" cy="9801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C1518-5365-4768-8FEF-BF149572800D}">
      <dsp:nvSpPr>
        <dsp:cNvPr id="0" name=""/>
        <dsp:cNvSpPr/>
      </dsp:nvSpPr>
      <dsp:spPr>
        <a:xfrm>
          <a:off x="5394682" y="2980890"/>
          <a:ext cx="2178061"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Various properties such as centrality, density and diameter have been used to evaluate the state of the graph and studying communication patterns over time</a:t>
          </a:r>
        </a:p>
      </dsp:txBody>
      <dsp:txXfrm>
        <a:off x="5394682" y="2980890"/>
        <a:ext cx="2178061" cy="1535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5E682-858A-491B-BD12-50229DF58021}">
      <dsp:nvSpPr>
        <dsp:cNvPr id="0" name=""/>
        <dsp:cNvSpPr/>
      </dsp:nvSpPr>
      <dsp:spPr>
        <a:xfrm>
          <a:off x="2531373" y="2848"/>
          <a:ext cx="2786235" cy="1811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Used to evaluate security policies (P) which are modelled based on the network model (M)</a:t>
          </a:r>
        </a:p>
      </dsp:txBody>
      <dsp:txXfrm>
        <a:off x="2619781" y="91256"/>
        <a:ext cx="2609419" cy="1634236"/>
      </dsp:txXfrm>
    </dsp:sp>
    <dsp:sp modelId="{3098E187-B400-4529-99CD-1C1296CD5759}">
      <dsp:nvSpPr>
        <dsp:cNvPr id="0" name=""/>
        <dsp:cNvSpPr/>
      </dsp:nvSpPr>
      <dsp:spPr>
        <a:xfrm>
          <a:off x="1510687" y="908375"/>
          <a:ext cx="4827606" cy="4827606"/>
        </a:xfrm>
        <a:custGeom>
          <a:avLst/>
          <a:gdLst/>
          <a:ahLst/>
          <a:cxnLst/>
          <a:rect l="0" t="0" r="0" b="0"/>
          <a:pathLst>
            <a:path>
              <a:moveTo>
                <a:pt x="4180311" y="768843"/>
              </a:moveTo>
              <a:arcTo wR="2413803" hR="2413803" stAng="19022434" swAng="230048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9DB73C9-3DA4-4105-803D-189577263A5C}">
      <dsp:nvSpPr>
        <dsp:cNvPr id="0" name=""/>
        <dsp:cNvSpPr/>
      </dsp:nvSpPr>
      <dsp:spPr>
        <a:xfrm>
          <a:off x="4621788" y="3623553"/>
          <a:ext cx="2786235" cy="1811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Attack graphs evaluate all executions of M which violate P </a:t>
          </a:r>
        </a:p>
      </dsp:txBody>
      <dsp:txXfrm>
        <a:off x="4710196" y="3711961"/>
        <a:ext cx="2609419" cy="1634236"/>
      </dsp:txXfrm>
    </dsp:sp>
    <dsp:sp modelId="{72A54586-C2A6-49E8-AADB-46B6B25806E4}">
      <dsp:nvSpPr>
        <dsp:cNvPr id="0" name=""/>
        <dsp:cNvSpPr/>
      </dsp:nvSpPr>
      <dsp:spPr>
        <a:xfrm>
          <a:off x="1510687" y="908375"/>
          <a:ext cx="4827606" cy="4827606"/>
        </a:xfrm>
        <a:custGeom>
          <a:avLst/>
          <a:gdLst/>
          <a:ahLst/>
          <a:cxnLst/>
          <a:rect l="0" t="0" r="0" b="0"/>
          <a:pathLst>
            <a:path>
              <a:moveTo>
                <a:pt x="3153639" y="4711429"/>
              </a:moveTo>
              <a:arcTo wR="2413803" hR="2413803" stAng="4329085" swAng="214182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8EF68C7-558D-4029-97FE-57F9B0EC0628}">
      <dsp:nvSpPr>
        <dsp:cNvPr id="0" name=""/>
        <dsp:cNvSpPr/>
      </dsp:nvSpPr>
      <dsp:spPr>
        <a:xfrm>
          <a:off x="440958" y="3623553"/>
          <a:ext cx="2786235" cy="1811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Violations discovered can help make a network more robust though enforcement of more stringent security policies. </a:t>
          </a:r>
        </a:p>
      </dsp:txBody>
      <dsp:txXfrm>
        <a:off x="529366" y="3711961"/>
        <a:ext cx="2609419" cy="1634236"/>
      </dsp:txXfrm>
    </dsp:sp>
    <dsp:sp modelId="{EC05FA99-5DFC-4DD9-9640-70C33438659E}">
      <dsp:nvSpPr>
        <dsp:cNvPr id="0" name=""/>
        <dsp:cNvSpPr/>
      </dsp:nvSpPr>
      <dsp:spPr>
        <a:xfrm>
          <a:off x="1510687" y="908375"/>
          <a:ext cx="4827606" cy="4827606"/>
        </a:xfrm>
        <a:custGeom>
          <a:avLst/>
          <a:gdLst/>
          <a:ahLst/>
          <a:cxnLst/>
          <a:rect l="0" t="0" r="0" b="0"/>
          <a:pathLst>
            <a:path>
              <a:moveTo>
                <a:pt x="7836" y="2219458"/>
              </a:moveTo>
              <a:arcTo wR="2413803" hR="2413803" stAng="11077086" swAng="230048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7E6FB-AD8D-4223-A73D-72352A0D5A6B}">
      <dsp:nvSpPr>
        <dsp:cNvPr id="0" name=""/>
        <dsp:cNvSpPr/>
      </dsp:nvSpPr>
      <dsp:spPr>
        <a:xfrm>
          <a:off x="737375" y="1240"/>
          <a:ext cx="3035348" cy="1821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Graphs have been used to find relationships between known attacks and vulnerabilities, Such that known attacks are the nodes and the similarity between two vulnerabilities is the edge</a:t>
          </a:r>
        </a:p>
      </dsp:txBody>
      <dsp:txXfrm>
        <a:off x="737375" y="1240"/>
        <a:ext cx="3035348" cy="1821209"/>
      </dsp:txXfrm>
    </dsp:sp>
    <dsp:sp modelId="{88B47508-69F1-4968-930E-61FD2CE9FA57}">
      <dsp:nvSpPr>
        <dsp:cNvPr id="0" name=""/>
        <dsp:cNvSpPr/>
      </dsp:nvSpPr>
      <dsp:spPr>
        <a:xfrm>
          <a:off x="4076258" y="1240"/>
          <a:ext cx="3035348" cy="1821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weight on the edge depicts the level of similarity</a:t>
          </a:r>
        </a:p>
      </dsp:txBody>
      <dsp:txXfrm>
        <a:off x="4076258" y="1240"/>
        <a:ext cx="3035348" cy="1821209"/>
      </dsp:txXfrm>
    </dsp:sp>
    <dsp:sp modelId="{438A0500-75DD-4939-9BBE-CA666D88288C}">
      <dsp:nvSpPr>
        <dsp:cNvPr id="0" name=""/>
        <dsp:cNvSpPr/>
      </dsp:nvSpPr>
      <dsp:spPr>
        <a:xfrm>
          <a:off x="737375" y="2125984"/>
          <a:ext cx="3035348" cy="1821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These types of graphs can be augmented with semantic and contextual information</a:t>
          </a:r>
        </a:p>
      </dsp:txBody>
      <dsp:txXfrm>
        <a:off x="737375" y="2125984"/>
        <a:ext cx="3035348" cy="1821209"/>
      </dsp:txXfrm>
    </dsp:sp>
    <dsp:sp modelId="{E88B96A6-B8BB-439F-9E08-89BA711952BD}">
      <dsp:nvSpPr>
        <dsp:cNvPr id="0" name=""/>
        <dsp:cNvSpPr/>
      </dsp:nvSpPr>
      <dsp:spPr>
        <a:xfrm>
          <a:off x="4076258" y="2125984"/>
          <a:ext cx="3035348" cy="1821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These graphs can be queried when a new unknown threat is seen, such as a zero day attack</a:t>
          </a:r>
        </a:p>
      </dsp:txBody>
      <dsp:txXfrm>
        <a:off x="4076258" y="2125984"/>
        <a:ext cx="3035348" cy="1821209"/>
      </dsp:txXfrm>
    </dsp:sp>
    <dsp:sp modelId="{D72E0241-8ECC-4ADE-8B46-E8CB8860D6EC}">
      <dsp:nvSpPr>
        <dsp:cNvPr id="0" name=""/>
        <dsp:cNvSpPr/>
      </dsp:nvSpPr>
      <dsp:spPr>
        <a:xfrm>
          <a:off x="2406816" y="4250728"/>
          <a:ext cx="3035348" cy="1821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By computing the similarities between the zero day attack and the known attacks a score can be provided to indicate the level of threat from this zero day. </a:t>
          </a:r>
        </a:p>
      </dsp:txBody>
      <dsp:txXfrm>
        <a:off x="2406816" y="4250728"/>
        <a:ext cx="3035348" cy="1821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D285E-60EC-4EC6-9712-3B8663FC8C6B}">
      <dsp:nvSpPr>
        <dsp:cNvPr id="0" name=""/>
        <dsp:cNvSpPr/>
      </dsp:nvSpPr>
      <dsp:spPr>
        <a:xfrm>
          <a:off x="7887518" y="4923985"/>
          <a:ext cx="716607" cy="91440"/>
        </a:xfrm>
        <a:custGeom>
          <a:avLst/>
          <a:gdLst/>
          <a:ahLst/>
          <a:cxnLst/>
          <a:rect l="0" t="0" r="0" b="0"/>
          <a:pathLst>
            <a:path>
              <a:moveTo>
                <a:pt x="0" y="45720"/>
              </a:moveTo>
              <a:lnTo>
                <a:pt x="71660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008EF6-28EE-4A72-AFB4-6FF4FDC16C6B}">
      <dsp:nvSpPr>
        <dsp:cNvPr id="0" name=""/>
        <dsp:cNvSpPr/>
      </dsp:nvSpPr>
      <dsp:spPr>
        <a:xfrm>
          <a:off x="3587874" y="3429000"/>
          <a:ext cx="716607" cy="1540705"/>
        </a:xfrm>
        <a:custGeom>
          <a:avLst/>
          <a:gdLst/>
          <a:ahLst/>
          <a:cxnLst/>
          <a:rect l="0" t="0" r="0" b="0"/>
          <a:pathLst>
            <a:path>
              <a:moveTo>
                <a:pt x="0" y="0"/>
              </a:moveTo>
              <a:lnTo>
                <a:pt x="358303" y="0"/>
              </a:lnTo>
              <a:lnTo>
                <a:pt x="358303" y="1540705"/>
              </a:lnTo>
              <a:lnTo>
                <a:pt x="716607" y="1540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F0817C-7ED2-45C4-B4D3-912C93B1776A}">
      <dsp:nvSpPr>
        <dsp:cNvPr id="0" name=""/>
        <dsp:cNvSpPr/>
      </dsp:nvSpPr>
      <dsp:spPr>
        <a:xfrm>
          <a:off x="7887518" y="3383280"/>
          <a:ext cx="716607" cy="91440"/>
        </a:xfrm>
        <a:custGeom>
          <a:avLst/>
          <a:gdLst/>
          <a:ahLst/>
          <a:cxnLst/>
          <a:rect l="0" t="0" r="0" b="0"/>
          <a:pathLst>
            <a:path>
              <a:moveTo>
                <a:pt x="0" y="45720"/>
              </a:moveTo>
              <a:lnTo>
                <a:pt x="71660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DBBDE1-6BF6-49C0-9298-4BDC4EDC8BAE}">
      <dsp:nvSpPr>
        <dsp:cNvPr id="0" name=""/>
        <dsp:cNvSpPr/>
      </dsp:nvSpPr>
      <dsp:spPr>
        <a:xfrm>
          <a:off x="3587874" y="3383280"/>
          <a:ext cx="716607" cy="91440"/>
        </a:xfrm>
        <a:custGeom>
          <a:avLst/>
          <a:gdLst/>
          <a:ahLst/>
          <a:cxnLst/>
          <a:rect l="0" t="0" r="0" b="0"/>
          <a:pathLst>
            <a:path>
              <a:moveTo>
                <a:pt x="0" y="45720"/>
              </a:moveTo>
              <a:lnTo>
                <a:pt x="71660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25E7B-EC5E-4016-A30D-D859105AB43D}">
      <dsp:nvSpPr>
        <dsp:cNvPr id="0" name=""/>
        <dsp:cNvSpPr/>
      </dsp:nvSpPr>
      <dsp:spPr>
        <a:xfrm>
          <a:off x="7887518" y="1842574"/>
          <a:ext cx="716607" cy="91440"/>
        </a:xfrm>
        <a:custGeom>
          <a:avLst/>
          <a:gdLst/>
          <a:ahLst/>
          <a:cxnLst/>
          <a:rect l="0" t="0" r="0" b="0"/>
          <a:pathLst>
            <a:path>
              <a:moveTo>
                <a:pt x="0" y="45720"/>
              </a:moveTo>
              <a:lnTo>
                <a:pt x="71660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5F7FA-D3FC-47B2-A1E6-CDA27D7918AF}">
      <dsp:nvSpPr>
        <dsp:cNvPr id="0" name=""/>
        <dsp:cNvSpPr/>
      </dsp:nvSpPr>
      <dsp:spPr>
        <a:xfrm>
          <a:off x="3587874" y="1888294"/>
          <a:ext cx="716607" cy="1540705"/>
        </a:xfrm>
        <a:custGeom>
          <a:avLst/>
          <a:gdLst/>
          <a:ahLst/>
          <a:cxnLst/>
          <a:rect l="0" t="0" r="0" b="0"/>
          <a:pathLst>
            <a:path>
              <a:moveTo>
                <a:pt x="0" y="1540705"/>
              </a:moveTo>
              <a:lnTo>
                <a:pt x="358303" y="1540705"/>
              </a:lnTo>
              <a:lnTo>
                <a:pt x="358303" y="0"/>
              </a:lnTo>
              <a:lnTo>
                <a:pt x="7166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19B59A-2034-4421-B1E4-1447EFB7EABA}">
      <dsp:nvSpPr>
        <dsp:cNvPr id="0" name=""/>
        <dsp:cNvSpPr/>
      </dsp:nvSpPr>
      <dsp:spPr>
        <a:xfrm>
          <a:off x="4836" y="2882586"/>
          <a:ext cx="3583037" cy="1092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Graphs In Computer Network based cybersecurity applications</a:t>
          </a:r>
        </a:p>
      </dsp:txBody>
      <dsp:txXfrm>
        <a:off x="4836" y="2882586"/>
        <a:ext cx="3583037" cy="1092826"/>
      </dsp:txXfrm>
    </dsp:sp>
    <dsp:sp modelId="{301A0258-2B53-4300-ABF5-D5A630F94789}">
      <dsp:nvSpPr>
        <dsp:cNvPr id="0" name=""/>
        <dsp:cNvSpPr/>
      </dsp:nvSpPr>
      <dsp:spPr>
        <a:xfrm>
          <a:off x="4304481" y="1341880"/>
          <a:ext cx="3583037" cy="1092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u="none" kern="1200" dirty="0">
              <a:solidFill>
                <a:schemeClr val="accent4">
                  <a:lumMod val="60000"/>
                  <a:lumOff val="40000"/>
                </a:schemeClr>
              </a:solidFill>
            </a:rPr>
            <a:t>Traffic </a:t>
          </a:r>
        </a:p>
        <a:p>
          <a:pPr marL="0" lvl="0" indent="0" algn="ctr" defTabSz="844550">
            <a:lnSpc>
              <a:spcPct val="90000"/>
            </a:lnSpc>
            <a:spcBef>
              <a:spcPct val="0"/>
            </a:spcBef>
            <a:spcAft>
              <a:spcPct val="35000"/>
            </a:spcAft>
            <a:buNone/>
          </a:pPr>
          <a:r>
            <a:rPr lang="en-US" sz="1900" kern="1200" dirty="0"/>
            <a:t>Source and destination IP as  vertices; Communication as edge</a:t>
          </a:r>
        </a:p>
      </dsp:txBody>
      <dsp:txXfrm>
        <a:off x="4304481" y="1341880"/>
        <a:ext cx="3583037" cy="1092826"/>
      </dsp:txXfrm>
    </dsp:sp>
    <dsp:sp modelId="{D9E3DEB2-50BD-4B27-9A26-26827BC5EF02}">
      <dsp:nvSpPr>
        <dsp:cNvPr id="0" name=""/>
        <dsp:cNvSpPr/>
      </dsp:nvSpPr>
      <dsp:spPr>
        <a:xfrm>
          <a:off x="8604125" y="1341880"/>
          <a:ext cx="3583037" cy="1092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Graph properties : Centrality, density, diameter to measure the level of communication in the traffic</a:t>
          </a:r>
        </a:p>
      </dsp:txBody>
      <dsp:txXfrm>
        <a:off x="8604125" y="1341880"/>
        <a:ext cx="3583037" cy="1092826"/>
      </dsp:txXfrm>
    </dsp:sp>
    <dsp:sp modelId="{6F15FBFF-3451-4030-99D6-C391681B4F14}">
      <dsp:nvSpPr>
        <dsp:cNvPr id="0" name=""/>
        <dsp:cNvSpPr/>
      </dsp:nvSpPr>
      <dsp:spPr>
        <a:xfrm>
          <a:off x="4304481" y="2882586"/>
          <a:ext cx="3583037" cy="1092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accent4">
                  <a:lumMod val="40000"/>
                  <a:lumOff val="60000"/>
                </a:schemeClr>
              </a:solidFill>
            </a:rPr>
            <a:t>Security policies </a:t>
          </a:r>
        </a:p>
        <a:p>
          <a:pPr marL="0" lvl="0" indent="0" algn="ctr" defTabSz="844550">
            <a:lnSpc>
              <a:spcPct val="90000"/>
            </a:lnSpc>
            <a:spcBef>
              <a:spcPct val="0"/>
            </a:spcBef>
            <a:spcAft>
              <a:spcPct val="35000"/>
            </a:spcAft>
            <a:buNone/>
          </a:pPr>
          <a:r>
            <a:rPr lang="en-US" sz="1900" kern="1200" dirty="0"/>
            <a:t>Modelled in Attack graphs</a:t>
          </a:r>
        </a:p>
      </dsp:txBody>
      <dsp:txXfrm>
        <a:off x="4304481" y="2882586"/>
        <a:ext cx="3583037" cy="1092826"/>
      </dsp:txXfrm>
    </dsp:sp>
    <dsp:sp modelId="{C4A3990C-67F7-4588-A89E-2AD374236938}">
      <dsp:nvSpPr>
        <dsp:cNvPr id="0" name=""/>
        <dsp:cNvSpPr/>
      </dsp:nvSpPr>
      <dsp:spPr>
        <a:xfrm>
          <a:off x="8604125" y="2882586"/>
          <a:ext cx="3583037" cy="1092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Network Model M, Security policies P, all executions of M violating P, exhaustive and succinct</a:t>
          </a:r>
        </a:p>
      </dsp:txBody>
      <dsp:txXfrm>
        <a:off x="8604125" y="2882586"/>
        <a:ext cx="3583037" cy="1092826"/>
      </dsp:txXfrm>
    </dsp:sp>
    <dsp:sp modelId="{5669DA45-F6C3-4BC3-A7F7-B4F13F072967}">
      <dsp:nvSpPr>
        <dsp:cNvPr id="0" name=""/>
        <dsp:cNvSpPr/>
      </dsp:nvSpPr>
      <dsp:spPr>
        <a:xfrm>
          <a:off x="4304481" y="4423292"/>
          <a:ext cx="3583037" cy="1092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accent4"/>
              </a:solidFill>
            </a:rPr>
            <a:t>Vulnerabilities and threats</a:t>
          </a:r>
        </a:p>
        <a:p>
          <a:pPr marL="0" lvl="0" indent="0" algn="ctr" defTabSz="844550">
            <a:lnSpc>
              <a:spcPct val="90000"/>
            </a:lnSpc>
            <a:spcBef>
              <a:spcPct val="0"/>
            </a:spcBef>
            <a:spcAft>
              <a:spcPct val="35000"/>
            </a:spcAft>
            <a:buNone/>
          </a:pPr>
          <a:r>
            <a:rPr lang="en-US" sz="1900" kern="1200" dirty="0"/>
            <a:t>graph vertices are threats, edge is similarity between them</a:t>
          </a:r>
        </a:p>
      </dsp:txBody>
      <dsp:txXfrm>
        <a:off x="4304481" y="4423292"/>
        <a:ext cx="3583037" cy="1092826"/>
      </dsp:txXfrm>
    </dsp:sp>
    <dsp:sp modelId="{E513CF3B-FB42-457F-8DCF-F2B2CCB55AE1}">
      <dsp:nvSpPr>
        <dsp:cNvPr id="0" name=""/>
        <dsp:cNvSpPr/>
      </dsp:nvSpPr>
      <dsp:spPr>
        <a:xfrm>
          <a:off x="8604125" y="4423292"/>
          <a:ext cx="3583037" cy="1092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Evaluating similarity between threats, Identify morphed vulnerabilities</a:t>
          </a:r>
        </a:p>
      </dsp:txBody>
      <dsp:txXfrm>
        <a:off x="8604125" y="4423292"/>
        <a:ext cx="3583037" cy="10928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96BAA-560C-4936-A516-5127FA22E969}"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85CE2-2508-4E58-9F2F-799273A997CF}" type="slidenum">
              <a:rPr lang="en-US" smtClean="0"/>
              <a:t>‹#›</a:t>
            </a:fld>
            <a:endParaRPr lang="en-US"/>
          </a:p>
        </p:txBody>
      </p:sp>
    </p:spTree>
    <p:extLst>
      <p:ext uri="{BB962C8B-B14F-4D97-AF65-F5344CB8AC3E}">
        <p14:creationId xmlns:p14="http://schemas.microsoft.com/office/powerpoint/2010/main" val="10801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85CE2-2508-4E58-9F2F-799273A99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(Tartakovsky e.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(Wang Et. al. (2007July, October)) al. 2013, Kang et. al. 2010,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Lescovec</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2005,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Namayanja</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2014).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(Jha et. al. 2002).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Aleroud</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2013)</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Trinius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2009,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Ingols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2006)</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4</a:t>
            </a:fld>
            <a:endParaRPr lang="en-US"/>
          </a:p>
        </p:txBody>
      </p:sp>
    </p:spTree>
    <p:extLst>
      <p:ext uri="{BB962C8B-B14F-4D97-AF65-F5344CB8AC3E}">
        <p14:creationId xmlns:p14="http://schemas.microsoft.com/office/powerpoint/2010/main" val="31433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(Tartakovsky e.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(Wang Et. al. (2007July, October)) al. 2013, Kang et. al. 2010,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Lescovec</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2005,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Namayanja</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2014).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(Jha et. al. 2002).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Aleroud</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2013)</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Trinius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2009,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Ingols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2006)</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5</a:t>
            </a:fld>
            <a:endParaRPr lang="en-US"/>
          </a:p>
        </p:txBody>
      </p:sp>
    </p:spTree>
    <p:extLst>
      <p:ext uri="{BB962C8B-B14F-4D97-AF65-F5344CB8AC3E}">
        <p14:creationId xmlns:p14="http://schemas.microsoft.com/office/powerpoint/2010/main" val="354830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(Tartakovsky e.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(Wang Et. al. (2007July, October)) al. 2013, Kang et. al. 2010,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Lescovec</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2005,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Namayanja</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2014).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(Jha et. al. 2002).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Aleroud</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2013)</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Trinius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2009,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Ingols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2006)</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6</a:t>
            </a:fld>
            <a:endParaRPr lang="en-US"/>
          </a:p>
        </p:txBody>
      </p:sp>
    </p:spTree>
    <p:extLst>
      <p:ext uri="{BB962C8B-B14F-4D97-AF65-F5344CB8AC3E}">
        <p14:creationId xmlns:p14="http://schemas.microsoft.com/office/powerpoint/2010/main" val="335570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(Tartakovsky e.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(Wang Et. al. (2007July, October)) al. 2013, Kang et. al. 2010,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Lescovec</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2005,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Namayanja</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2014).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(Jha et. al. 2002).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Aleroud</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2013)</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Trinius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2009,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Ingols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2006)</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7</a:t>
            </a:fld>
            <a:endParaRPr lang="en-US"/>
          </a:p>
        </p:txBody>
      </p:sp>
    </p:spTree>
    <p:extLst>
      <p:ext uri="{BB962C8B-B14F-4D97-AF65-F5344CB8AC3E}">
        <p14:creationId xmlns:p14="http://schemas.microsoft.com/office/powerpoint/2010/main" val="123491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4295" algn="just">
              <a:lnSpc>
                <a:spcPct val="106000"/>
              </a:lnSpc>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Given the matrix for a graph in figure 9.3, the visualization is generated using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NodeXL</a:t>
            </a:r>
            <a:r>
              <a:rPr lang="en-US" sz="1200" dirty="0">
                <a:effectLst/>
                <a:latin typeface="Arial" panose="020B0604020202020204" pitchFamily="34" charset="0"/>
                <a:ea typeface="Calibri" panose="020F0502020204030204" pitchFamily="34" charset="0"/>
                <a:cs typeface="Times New Roman" panose="02020603050405020304" pitchFamily="18" charset="0"/>
              </a:rPr>
              <a:t>. Figure 9.3 (a) which presents a directed graph view and figure 9.3 (b) shows an undirected view of the graph. In figure 9.3(a) it is evident that node K has high out degree and nodes H, N, R and T have high out degree. Over all vertex N has the highest degree. In terms of centrality in an undirected graph vertex n will be considered the most central node.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74295" algn="just">
              <a:lnSpc>
                <a:spcPct val="106000"/>
              </a:lnSpc>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74295" algn="just">
              <a:lnSpc>
                <a:spcPct val="106000"/>
              </a:lnSpc>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Another example of using graph properties is to evaluate consistency of nodes over time. For example figure 9.4 depicts three time periods </a:t>
            </a:r>
            <a:r>
              <a:rPr lang="en-US" sz="1200" i="1" dirty="0">
                <a:effectLst/>
                <a:latin typeface="Arial" panose="020B0604020202020204" pitchFamily="34" charset="0"/>
                <a:ea typeface="Calibri" panose="020F0502020204030204" pitchFamily="34" charset="0"/>
                <a:cs typeface="Times New Roman" panose="02020603050405020304" pitchFamily="18" charset="0"/>
              </a:rPr>
              <a:t>T1, T2 and T3</a:t>
            </a:r>
            <a:r>
              <a:rPr lang="en-US" sz="1200" dirty="0">
                <a:effectLst/>
                <a:latin typeface="Arial" panose="020B0604020202020204" pitchFamily="34" charset="0"/>
                <a:ea typeface="Calibri" panose="020F0502020204030204" pitchFamily="34" charset="0"/>
                <a:cs typeface="Times New Roman" panose="02020603050405020304" pitchFamily="18" charset="0"/>
              </a:rPr>
              <a:t> with their corresponding graphs. Each time period has a set of nodes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‘a’</a:t>
            </a:r>
            <a:r>
              <a:rPr lang="en-US" sz="1200" dirty="0">
                <a:effectLst/>
                <a:latin typeface="Arial" panose="020B0604020202020204" pitchFamily="34" charset="0"/>
                <a:ea typeface="Calibri" panose="020F0502020204030204" pitchFamily="34" charset="0"/>
                <a:cs typeface="Times New Roman" panose="02020603050405020304" pitchFamily="18" charset="0"/>
              </a:rPr>
              <a:t> through </a:t>
            </a:r>
            <a:r>
              <a:rPr lang="en-US" sz="1200" i="1" dirty="0">
                <a:effectLst/>
                <a:latin typeface="Arial" panose="020B0604020202020204" pitchFamily="34" charset="0"/>
                <a:ea typeface="Calibri" panose="020F0502020204030204" pitchFamily="34" charset="0"/>
                <a:cs typeface="Times New Roman" panose="02020603050405020304" pitchFamily="18" charset="0"/>
              </a:rPr>
              <a:t>‘f’</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communicate with each other. The corresponding graphs and degrees are shown in the figure. A simple degree threshold can be used such that anything less than or equal to the threshold is not central. For example, in this toy dataset threshold is two, then the central nodes are shown which are equal or greater than this threshold. Node </a:t>
            </a:r>
            <a:r>
              <a:rPr lang="en-US" sz="1200" i="1" dirty="0">
                <a:effectLst/>
                <a:latin typeface="Arial" panose="020B0604020202020204" pitchFamily="34" charset="0"/>
                <a:ea typeface="Calibri" panose="020F0502020204030204" pitchFamily="34" charset="0"/>
                <a:cs typeface="Times New Roman" panose="02020603050405020304" pitchFamily="18" charset="0"/>
              </a:rPr>
              <a:t>‘c’</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is central in time period </a:t>
            </a:r>
            <a:r>
              <a:rPr lang="en-US" sz="1200" i="1" dirty="0">
                <a:effectLst/>
                <a:latin typeface="Arial" panose="020B0604020202020204" pitchFamily="34" charset="0"/>
                <a:ea typeface="Calibri" panose="020F0502020204030204" pitchFamily="34" charset="0"/>
                <a:cs typeface="Times New Roman" panose="02020603050405020304" pitchFamily="18" charset="0"/>
              </a:rPr>
              <a:t>T1</a:t>
            </a:r>
            <a:r>
              <a:rPr lang="en-US" sz="1200" dirty="0">
                <a:effectLst/>
                <a:latin typeface="Arial" panose="020B0604020202020204" pitchFamily="34" charset="0"/>
                <a:ea typeface="Calibri" panose="020F0502020204030204" pitchFamily="34" charset="0"/>
                <a:cs typeface="Times New Roman" panose="02020603050405020304" pitchFamily="18" charset="0"/>
              </a:rPr>
              <a:t> does not show up in the other time periods.  Association rules for each time period are also shown which provide a complementary view of the communication in this example. For example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f’</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is not a central node is also not frequent as support is low. However, in all time periods the rule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f=&gt; e</a:t>
            </a:r>
            <a:r>
              <a:rPr lang="en-US" sz="1200" dirty="0">
                <a:effectLst/>
                <a:latin typeface="Arial" panose="020B0604020202020204" pitchFamily="34" charset="0"/>
                <a:ea typeface="Calibri" panose="020F0502020204030204" pitchFamily="34" charset="0"/>
                <a:cs typeface="Times New Roman" panose="02020603050405020304" pitchFamily="18" charset="0"/>
              </a:rPr>
              <a:t> is always present. Similarly, the nodes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a’</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and‘d</a:t>
            </a:r>
            <a:r>
              <a:rPr lang="en-US" sz="1200" dirty="0">
                <a:effectLst/>
                <a:latin typeface="Arial" panose="020B0604020202020204" pitchFamily="34" charset="0"/>
                <a:ea typeface="Calibri" panose="020F0502020204030204" pitchFamily="34" charset="0"/>
                <a:cs typeface="Times New Roman" panose="02020603050405020304" pitchFamily="18" charset="0"/>
              </a:rPr>
              <a:t>’ are consistently central and the rule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a=&gt;d</a:t>
            </a:r>
            <a:r>
              <a:rPr lang="en-US" sz="1200" dirty="0">
                <a:effectLst/>
                <a:latin typeface="Arial" panose="020B0604020202020204" pitchFamily="34" charset="0"/>
                <a:ea typeface="Calibri" panose="020F0502020204030204" pitchFamily="34" charset="0"/>
                <a:cs typeface="Times New Roman" panose="02020603050405020304" pitchFamily="18" charset="0"/>
              </a:rPr>
              <a:t> is consistently a strong rule in terms of support and confidence. On the other hand </a:t>
            </a:r>
            <a:r>
              <a:rPr lang="en-US" sz="1200" i="1" dirty="0">
                <a:effectLst/>
                <a:latin typeface="Arial" panose="020B0604020202020204" pitchFamily="34" charset="0"/>
                <a:ea typeface="Calibri" panose="020F0502020204030204" pitchFamily="34" charset="0"/>
                <a:cs typeface="Times New Roman" panose="02020603050405020304" pitchFamily="18" charset="0"/>
              </a:rPr>
              <a:t>a=&gt;e</a:t>
            </a:r>
            <a:r>
              <a:rPr lang="en-US" sz="1200" dirty="0">
                <a:effectLst/>
                <a:latin typeface="Arial" panose="020B0604020202020204" pitchFamily="34" charset="0"/>
                <a:ea typeface="Calibri" panose="020F0502020204030204" pitchFamily="34" charset="0"/>
                <a:cs typeface="Times New Roman" panose="02020603050405020304" pitchFamily="18" charset="0"/>
              </a:rPr>
              <a:t> has high confidence and both nodes are central, however the support is low as compared to other rules with central nodes. Thus, multiple types of analysis can be used to analyze the network traffic data to provide complimentary knowledge.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12</a:t>
            </a:fld>
            <a:endParaRPr lang="en-US"/>
          </a:p>
        </p:txBody>
      </p:sp>
    </p:spTree>
    <p:extLst>
      <p:ext uri="{BB962C8B-B14F-4D97-AF65-F5344CB8AC3E}">
        <p14:creationId xmlns:p14="http://schemas.microsoft.com/office/powerpoint/2010/main" val="21001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Examining  certain  </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key  graph </a:t>
            </a:r>
            <a:r>
              <a:rPr lang="en-US" sz="1200" dirty="0">
                <a:effectLst/>
                <a:latin typeface="Arial" panose="020B0604020202020204" pitchFamily="34" charset="0"/>
                <a:ea typeface="Calibri" panose="020F0502020204030204" pitchFamily="34" charset="0"/>
                <a:cs typeface="Times New Roman" panose="02020603050405020304" pitchFamily="18" charset="0"/>
              </a:rPr>
              <a:t>properties  can  help  understand  the  overall  behavior  of  a  network as discussed next.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15</a:t>
            </a:fld>
            <a:endParaRPr lang="en-US"/>
          </a:p>
        </p:txBody>
      </p:sp>
    </p:spTree>
    <p:extLst>
      <p:ext uri="{BB962C8B-B14F-4D97-AF65-F5344CB8AC3E}">
        <p14:creationId xmlns:p14="http://schemas.microsoft.com/office/powerpoint/2010/main" val="188186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Lescovec</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2005). </a:t>
            </a:r>
          </a:p>
          <a:p>
            <a:r>
              <a:rPr lang="en-US" sz="1200" dirty="0">
                <a:effectLst/>
                <a:latin typeface="Arial" panose="020B0604020202020204" pitchFamily="34" charset="0"/>
                <a:ea typeface="Calibri" panose="020F0502020204030204" pitchFamily="34" charset="0"/>
                <a:cs typeface="Times New Roman" panose="02020603050405020304" pitchFamily="18" charset="0"/>
              </a:rPr>
              <a:t>(Fabrikant et. al 2002,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Faloutsos</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1999,</a:t>
            </a:r>
            <a:r>
              <a:rPr lang="en-US" sz="1200" spc="5" dirty="0">
                <a:effectLst/>
                <a:latin typeface="Arial" panose="020B0604020202020204" pitchFamily="34" charset="0"/>
                <a:ea typeface="Calibri" panose="020F0502020204030204" pitchFamily="34" charset="0"/>
                <a:cs typeface="Times New Roman" panose="02020603050405020304" pitchFamily="18" charset="0"/>
              </a:rPr>
              <a:t> Kang et. al. 2010, Phillips 1999). </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16</a:t>
            </a:fld>
            <a:endParaRPr lang="en-US"/>
          </a:p>
        </p:txBody>
      </p:sp>
    </p:spTree>
    <p:extLst>
      <p:ext uri="{BB962C8B-B14F-4D97-AF65-F5344CB8AC3E}">
        <p14:creationId xmlns:p14="http://schemas.microsoft.com/office/powerpoint/2010/main" val="8615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Lescovec</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2005). </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17</a:t>
            </a:fld>
            <a:endParaRPr lang="en-US"/>
          </a:p>
        </p:txBody>
      </p:sp>
    </p:spTree>
    <p:extLst>
      <p:ext uri="{BB962C8B-B14F-4D97-AF65-F5344CB8AC3E}">
        <p14:creationId xmlns:p14="http://schemas.microsoft.com/office/powerpoint/2010/main" val="204495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EED9-9AB4-B0B1-605A-4BCC3AE37789}"/>
              </a:ext>
            </a:extLst>
          </p:cNvPr>
          <p:cNvSpPr>
            <a:spLocks noGrp="1"/>
          </p:cNvSpPr>
          <p:nvPr>
            <p:ph type="ctrTitle" hasCustomPrompt="1"/>
          </p:nvPr>
        </p:nvSpPr>
        <p:spPr>
          <a:xfrm>
            <a:off x="375803" y="270309"/>
            <a:ext cx="4643005" cy="3049586"/>
          </a:xfrm>
        </p:spPr>
        <p:txBody>
          <a:bodyPr anchor="b">
            <a:noAutofit/>
          </a:bodyPr>
          <a:lstStyle>
            <a:lvl1pPr algn="ctr">
              <a:defRPr sz="4800"/>
            </a:lvl1pPr>
          </a:lstStyle>
          <a:p>
            <a:r>
              <a:rPr lang="en-US" sz="6000" dirty="0"/>
              <a:t>Data analytics for Cyber security</a:t>
            </a:r>
            <a:br>
              <a:rPr lang="en-US" sz="6000" dirty="0"/>
            </a:br>
            <a:r>
              <a:rPr lang="en-US" sz="6000" dirty="0"/>
              <a:t>-Introduction-</a:t>
            </a:r>
            <a:endParaRPr lang="en-US" dirty="0"/>
          </a:p>
        </p:txBody>
      </p:sp>
      <p:sp>
        <p:nvSpPr>
          <p:cNvPr id="3" name="Subtitle 2">
            <a:extLst>
              <a:ext uri="{FF2B5EF4-FFF2-40B4-BE49-F238E27FC236}">
                <a16:creationId xmlns:a16="http://schemas.microsoft.com/office/drawing/2014/main" id="{615C149A-12DD-E015-32B3-6C3AA7206F43}"/>
              </a:ext>
            </a:extLst>
          </p:cNvPr>
          <p:cNvSpPr>
            <a:spLocks noGrp="1"/>
          </p:cNvSpPr>
          <p:nvPr>
            <p:ph type="subTitle" idx="1" hasCustomPrompt="1"/>
          </p:nvPr>
        </p:nvSpPr>
        <p:spPr>
          <a:xfrm>
            <a:off x="375802" y="3685164"/>
            <a:ext cx="4643005" cy="16713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Vandana P. Janeja</a:t>
            </a:r>
          </a:p>
          <a:p>
            <a:endParaRPr lang="en-US" dirty="0"/>
          </a:p>
          <a:p>
            <a:r>
              <a:rPr lang="en-US" dirty="0"/>
              <a:t>©2022 Janeja.  All rights reserved.</a:t>
            </a:r>
          </a:p>
        </p:txBody>
      </p:sp>
      <p:sp>
        <p:nvSpPr>
          <p:cNvPr id="4" name="Date Placeholder 3">
            <a:extLst>
              <a:ext uri="{FF2B5EF4-FFF2-40B4-BE49-F238E27FC236}">
                <a16:creationId xmlns:a16="http://schemas.microsoft.com/office/drawing/2014/main" id="{2E58B3F6-D3C2-D499-F851-38B4BFD534CA}"/>
              </a:ext>
            </a:extLst>
          </p:cNvPr>
          <p:cNvSpPr>
            <a:spLocks noGrp="1"/>
          </p:cNvSpPr>
          <p:nvPr>
            <p:ph type="dt" sz="half" idx="10"/>
          </p:nvPr>
        </p:nvSpPr>
        <p:spPr>
          <a:xfrm>
            <a:off x="0" y="6469207"/>
            <a:ext cx="924791" cy="365125"/>
          </a:xfrm>
        </p:spPr>
        <p:txBody>
          <a:bodyPr/>
          <a:lstStyle/>
          <a:p>
            <a:fld id="{D7482711-955B-43D5-AEA2-97D0E9FD3AC6}" type="datetimeFigureOut">
              <a:rPr lang="en-US" smtClean="0"/>
              <a:t>11/21/2022</a:t>
            </a:fld>
            <a:endParaRPr lang="en-US"/>
          </a:p>
        </p:txBody>
      </p:sp>
      <p:sp>
        <p:nvSpPr>
          <p:cNvPr id="6" name="Slide Number Placeholder 5">
            <a:extLst>
              <a:ext uri="{FF2B5EF4-FFF2-40B4-BE49-F238E27FC236}">
                <a16:creationId xmlns:a16="http://schemas.microsoft.com/office/drawing/2014/main" id="{DABA8B10-306A-9034-30FB-03561488BDDA}"/>
              </a:ext>
            </a:extLst>
          </p:cNvPr>
          <p:cNvSpPr>
            <a:spLocks noGrp="1"/>
          </p:cNvSpPr>
          <p:nvPr>
            <p:ph type="sldNum" sz="quarter" idx="12"/>
          </p:nvPr>
        </p:nvSpPr>
        <p:spPr/>
        <p:txBody>
          <a:bodyPr/>
          <a:lstStyle/>
          <a:p>
            <a:fld id="{50959DF8-9FE2-48CA-BFAA-9B8F46F0702B}" type="slidenum">
              <a:rPr lang="en-US" smtClean="0"/>
              <a:t>‹#›</a:t>
            </a:fld>
            <a:endParaRPr lang="en-US"/>
          </a:p>
        </p:txBody>
      </p:sp>
      <p:pic>
        <p:nvPicPr>
          <p:cNvPr id="9" name="Picture 8" descr="A picture containing text, green&#10;&#10;Description automatically generated">
            <a:extLst>
              <a:ext uri="{FF2B5EF4-FFF2-40B4-BE49-F238E27FC236}">
                <a16:creationId xmlns:a16="http://schemas.microsoft.com/office/drawing/2014/main" id="{3BDA6AFF-6B2F-1261-3DB0-22DCF7CD8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 b="9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Footer Placeholder 4">
            <a:extLst>
              <a:ext uri="{FF2B5EF4-FFF2-40B4-BE49-F238E27FC236}">
                <a16:creationId xmlns:a16="http://schemas.microsoft.com/office/drawing/2014/main" id="{FFC68E93-F13F-8210-4CE8-63624C28291A}"/>
              </a:ext>
            </a:extLst>
          </p:cNvPr>
          <p:cNvSpPr>
            <a:spLocks noGrp="1"/>
          </p:cNvSpPr>
          <p:nvPr>
            <p:ph type="ftr" sz="quarter" idx="3"/>
          </p:nvPr>
        </p:nvSpPr>
        <p:spPr>
          <a:xfrm>
            <a:off x="1380260" y="6492875"/>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90540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7706-CE01-15AB-2A13-74081911F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834C-CE98-D128-88D6-0359224F9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30442-8583-2FF7-E81F-F84F85451CC5}"/>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5" name="Footer Placeholder 4">
            <a:extLst>
              <a:ext uri="{FF2B5EF4-FFF2-40B4-BE49-F238E27FC236}">
                <a16:creationId xmlns:a16="http://schemas.microsoft.com/office/drawing/2014/main" id="{0D510AD4-61FF-18E4-5DE6-D3C8BD510C74}"/>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D6261FD5-1D42-D23C-0F81-C3DBC9161C37}"/>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926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41A42-9F62-720E-8FD0-4BAADCF4A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BB67C-8540-8BF8-9F34-8A014E3E7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BD03D-56A3-F7CF-5E3C-DFCFBA4EE2FE}"/>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5" name="Footer Placeholder 4">
            <a:extLst>
              <a:ext uri="{FF2B5EF4-FFF2-40B4-BE49-F238E27FC236}">
                <a16:creationId xmlns:a16="http://schemas.microsoft.com/office/drawing/2014/main" id="{D949F5CA-9245-468B-CA05-B438627805BA}"/>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B64BA501-7213-CEFF-1E72-FE639D8DFF1B}"/>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108263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CD00-9E0C-2248-2202-1A8A6599201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8572D-3D33-3AF7-CD69-125EA51BC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7C7A1-0DAE-DC27-ADF0-9C0552B388DD}"/>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6" name="Slide Number Placeholder 5">
            <a:extLst>
              <a:ext uri="{FF2B5EF4-FFF2-40B4-BE49-F238E27FC236}">
                <a16:creationId xmlns:a16="http://schemas.microsoft.com/office/drawing/2014/main" id="{AE106C2C-049F-558F-49BA-A5DC25E5F5CD}"/>
              </a:ext>
            </a:extLst>
          </p:cNvPr>
          <p:cNvSpPr>
            <a:spLocks noGrp="1"/>
          </p:cNvSpPr>
          <p:nvPr>
            <p:ph type="sldNum" sz="quarter" idx="12"/>
          </p:nvPr>
        </p:nvSpPr>
        <p:spPr/>
        <p:txBody>
          <a:bodyPr/>
          <a:lstStyle/>
          <a:p>
            <a:fld id="{50959DF8-9FE2-48CA-BFAA-9B8F46F0702B}" type="slidenum">
              <a:rPr lang="en-US" smtClean="0"/>
              <a:t>‹#›</a:t>
            </a:fld>
            <a:endParaRPr lang="en-US"/>
          </a:p>
        </p:txBody>
      </p:sp>
      <p:sp>
        <p:nvSpPr>
          <p:cNvPr id="7" name="Footer Placeholder 4">
            <a:extLst>
              <a:ext uri="{FF2B5EF4-FFF2-40B4-BE49-F238E27FC236}">
                <a16:creationId xmlns:a16="http://schemas.microsoft.com/office/drawing/2014/main" id="{2B75DCE0-DAB9-29C3-F547-A5BD35E826DB}"/>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69372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3AA1-D1FD-FD43-17ED-21B949CC3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754A-EFF1-7462-278A-BC350874D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93356-E7C2-4117-0238-7851E1A658FF}"/>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5" name="Footer Placeholder 4">
            <a:extLst>
              <a:ext uri="{FF2B5EF4-FFF2-40B4-BE49-F238E27FC236}">
                <a16:creationId xmlns:a16="http://schemas.microsoft.com/office/drawing/2014/main" id="{E17E4D33-B67F-0297-04B1-80A868BABBD1}"/>
              </a:ext>
            </a:extLst>
          </p:cNvPr>
          <p:cNvSpPr>
            <a:spLocks noGrp="1"/>
          </p:cNvSpPr>
          <p:nvPr>
            <p:ph type="ftr" sz="quarter" idx="11"/>
          </p:nvPr>
        </p:nvSpPr>
        <p:spPr>
          <a:xfrm>
            <a:off x="3894859" y="6356350"/>
            <a:ext cx="4402282" cy="365125"/>
          </a:xfrm>
        </p:spPr>
        <p:txBody>
          <a:bodyPr/>
          <a:lstStyle/>
          <a:p>
            <a:r>
              <a:rPr lang="en-US" dirty="0"/>
              <a:t>Data Analytics for Cybersecurity, ©2022 Janeja  All rights reserved.</a:t>
            </a:r>
          </a:p>
          <a:p>
            <a:endParaRPr lang="en-US" dirty="0"/>
          </a:p>
        </p:txBody>
      </p:sp>
      <p:sp>
        <p:nvSpPr>
          <p:cNvPr id="6" name="Slide Number Placeholder 5">
            <a:extLst>
              <a:ext uri="{FF2B5EF4-FFF2-40B4-BE49-F238E27FC236}">
                <a16:creationId xmlns:a16="http://schemas.microsoft.com/office/drawing/2014/main" id="{317AA5BE-ECA9-D3D6-7650-FD3B5353C935}"/>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10569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793-80E1-C7A2-8319-4AB454027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67E79-F55B-0E60-AF5B-C9CEB4743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9BE76-CB18-9416-6C63-76DFC95E3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36FEE-39C3-FBB3-247F-412144098BD9}"/>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6" name="Footer Placeholder 5">
            <a:extLst>
              <a:ext uri="{FF2B5EF4-FFF2-40B4-BE49-F238E27FC236}">
                <a16:creationId xmlns:a16="http://schemas.microsoft.com/office/drawing/2014/main" id="{957BCFD7-D0D0-171D-2A86-E1B8E7DF91F6}"/>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C3DFE67D-3819-EAA4-3BF5-A9236F3B92DE}"/>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93055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4BC-87C4-2081-C53C-F5F6294DE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3CA9C-5EEC-B1B1-9415-C0CF29C46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B4872-B91F-459A-06E1-1428F2305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7B4902-5D8F-D982-F857-3FE7296D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F8AE5-B7D0-6B8A-AC4C-C54694BED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C6D3D-14D1-618F-52B4-508F0C6582E9}"/>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8" name="Footer Placeholder 7">
            <a:extLst>
              <a:ext uri="{FF2B5EF4-FFF2-40B4-BE49-F238E27FC236}">
                <a16:creationId xmlns:a16="http://schemas.microsoft.com/office/drawing/2014/main" id="{EBB915B8-00CD-5EF9-304B-C9FEAF21FB66}"/>
              </a:ext>
            </a:extLst>
          </p:cNvPr>
          <p:cNvSpPr>
            <a:spLocks noGrp="1"/>
          </p:cNvSpPr>
          <p:nvPr>
            <p:ph type="ftr" sz="quarter" idx="11"/>
          </p:nvPr>
        </p:nvSpPr>
        <p:spPr/>
        <p:txBody>
          <a:bodyPr/>
          <a:lstStyle/>
          <a:p>
            <a:r>
              <a:rPr lang="en-US" dirty="0"/>
              <a:t>Data Analytics for Cybersecurity, ©2022 Janeja  All rights reserved.</a:t>
            </a:r>
          </a:p>
        </p:txBody>
      </p:sp>
      <p:sp>
        <p:nvSpPr>
          <p:cNvPr id="9" name="Slide Number Placeholder 8">
            <a:extLst>
              <a:ext uri="{FF2B5EF4-FFF2-40B4-BE49-F238E27FC236}">
                <a16:creationId xmlns:a16="http://schemas.microsoft.com/office/drawing/2014/main" id="{772F0C9B-1A24-F17A-21D4-8740FCCAE4A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07063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94CD-44E7-943B-FE7E-86A5AFF17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17245-BD69-8773-37A9-EF98FBB75812}"/>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4" name="Footer Placeholder 3">
            <a:extLst>
              <a:ext uri="{FF2B5EF4-FFF2-40B4-BE49-F238E27FC236}">
                <a16:creationId xmlns:a16="http://schemas.microsoft.com/office/drawing/2014/main" id="{70815B97-3E22-AA5A-EA8F-6788C0B55051}"/>
              </a:ext>
            </a:extLst>
          </p:cNvPr>
          <p:cNvSpPr>
            <a:spLocks noGrp="1"/>
          </p:cNvSpPr>
          <p:nvPr>
            <p:ph type="ftr" sz="quarter" idx="11"/>
          </p:nvPr>
        </p:nvSpPr>
        <p:spPr/>
        <p:txBody>
          <a:bodyPr/>
          <a:lstStyle/>
          <a:p>
            <a:r>
              <a:rPr lang="en-US" dirty="0"/>
              <a:t>Data Analytics for Cybersecurity, ©2022 Janeja  All rights reserved.</a:t>
            </a:r>
          </a:p>
        </p:txBody>
      </p:sp>
      <p:sp>
        <p:nvSpPr>
          <p:cNvPr id="5" name="Slide Number Placeholder 4">
            <a:extLst>
              <a:ext uri="{FF2B5EF4-FFF2-40B4-BE49-F238E27FC236}">
                <a16:creationId xmlns:a16="http://schemas.microsoft.com/office/drawing/2014/main" id="{5AC47BB4-A9D5-FF8E-3188-47760302DB9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0793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F36D-1AF2-215A-6922-480C001F0AA8}"/>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3" name="Footer Placeholder 2">
            <a:extLst>
              <a:ext uri="{FF2B5EF4-FFF2-40B4-BE49-F238E27FC236}">
                <a16:creationId xmlns:a16="http://schemas.microsoft.com/office/drawing/2014/main" id="{A5279FE7-FA53-7D58-AD40-A7DC66AFC2EE}"/>
              </a:ext>
            </a:extLst>
          </p:cNvPr>
          <p:cNvSpPr>
            <a:spLocks noGrp="1"/>
          </p:cNvSpPr>
          <p:nvPr>
            <p:ph type="ftr" sz="quarter" idx="11"/>
          </p:nvPr>
        </p:nvSpPr>
        <p:spPr/>
        <p:txBody>
          <a:bodyPr/>
          <a:lstStyle/>
          <a:p>
            <a:r>
              <a:rPr lang="en-US" dirty="0"/>
              <a:t>Data Analytics for Cybersecurity, ©2022 Janeja  All rights reserved.</a:t>
            </a:r>
          </a:p>
        </p:txBody>
      </p:sp>
      <p:sp>
        <p:nvSpPr>
          <p:cNvPr id="4" name="Slide Number Placeholder 3">
            <a:extLst>
              <a:ext uri="{FF2B5EF4-FFF2-40B4-BE49-F238E27FC236}">
                <a16:creationId xmlns:a16="http://schemas.microsoft.com/office/drawing/2014/main" id="{B1E4A780-C789-0466-F85A-29A2DD7830BA}"/>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368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EF3B-C1E3-E131-F6CB-B6C816858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D6A66-702A-D4AE-2EBE-72899C079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3CAAC-8539-FF72-6021-49355A425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5520E-1D62-0CF8-33A3-774043BCD9AE}"/>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6" name="Footer Placeholder 5">
            <a:extLst>
              <a:ext uri="{FF2B5EF4-FFF2-40B4-BE49-F238E27FC236}">
                <a16:creationId xmlns:a16="http://schemas.microsoft.com/office/drawing/2014/main" id="{81E6DDB2-0658-44D7-37A6-6FF492E0640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F81F5DCB-7E34-5B76-5DD9-4FC2E57B90AD}"/>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4892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7A33-9EA1-AAE1-9627-9EE4EFB77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AF889-33F1-6F6D-A485-E5746F2B0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AEC30F-529B-07E5-0765-7DA88A84C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ED4FE-B14D-D54F-42D4-3156634F425B}"/>
              </a:ext>
            </a:extLst>
          </p:cNvPr>
          <p:cNvSpPr>
            <a:spLocks noGrp="1"/>
          </p:cNvSpPr>
          <p:nvPr>
            <p:ph type="dt" sz="half" idx="10"/>
          </p:nvPr>
        </p:nvSpPr>
        <p:spPr/>
        <p:txBody>
          <a:bodyPr/>
          <a:lstStyle/>
          <a:p>
            <a:fld id="{D7482711-955B-43D5-AEA2-97D0E9FD3AC6}" type="datetimeFigureOut">
              <a:rPr lang="en-US" smtClean="0"/>
              <a:t>11/21/2022</a:t>
            </a:fld>
            <a:endParaRPr lang="en-US"/>
          </a:p>
        </p:txBody>
      </p:sp>
      <p:sp>
        <p:nvSpPr>
          <p:cNvPr id="6" name="Footer Placeholder 5">
            <a:extLst>
              <a:ext uri="{FF2B5EF4-FFF2-40B4-BE49-F238E27FC236}">
                <a16:creationId xmlns:a16="http://schemas.microsoft.com/office/drawing/2014/main" id="{4DF2B259-4458-341C-EF83-74F8C9C1656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E92F5402-F278-8019-0A62-B6FE3550EE59}"/>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3509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F2E39-9F0C-30FC-3D62-7950A0D61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EDE99-29A6-0C20-5FFE-94277DF9D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AC29-25AE-88A4-2168-0B121919F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82711-955B-43D5-AEA2-97D0E9FD3AC6}" type="datetimeFigureOut">
              <a:rPr lang="en-US" smtClean="0"/>
              <a:t>11/21/2022</a:t>
            </a:fld>
            <a:endParaRPr lang="en-US"/>
          </a:p>
        </p:txBody>
      </p:sp>
      <p:sp>
        <p:nvSpPr>
          <p:cNvPr id="5" name="Footer Placeholder 4">
            <a:extLst>
              <a:ext uri="{FF2B5EF4-FFF2-40B4-BE49-F238E27FC236}">
                <a16:creationId xmlns:a16="http://schemas.microsoft.com/office/drawing/2014/main" id="{D0A491A8-F200-3031-5CFC-A9D2AFB0E553}"/>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81513252-5A32-5C1C-18AC-B5FDD6D13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59DF8-9FE2-48CA-BFAA-9B8F46F0702B}" type="slidenum">
              <a:rPr lang="en-US" smtClean="0"/>
              <a:t>‹#›</a:t>
            </a:fld>
            <a:endParaRPr lang="en-US"/>
          </a:p>
        </p:txBody>
      </p:sp>
    </p:spTree>
    <p:extLst>
      <p:ext uri="{BB962C8B-B14F-4D97-AF65-F5344CB8AC3E}">
        <p14:creationId xmlns:p14="http://schemas.microsoft.com/office/powerpoint/2010/main" val="19215565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DCF6-0219-4073-8625-157B124D9282}"/>
              </a:ext>
            </a:extLst>
          </p:cNvPr>
          <p:cNvSpPr>
            <a:spLocks noGrp="1"/>
          </p:cNvSpPr>
          <p:nvPr>
            <p:ph type="ctrTitle"/>
          </p:nvPr>
        </p:nvSpPr>
        <p:spPr>
          <a:xfrm>
            <a:off x="375802" y="635578"/>
            <a:ext cx="4643005" cy="3049586"/>
          </a:xfrm>
        </p:spPr>
        <p:txBody>
          <a:bodyPr>
            <a:noAutofit/>
          </a:bodyPr>
          <a:lstStyle/>
          <a:p>
            <a:br>
              <a:rPr lang="en-US" sz="4800" dirty="0"/>
            </a:br>
            <a:br>
              <a:rPr lang="en-US" sz="4800" dirty="0"/>
            </a:br>
            <a:r>
              <a:rPr lang="en-US" sz="4800" dirty="0"/>
              <a:t>Data analytics for Cyber security</a:t>
            </a:r>
            <a:br>
              <a:rPr lang="en-US" sz="4800" dirty="0"/>
            </a:br>
            <a:br>
              <a:rPr lang="en-US" sz="4800" dirty="0"/>
            </a:br>
            <a:r>
              <a:rPr lang="en-US" sz="4000" dirty="0"/>
              <a:t>-Cybersecurity through Network and Graph Data-</a:t>
            </a:r>
          </a:p>
        </p:txBody>
      </p:sp>
      <p:sp>
        <p:nvSpPr>
          <p:cNvPr id="3" name="Subtitle 2">
            <a:extLst>
              <a:ext uri="{FF2B5EF4-FFF2-40B4-BE49-F238E27FC236}">
                <a16:creationId xmlns:a16="http://schemas.microsoft.com/office/drawing/2014/main" id="{429A1EAB-5C51-62A5-F0CB-A848542A2E1E}"/>
              </a:ext>
            </a:extLst>
          </p:cNvPr>
          <p:cNvSpPr>
            <a:spLocks noGrp="1"/>
          </p:cNvSpPr>
          <p:nvPr>
            <p:ph type="subTitle" idx="1"/>
          </p:nvPr>
        </p:nvSpPr>
        <p:spPr>
          <a:xfrm>
            <a:off x="375801" y="4232706"/>
            <a:ext cx="4643005" cy="1671349"/>
          </a:xfrm>
        </p:spPr>
        <p:txBody>
          <a:bodyPr>
            <a:normAutofit fontScale="92500" lnSpcReduction="10000"/>
          </a:bodyPr>
          <a:lstStyle/>
          <a:p>
            <a:r>
              <a:rPr lang="en-US" dirty="0"/>
              <a:t>Vandana P. Janeja</a:t>
            </a:r>
          </a:p>
          <a:p>
            <a:endParaRPr lang="en-US" dirty="0"/>
          </a:p>
          <a:p>
            <a:endParaRPr lang="en-US" dirty="0"/>
          </a:p>
          <a:p>
            <a:r>
              <a:rPr lang="en-US" dirty="0"/>
              <a:t>©2022 Janeja.  All rights reserved.</a:t>
            </a:r>
          </a:p>
          <a:p>
            <a:endParaRPr lang="en-US" dirty="0"/>
          </a:p>
          <a:p>
            <a:endParaRPr lang="en-US" dirty="0"/>
          </a:p>
        </p:txBody>
      </p:sp>
      <p:sp>
        <p:nvSpPr>
          <p:cNvPr id="10" name="Date Placeholder 9">
            <a:extLst>
              <a:ext uri="{FF2B5EF4-FFF2-40B4-BE49-F238E27FC236}">
                <a16:creationId xmlns:a16="http://schemas.microsoft.com/office/drawing/2014/main" id="{C7032292-5645-40F1-5984-65B45872F7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a:extLst>
              <a:ext uri="{FF2B5EF4-FFF2-40B4-BE49-F238E27FC236}">
                <a16:creationId xmlns:a16="http://schemas.microsoft.com/office/drawing/2014/main" id="{83633619-D2DD-5FA2-7833-D173CA740311}"/>
              </a:ext>
            </a:extLst>
          </p:cNvPr>
          <p:cNvSpPr>
            <a:spLocks noGrp="1"/>
          </p:cNvSpPr>
          <p:nvPr>
            <p:ph type="ftr" sz="quarter" idx="11"/>
          </p:nvPr>
        </p:nvSpPr>
        <p:spPr>
          <a:xfrm>
            <a:off x="1262495" y="646920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Data Analytics for Cybersecurity, ©2022 Janeja  All rights reserved.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lide Number Placeholder 11">
            <a:extLst>
              <a:ext uri="{FF2B5EF4-FFF2-40B4-BE49-F238E27FC236}">
                <a16:creationId xmlns:a16="http://schemas.microsoft.com/office/drawing/2014/main" id="{F11456C5-571E-AB59-48DB-A013C7BFCE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3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5" y="2251015"/>
            <a:ext cx="4128798" cy="41292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a:stretch>
            <a:fillRect/>
          </a:stretch>
        </p:blipFill>
        <p:spPr>
          <a:xfrm>
            <a:off x="77768" y="305800"/>
            <a:ext cx="6341787" cy="1846569"/>
          </a:xfrm>
          <a:prstGeom prst="rect">
            <a:avLst/>
          </a:prstGeom>
        </p:spPr>
      </p:pic>
      <p:pic>
        <p:nvPicPr>
          <p:cNvPr id="4" name="Picture 3"/>
          <p:cNvPicPr>
            <a:picLocks noChangeAspect="1"/>
          </p:cNvPicPr>
          <p:nvPr/>
        </p:nvPicPr>
        <p:blipFill>
          <a:blip r:embed="rId4"/>
          <a:stretch>
            <a:fillRect/>
          </a:stretch>
        </p:blipFill>
        <p:spPr>
          <a:xfrm>
            <a:off x="6653414" y="334751"/>
            <a:ext cx="5483274" cy="1650898"/>
          </a:xfrm>
          <a:prstGeom prst="rect">
            <a:avLst/>
          </a:prstGeom>
        </p:spPr>
      </p:pic>
      <p:pic>
        <p:nvPicPr>
          <p:cNvPr id="5" name="Picture 4"/>
          <p:cNvPicPr>
            <a:picLocks noChangeAspect="1"/>
          </p:cNvPicPr>
          <p:nvPr/>
        </p:nvPicPr>
        <p:blipFill>
          <a:blip r:embed="rId5"/>
          <a:stretch>
            <a:fillRect/>
          </a:stretch>
        </p:blipFill>
        <p:spPr>
          <a:xfrm>
            <a:off x="7431010" y="2126589"/>
            <a:ext cx="4593345" cy="43379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5" y="2340262"/>
            <a:ext cx="1610697" cy="369332"/>
          </a:xfrm>
          <a:prstGeom prst="rect">
            <a:avLst/>
          </a:prstGeom>
          <a:noFill/>
        </p:spPr>
        <p:txBody>
          <a:bodyPr wrap="none" rtlCol="0">
            <a:spAutoFit/>
          </a:bodyPr>
          <a:lstStyle/>
          <a:p>
            <a:r>
              <a:rPr lang="en-US" dirty="0"/>
              <a:t>Directed Graph</a:t>
            </a:r>
          </a:p>
        </p:txBody>
      </p:sp>
      <p:sp>
        <p:nvSpPr>
          <p:cNvPr id="9" name="TextBox 8"/>
          <p:cNvSpPr txBox="1"/>
          <p:nvPr/>
        </p:nvSpPr>
        <p:spPr>
          <a:xfrm>
            <a:off x="7421465" y="2251014"/>
            <a:ext cx="1880002" cy="369332"/>
          </a:xfrm>
          <a:prstGeom prst="rect">
            <a:avLst/>
          </a:prstGeom>
          <a:noFill/>
        </p:spPr>
        <p:txBody>
          <a:bodyPr wrap="none" rtlCol="0">
            <a:spAutoFit/>
          </a:bodyPr>
          <a:lstStyle/>
          <a:p>
            <a:r>
              <a:rPr lang="en-US" dirty="0" err="1"/>
              <a:t>UnDirected</a:t>
            </a:r>
            <a:r>
              <a:rPr lang="en-US" dirty="0"/>
              <a:t> Graph</a:t>
            </a:r>
          </a:p>
        </p:txBody>
      </p:sp>
      <p:sp>
        <p:nvSpPr>
          <p:cNvPr id="11" name="TextBox 10"/>
          <p:cNvSpPr txBox="1"/>
          <p:nvPr/>
        </p:nvSpPr>
        <p:spPr>
          <a:xfrm>
            <a:off x="3759401" y="3559779"/>
            <a:ext cx="436338" cy="369332"/>
          </a:xfrm>
          <a:prstGeom prst="rect">
            <a:avLst/>
          </a:prstGeom>
          <a:noFill/>
        </p:spPr>
        <p:txBody>
          <a:bodyPr wrap="none" rtlCol="0">
            <a:spAutoFit/>
          </a:bodyPr>
          <a:lstStyle/>
          <a:p>
            <a:r>
              <a:rPr lang="en-US" dirty="0"/>
              <a:t>(a)</a:t>
            </a:r>
          </a:p>
        </p:txBody>
      </p:sp>
      <p:sp>
        <p:nvSpPr>
          <p:cNvPr id="12" name="TextBox 11"/>
          <p:cNvSpPr txBox="1"/>
          <p:nvPr/>
        </p:nvSpPr>
        <p:spPr>
          <a:xfrm>
            <a:off x="7421465" y="5234033"/>
            <a:ext cx="447558" cy="369332"/>
          </a:xfrm>
          <a:prstGeom prst="rect">
            <a:avLst/>
          </a:prstGeom>
          <a:noFill/>
        </p:spPr>
        <p:txBody>
          <a:bodyPr wrap="none" rtlCol="0">
            <a:spAutoFit/>
          </a:bodyPr>
          <a:lstStyle/>
          <a:p>
            <a:r>
              <a:rPr lang="en-US" dirty="0"/>
              <a:t>(b)</a:t>
            </a:r>
          </a:p>
        </p:txBody>
      </p:sp>
      <p:sp>
        <p:nvSpPr>
          <p:cNvPr id="7" name="TextBox 6">
            <a:extLst>
              <a:ext uri="{FF2B5EF4-FFF2-40B4-BE49-F238E27FC236}">
                <a16:creationId xmlns:a16="http://schemas.microsoft.com/office/drawing/2014/main" id="{1A038D2D-7D56-6743-7063-128C0ED79B5D}"/>
              </a:ext>
            </a:extLst>
          </p:cNvPr>
          <p:cNvSpPr txBox="1"/>
          <p:nvPr/>
        </p:nvSpPr>
        <p:spPr>
          <a:xfrm>
            <a:off x="55312" y="-25745"/>
            <a:ext cx="2717539" cy="369332"/>
          </a:xfrm>
          <a:prstGeom prst="rect">
            <a:avLst/>
          </a:prstGeom>
          <a:noFill/>
        </p:spPr>
        <p:txBody>
          <a:bodyPr wrap="none" rtlCol="0">
            <a:spAutoFit/>
          </a:bodyPr>
          <a:lstStyle/>
          <a:p>
            <a:r>
              <a:rPr lang="en-US" dirty="0"/>
              <a:t>Example: Adjacency Matrix</a:t>
            </a:r>
          </a:p>
        </p:txBody>
      </p:sp>
      <p:sp>
        <p:nvSpPr>
          <p:cNvPr id="8" name="Date Placeholder 9">
            <a:extLst>
              <a:ext uri="{FF2B5EF4-FFF2-40B4-BE49-F238E27FC236}">
                <a16:creationId xmlns:a16="http://schemas.microsoft.com/office/drawing/2014/main" id="{4E05EDB6-2DD9-337B-4E64-5F02FC26B631}"/>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Footer Placeholder 10">
            <a:extLst>
              <a:ext uri="{FF2B5EF4-FFF2-40B4-BE49-F238E27FC236}">
                <a16:creationId xmlns:a16="http://schemas.microsoft.com/office/drawing/2014/main" id="{45E21A6F-E7EC-92BC-9961-8C46AC4FFD8B}"/>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13" name="Slide Number Placeholder 11">
            <a:extLst>
              <a:ext uri="{FF2B5EF4-FFF2-40B4-BE49-F238E27FC236}">
                <a16:creationId xmlns:a16="http://schemas.microsoft.com/office/drawing/2014/main" id="{3C136D78-9D09-EE42-7F8D-743F0F91A066}"/>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17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F0500-CC42-54A6-2C94-C8BABD6D655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Graph Properties</a:t>
            </a:r>
          </a:p>
        </p:txBody>
      </p:sp>
      <p:sp>
        <p:nvSpPr>
          <p:cNvPr id="3" name="Content Placeholder 2">
            <a:extLst>
              <a:ext uri="{FF2B5EF4-FFF2-40B4-BE49-F238E27FC236}">
                <a16:creationId xmlns:a16="http://schemas.microsoft.com/office/drawing/2014/main" id="{BAA034CB-4CBA-47C6-7475-245CC48C37BF}"/>
              </a:ext>
            </a:extLst>
          </p:cNvPr>
          <p:cNvSpPr>
            <a:spLocks noGrp="1"/>
          </p:cNvSpPr>
          <p:nvPr>
            <p:ph idx="1"/>
          </p:nvPr>
        </p:nvSpPr>
        <p:spPr>
          <a:xfrm>
            <a:off x="212501" y="1590741"/>
            <a:ext cx="11520149" cy="5189986"/>
          </a:xfrm>
        </p:spPr>
        <p:txBody>
          <a:bodyPr anchor="ctr">
            <a:normAutofit/>
          </a:bodyPr>
          <a:lstStyle/>
          <a:p>
            <a:pPr marL="0" marR="0">
              <a:spcBef>
                <a:spcPts val="0"/>
              </a:spcBef>
              <a:spcAft>
                <a:spcPts val="8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Walk</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In a graph the sequence of edges leading from one vertex to another is called a walk</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 walk where no vertex appears more than once is a path</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The distance between two vertices is the shortest path between the two vertices, also referred to as Geodesic path</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 graph can be disconnected when some parts of the graph are not connected by a path</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For example in the graphs in figure, there are three disconnected components.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Centrality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Centrality in a graph structure indicates prominence of a node in a graph</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 node with high centrality will potentially be more influential</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 simple type of centrality is the degree centrality which indicates the total number of edges incident on a node in an undirected graph</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This can be divided into in-degree and out-degree for directed graphs</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Betweenness centrality of a vertex </a:t>
            </a:r>
            <a:r>
              <a:rPr lang="en-US" sz="1400" i="1" dirty="0">
                <a:effectLst/>
                <a:latin typeface="Arial" panose="020B0604020202020204" pitchFamily="34" charset="0"/>
                <a:ea typeface="Calibri" panose="020F0502020204030204" pitchFamily="34" charset="0"/>
                <a:cs typeface="Times New Roman" panose="02020603050405020304" pitchFamily="18" charset="0"/>
              </a:rPr>
              <a:t>v</a:t>
            </a:r>
            <a:r>
              <a:rPr lang="en-US" sz="1400" dirty="0">
                <a:effectLst/>
                <a:latin typeface="Arial" panose="020B0604020202020204" pitchFamily="34" charset="0"/>
                <a:ea typeface="Calibri" panose="020F0502020204030204" pitchFamily="34" charset="0"/>
                <a:cs typeface="Times New Roman" panose="02020603050405020304" pitchFamily="18" charset="0"/>
              </a:rPr>
              <a:t>, measures the number of geodesic paths connecting vertices </a:t>
            </a:r>
            <a:r>
              <a:rPr lang="en-US" sz="1400" i="1" dirty="0" err="1">
                <a:effectLst/>
                <a:latin typeface="Arial" panose="020B0604020202020204" pitchFamily="34" charset="0"/>
                <a:ea typeface="Calibri" panose="020F0502020204030204" pitchFamily="34" charset="0"/>
                <a:cs typeface="Times New Roman" panose="02020603050405020304" pitchFamily="18" charset="0"/>
              </a:rPr>
              <a:t>ij</a:t>
            </a:r>
            <a:r>
              <a:rPr lang="en-US" sz="1400" dirty="0">
                <a:effectLst/>
                <a:latin typeface="Arial" panose="020B0604020202020204" pitchFamily="34" charset="0"/>
                <a:ea typeface="Calibri" panose="020F0502020204030204" pitchFamily="34" charset="0"/>
                <a:cs typeface="Times New Roman" panose="02020603050405020304" pitchFamily="18" charset="0"/>
              </a:rPr>
              <a:t> that are passing through </a:t>
            </a:r>
            <a:r>
              <a:rPr lang="en-US" sz="1400" i="1" dirty="0">
                <a:effectLst/>
                <a:latin typeface="Arial" panose="020B0604020202020204" pitchFamily="34" charset="0"/>
                <a:ea typeface="Calibri" panose="020F0502020204030204" pitchFamily="34" charset="0"/>
                <a:cs typeface="Times New Roman" panose="02020603050405020304" pitchFamily="18" charset="0"/>
              </a:rPr>
              <a:t>v</a:t>
            </a:r>
            <a:r>
              <a:rPr lang="en-US" sz="1400" dirty="0">
                <a:effectLst/>
                <a:latin typeface="Arial" panose="020B0604020202020204" pitchFamily="34" charset="0"/>
                <a:ea typeface="Calibri" panose="020F0502020204030204" pitchFamily="34" charset="0"/>
                <a:cs typeface="Times New Roman" panose="02020603050405020304" pitchFamily="18" charset="0"/>
              </a:rPr>
              <a:t>, divided by the total number of shortest paths connecting </a:t>
            </a:r>
            <a:r>
              <a:rPr lang="en-US" sz="1400" i="1" dirty="0" err="1">
                <a:effectLst/>
                <a:latin typeface="Arial" panose="020B0604020202020204" pitchFamily="34" charset="0"/>
                <a:ea typeface="Calibri" panose="020F0502020204030204" pitchFamily="34" charset="0"/>
                <a:cs typeface="Times New Roman" panose="02020603050405020304" pitchFamily="18" charset="0"/>
              </a:rPr>
              <a:t>ij</a:t>
            </a:r>
            <a:endParaRPr lang="en-US" sz="1400" i="1" dirty="0">
              <a:effectLst/>
              <a:latin typeface="Arial" panose="020B0604020202020204" pitchFamily="34" charset="0"/>
              <a:ea typeface="Calibri" panose="020F0502020204030204" pitchFamily="34" charset="0"/>
              <a:cs typeface="Times New Roman" panose="02020603050405020304" pitchFamily="18" charset="0"/>
            </a:endParaRP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This is summed across all </a:t>
            </a:r>
            <a:r>
              <a:rPr lang="en-US" sz="1400" i="1" dirty="0" err="1">
                <a:effectLst/>
                <a:latin typeface="Arial" panose="020B0604020202020204" pitchFamily="34" charset="0"/>
                <a:ea typeface="Calibri" panose="020F0502020204030204" pitchFamily="34" charset="0"/>
                <a:cs typeface="Times New Roman" panose="02020603050405020304" pitchFamily="18" charset="0"/>
              </a:rPr>
              <a:t>ij</a:t>
            </a:r>
            <a:r>
              <a:rPr lang="en-US" sz="1400" i="1"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to get the overall betweenness centrality of</a:t>
            </a:r>
            <a:r>
              <a:rPr lang="en-US" sz="1400" i="1" dirty="0">
                <a:effectLst/>
                <a:latin typeface="Arial" panose="020B0604020202020204" pitchFamily="34" charset="0"/>
                <a:ea typeface="Calibri" panose="020F0502020204030204" pitchFamily="34" charset="0"/>
                <a:cs typeface="Times New Roman" panose="02020603050405020304" pitchFamily="18" charset="0"/>
              </a:rPr>
              <a:t> 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Cliques:</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L="457200" lvl="1">
              <a:spcBef>
                <a:spcPts val="0"/>
              </a:spcBef>
              <a:spcAft>
                <a:spcPts val="800"/>
              </a:spcAft>
            </a:pPr>
            <a:r>
              <a:rPr lang="en-US" sz="1400" dirty="0">
                <a:latin typeface="Arial" panose="020B0604020202020204" pitchFamily="34" charset="0"/>
                <a:cs typeface="Times New Roman" panose="02020603050405020304" pitchFamily="18" charset="0"/>
              </a:rPr>
              <a:t>A clique is defined as any complete sub graph such that each pair of the vertices in the sub graph are connected by an edge; Cliques may be mapped to coteries (such as high risk groups in the context of spreading a virus or DoS attack)</a:t>
            </a:r>
          </a:p>
          <a:p>
            <a:pPr marL="457200" lvl="1">
              <a:lnSpc>
                <a:spcPct val="100000"/>
              </a:lnSpc>
              <a:spcBef>
                <a:spcPts val="0"/>
              </a:spcBef>
              <a:spcAft>
                <a:spcPts val="800"/>
              </a:spcAft>
            </a:pPr>
            <a:r>
              <a:rPr lang="en-US" sz="1400" dirty="0">
                <a:latin typeface="Arial" panose="020B0604020202020204" pitchFamily="34" charset="0"/>
                <a:cs typeface="Times New Roman" panose="02020603050405020304" pitchFamily="18" charset="0"/>
              </a:rPr>
              <a:t>The nodes among different cliques may overlap, which indicate a higher relevance of those nodes in high-risk groups. </a:t>
            </a:r>
          </a:p>
        </p:txBody>
      </p:sp>
      <p:sp>
        <p:nvSpPr>
          <p:cNvPr id="4" name="Date Placeholder 9">
            <a:extLst>
              <a:ext uri="{FF2B5EF4-FFF2-40B4-BE49-F238E27FC236}">
                <a16:creationId xmlns:a16="http://schemas.microsoft.com/office/drawing/2014/main" id="{0CAF53F9-4BF5-7753-A717-D5ADC3A57796}"/>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9F31F66E-0F4D-0280-6B72-5D3308F9BB7A}"/>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355B872A-B590-6426-3843-7EA8004815B0}"/>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70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5448402" cy="3224077"/>
          </a:xfrm>
          <a:prstGeom prst="rect">
            <a:avLst/>
          </a:prstGeom>
        </p:spPr>
      </p:pic>
      <p:pic>
        <p:nvPicPr>
          <p:cNvPr id="6" name="Picture 5"/>
          <p:cNvPicPr>
            <a:picLocks noChangeAspect="1"/>
          </p:cNvPicPr>
          <p:nvPr/>
        </p:nvPicPr>
        <p:blipFill>
          <a:blip r:embed="rId4"/>
          <a:stretch>
            <a:fillRect/>
          </a:stretch>
        </p:blipFill>
        <p:spPr>
          <a:xfrm>
            <a:off x="1488655" y="1719145"/>
            <a:ext cx="3952099" cy="4816911"/>
          </a:xfrm>
          <a:prstGeom prst="rect">
            <a:avLst/>
          </a:prstGeom>
        </p:spPr>
      </p:pic>
      <p:pic>
        <p:nvPicPr>
          <p:cNvPr id="9" name="Picture 8"/>
          <p:cNvPicPr>
            <a:picLocks noChangeAspect="1"/>
          </p:cNvPicPr>
          <p:nvPr/>
        </p:nvPicPr>
        <p:blipFill>
          <a:blip r:embed="rId5"/>
          <a:stretch>
            <a:fillRect/>
          </a:stretch>
        </p:blipFill>
        <p:spPr>
          <a:xfrm>
            <a:off x="8067973" y="2107159"/>
            <a:ext cx="3786963" cy="4615640"/>
          </a:xfrm>
          <a:prstGeom prst="rect">
            <a:avLst/>
          </a:prstGeom>
        </p:spPr>
      </p:pic>
      <p:sp>
        <p:nvSpPr>
          <p:cNvPr id="10" name="TextBox 9"/>
          <p:cNvSpPr txBox="1"/>
          <p:nvPr/>
        </p:nvSpPr>
        <p:spPr>
          <a:xfrm>
            <a:off x="0" y="5033138"/>
            <a:ext cx="1954574" cy="1200329"/>
          </a:xfrm>
          <a:prstGeom prst="rect">
            <a:avLst/>
          </a:prstGeom>
          <a:noFill/>
        </p:spPr>
        <p:txBody>
          <a:bodyPr wrap="none" rtlCol="0">
            <a:spAutoFit/>
          </a:bodyPr>
          <a:lstStyle/>
          <a:p>
            <a:r>
              <a:rPr lang="en-US" dirty="0"/>
              <a:t>As Directed Graph</a:t>
            </a:r>
          </a:p>
          <a:p>
            <a:r>
              <a:rPr lang="en-US" dirty="0"/>
              <a:t>Shape: Out Degree</a:t>
            </a:r>
          </a:p>
          <a:p>
            <a:r>
              <a:rPr lang="en-US" dirty="0"/>
              <a:t>Size: In Degree</a:t>
            </a:r>
          </a:p>
          <a:p>
            <a:endParaRPr lang="en-US" dirty="0"/>
          </a:p>
        </p:txBody>
      </p:sp>
      <p:sp>
        <p:nvSpPr>
          <p:cNvPr id="11" name="TextBox 10"/>
          <p:cNvSpPr txBox="1"/>
          <p:nvPr/>
        </p:nvSpPr>
        <p:spPr>
          <a:xfrm>
            <a:off x="5702790" y="5631941"/>
            <a:ext cx="2134880" cy="646331"/>
          </a:xfrm>
          <a:prstGeom prst="rect">
            <a:avLst/>
          </a:prstGeom>
          <a:noFill/>
        </p:spPr>
        <p:txBody>
          <a:bodyPr wrap="none" rtlCol="0">
            <a:spAutoFit/>
          </a:bodyPr>
          <a:lstStyle/>
          <a:p>
            <a:r>
              <a:rPr lang="en-US" dirty="0"/>
              <a:t>As Undirected Graph</a:t>
            </a:r>
          </a:p>
          <a:p>
            <a:r>
              <a:rPr lang="en-US" dirty="0"/>
              <a:t>Size: Degree</a:t>
            </a:r>
          </a:p>
        </p:txBody>
      </p:sp>
      <p:pic>
        <p:nvPicPr>
          <p:cNvPr id="15" name="Picture 14"/>
          <p:cNvPicPr>
            <a:picLocks noChangeAspect="1"/>
          </p:cNvPicPr>
          <p:nvPr/>
        </p:nvPicPr>
        <p:blipFill>
          <a:blip r:embed="rId6"/>
          <a:stretch>
            <a:fillRect/>
          </a:stretch>
        </p:blipFill>
        <p:spPr>
          <a:xfrm>
            <a:off x="5627859" y="439189"/>
            <a:ext cx="2246777" cy="5129616"/>
          </a:xfrm>
          <a:prstGeom prst="rect">
            <a:avLst/>
          </a:prstGeom>
        </p:spPr>
      </p:pic>
      <p:sp>
        <p:nvSpPr>
          <p:cNvPr id="2" name="TextBox 1">
            <a:extLst>
              <a:ext uri="{FF2B5EF4-FFF2-40B4-BE49-F238E27FC236}">
                <a16:creationId xmlns:a16="http://schemas.microsoft.com/office/drawing/2014/main" id="{A9396B4D-0EDC-44F9-08D5-6079518451A2}"/>
              </a:ext>
            </a:extLst>
          </p:cNvPr>
          <p:cNvSpPr txBox="1"/>
          <p:nvPr/>
        </p:nvSpPr>
        <p:spPr>
          <a:xfrm>
            <a:off x="8075017" y="0"/>
            <a:ext cx="3936230" cy="2543389"/>
          </a:xfrm>
          <a:prstGeom prst="rect">
            <a:avLst/>
          </a:prstGeom>
          <a:noFill/>
          <a:ln>
            <a:solidFill>
              <a:srgbClr val="C00000"/>
            </a:solidFill>
          </a:ln>
        </p:spPr>
        <p:txBody>
          <a:bodyPr wrap="square" rtlCol="0">
            <a:spAutoFit/>
          </a:bodyPr>
          <a:lstStyle/>
          <a:p>
            <a:r>
              <a:rPr lang="en-US" sz="2000" b="1" dirty="0"/>
              <a:t>Example: Centrality</a:t>
            </a:r>
          </a:p>
          <a:p>
            <a:pPr marL="0" marR="74295" algn="just">
              <a:lnSpc>
                <a:spcPct val="106000"/>
              </a:lnSpc>
              <a:spcBef>
                <a:spcPts val="825"/>
              </a:spcBef>
              <a:spcAft>
                <a:spcPts val="6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 presents a directed graph view and (</a:t>
            </a:r>
            <a:r>
              <a:rPr lang="en-US" sz="1100" dirty="0">
                <a:latin typeface="Arial" panose="020B0604020202020204" pitchFamily="34" charset="0"/>
                <a:ea typeface="Calibri" panose="020F0502020204030204" pitchFamily="34" charset="0"/>
                <a:cs typeface="Times New Roman" panose="02020603050405020304" pitchFamily="18" charset="0"/>
              </a:rPr>
              <a:t>B</a:t>
            </a:r>
            <a:r>
              <a:rPr lang="en-US" sz="1100" dirty="0">
                <a:effectLst/>
                <a:latin typeface="Arial" panose="020B0604020202020204" pitchFamily="34" charset="0"/>
                <a:ea typeface="Calibri" panose="020F0502020204030204" pitchFamily="34" charset="0"/>
                <a:cs typeface="Times New Roman" panose="02020603050405020304" pitchFamily="18" charset="0"/>
              </a:rPr>
              <a:t>) shows an undirected view of the graph</a:t>
            </a:r>
            <a:endParaRPr lang="en-US" sz="1100" dirty="0">
              <a:latin typeface="Arial" panose="020B0604020202020204" pitchFamily="34" charset="0"/>
              <a:ea typeface="Calibri" panose="020F0502020204030204" pitchFamily="34" charset="0"/>
              <a:cs typeface="Times New Roman" panose="02020603050405020304" pitchFamily="18" charset="0"/>
            </a:endParaRPr>
          </a:p>
          <a:p>
            <a:pPr marL="0" marR="74295" algn="just">
              <a:lnSpc>
                <a:spcPct val="106000"/>
              </a:lnSpc>
              <a:spcBef>
                <a:spcPts val="825"/>
              </a:spcBef>
              <a:spcAft>
                <a:spcPts val="6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In (A) it is evident that node K has high out degree and nodes H, N, R and T have high out degree</a:t>
            </a:r>
          </a:p>
          <a:p>
            <a:pPr marL="0" marR="74295" algn="just">
              <a:lnSpc>
                <a:spcPct val="106000"/>
              </a:lnSpc>
              <a:spcBef>
                <a:spcPts val="825"/>
              </a:spcBef>
              <a:spcAft>
                <a:spcPts val="6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Over all vertex N has the highest degree</a:t>
            </a:r>
          </a:p>
          <a:p>
            <a:pPr marL="0" marR="74295" algn="just">
              <a:lnSpc>
                <a:spcPct val="106000"/>
              </a:lnSpc>
              <a:spcBef>
                <a:spcPts val="825"/>
              </a:spcBef>
              <a:spcAft>
                <a:spcPts val="6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In terms of centrality in an undirected graph vertex n will be considered the most central node.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TextBox 3">
            <a:extLst>
              <a:ext uri="{FF2B5EF4-FFF2-40B4-BE49-F238E27FC236}">
                <a16:creationId xmlns:a16="http://schemas.microsoft.com/office/drawing/2014/main" id="{DC600414-0A6E-EC7D-CD8A-5C4BFCDD4068}"/>
              </a:ext>
            </a:extLst>
          </p:cNvPr>
          <p:cNvSpPr txBox="1"/>
          <p:nvPr/>
        </p:nvSpPr>
        <p:spPr>
          <a:xfrm>
            <a:off x="92527" y="3995963"/>
            <a:ext cx="458780" cy="369332"/>
          </a:xfrm>
          <a:prstGeom prst="rect">
            <a:avLst/>
          </a:prstGeom>
          <a:noFill/>
        </p:spPr>
        <p:txBody>
          <a:bodyPr wrap="none" rtlCol="0">
            <a:spAutoFit/>
          </a:bodyPr>
          <a:lstStyle/>
          <a:p>
            <a:r>
              <a:rPr lang="en-US" dirty="0"/>
              <a:t>(A)</a:t>
            </a:r>
          </a:p>
        </p:txBody>
      </p:sp>
      <p:sp>
        <p:nvSpPr>
          <p:cNvPr id="5" name="TextBox 4">
            <a:extLst>
              <a:ext uri="{FF2B5EF4-FFF2-40B4-BE49-F238E27FC236}">
                <a16:creationId xmlns:a16="http://schemas.microsoft.com/office/drawing/2014/main" id="{49297441-1655-D49C-7E5E-7B1AD8E34015}"/>
              </a:ext>
            </a:extLst>
          </p:cNvPr>
          <p:cNvSpPr txBox="1"/>
          <p:nvPr/>
        </p:nvSpPr>
        <p:spPr>
          <a:xfrm>
            <a:off x="8986662" y="3366541"/>
            <a:ext cx="450764" cy="369332"/>
          </a:xfrm>
          <a:prstGeom prst="rect">
            <a:avLst/>
          </a:prstGeom>
          <a:noFill/>
        </p:spPr>
        <p:txBody>
          <a:bodyPr wrap="none" rtlCol="0">
            <a:spAutoFit/>
          </a:bodyPr>
          <a:lstStyle/>
          <a:p>
            <a:r>
              <a:rPr lang="en-US" dirty="0"/>
              <a:t>(B)</a:t>
            </a:r>
          </a:p>
        </p:txBody>
      </p:sp>
      <p:sp>
        <p:nvSpPr>
          <p:cNvPr id="7" name="Date Placeholder 9">
            <a:extLst>
              <a:ext uri="{FF2B5EF4-FFF2-40B4-BE49-F238E27FC236}">
                <a16:creationId xmlns:a16="http://schemas.microsoft.com/office/drawing/2014/main" id="{CD4896FD-1A30-BE4E-3C29-5D58EFEA2E2C}"/>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10">
            <a:extLst>
              <a:ext uri="{FF2B5EF4-FFF2-40B4-BE49-F238E27FC236}">
                <a16:creationId xmlns:a16="http://schemas.microsoft.com/office/drawing/2014/main" id="{3A3FD2A1-7241-EA12-1241-0665AC75EE87}"/>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12" name="Slide Number Placeholder 11">
            <a:extLst>
              <a:ext uri="{FF2B5EF4-FFF2-40B4-BE49-F238E27FC236}">
                <a16:creationId xmlns:a16="http://schemas.microsoft.com/office/drawing/2014/main" id="{9DB00F1A-C745-D5EE-C723-625669CA02B3}"/>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29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BC836-4AC4-793E-937A-008493109D8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Graph Properties: Centrality Over Time</a:t>
            </a:r>
          </a:p>
        </p:txBody>
      </p:sp>
      <p:sp>
        <p:nvSpPr>
          <p:cNvPr id="3" name="Content Placeholder 2">
            <a:extLst>
              <a:ext uri="{FF2B5EF4-FFF2-40B4-BE49-F238E27FC236}">
                <a16:creationId xmlns:a16="http://schemas.microsoft.com/office/drawing/2014/main" id="{2AD21BA1-1DD7-9E13-B5BF-E50D4F5AAD46}"/>
              </a:ext>
            </a:extLst>
          </p:cNvPr>
          <p:cNvSpPr>
            <a:spLocks noGrp="1"/>
          </p:cNvSpPr>
          <p:nvPr>
            <p:ph idx="1"/>
          </p:nvPr>
        </p:nvSpPr>
        <p:spPr>
          <a:xfrm>
            <a:off x="334851" y="1771045"/>
            <a:ext cx="11249696" cy="4572000"/>
          </a:xfrm>
        </p:spPr>
        <p:txBody>
          <a:bodyPr anchor="ctr">
            <a:normAutofit/>
          </a:bodyPr>
          <a:lstStyle/>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Graph properties can be used to evaluate consistency of nodes over time</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Example depicts three time periods </a:t>
            </a:r>
            <a:r>
              <a:rPr lang="en-US" sz="1200" i="1" dirty="0">
                <a:effectLst/>
                <a:latin typeface="Arial" panose="020B0604020202020204" pitchFamily="34" charset="0"/>
                <a:ea typeface="Calibri" panose="020F0502020204030204" pitchFamily="34" charset="0"/>
                <a:cs typeface="Times New Roman" panose="02020603050405020304" pitchFamily="18" charset="0"/>
              </a:rPr>
              <a:t>T1, T2 and T3</a:t>
            </a:r>
            <a:r>
              <a:rPr lang="en-US" sz="1200" dirty="0">
                <a:effectLst/>
                <a:latin typeface="Arial" panose="020B0604020202020204" pitchFamily="34" charset="0"/>
                <a:ea typeface="Calibri" panose="020F0502020204030204" pitchFamily="34" charset="0"/>
                <a:cs typeface="Times New Roman" panose="02020603050405020304" pitchFamily="18" charset="0"/>
              </a:rPr>
              <a:t> with their corresponding graphs</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Each time period has a set of nodes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‘a’</a:t>
            </a:r>
            <a:r>
              <a:rPr lang="en-US" sz="1200" dirty="0">
                <a:effectLst/>
                <a:latin typeface="Arial" panose="020B0604020202020204" pitchFamily="34" charset="0"/>
                <a:ea typeface="Calibri" panose="020F0502020204030204" pitchFamily="34" charset="0"/>
                <a:cs typeface="Times New Roman" panose="02020603050405020304" pitchFamily="18" charset="0"/>
              </a:rPr>
              <a:t> through </a:t>
            </a:r>
            <a:r>
              <a:rPr lang="en-US" sz="1200" i="1" dirty="0">
                <a:effectLst/>
                <a:latin typeface="Arial" panose="020B0604020202020204" pitchFamily="34" charset="0"/>
                <a:ea typeface="Calibri" panose="020F0502020204030204" pitchFamily="34" charset="0"/>
                <a:cs typeface="Times New Roman" panose="02020603050405020304" pitchFamily="18" charset="0"/>
              </a:rPr>
              <a:t>‘f’</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communicate with each other</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corresponding graphs and degrees are shown in the figure</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 simple degree threshold can be used such that anything less than or equal to the threshold is not central</a:t>
            </a:r>
          </a:p>
          <a:p>
            <a:pPr marL="0" marR="74295">
              <a:spcBef>
                <a:spcPts val="825"/>
              </a:spcBef>
              <a:spcAft>
                <a:spcPts val="600"/>
              </a:spcAft>
            </a:pPr>
            <a:r>
              <a:rPr lang="en-US" sz="1200" dirty="0">
                <a:latin typeface="Arial" panose="020B0604020202020204" pitchFamily="34" charset="0"/>
                <a:ea typeface="Calibri" panose="020F0502020204030204" pitchFamily="34" charset="0"/>
                <a:cs typeface="Times New Roman" panose="02020603050405020304" pitchFamily="18" charset="0"/>
              </a:rPr>
              <a:t>I</a:t>
            </a:r>
            <a:r>
              <a:rPr lang="en-US" sz="1200" dirty="0">
                <a:effectLst/>
                <a:latin typeface="Arial" panose="020B0604020202020204" pitchFamily="34" charset="0"/>
                <a:ea typeface="Calibri" panose="020F0502020204030204" pitchFamily="34" charset="0"/>
                <a:cs typeface="Times New Roman" panose="02020603050405020304" pitchFamily="18" charset="0"/>
              </a:rPr>
              <a:t>n this </a:t>
            </a:r>
            <a:r>
              <a:rPr lang="en-US" sz="1200" dirty="0">
                <a:latin typeface="Arial" panose="020B0604020202020204" pitchFamily="34" charset="0"/>
                <a:ea typeface="Calibri" panose="020F0502020204030204" pitchFamily="34" charset="0"/>
                <a:cs typeface="Times New Roman" panose="02020603050405020304" pitchFamily="18" charset="0"/>
              </a:rPr>
              <a:t>example</a:t>
            </a:r>
            <a:r>
              <a:rPr lang="en-US" sz="1200" dirty="0">
                <a:effectLst/>
                <a:latin typeface="Arial" panose="020B0604020202020204" pitchFamily="34" charset="0"/>
                <a:ea typeface="Calibri" panose="020F0502020204030204" pitchFamily="34" charset="0"/>
                <a:cs typeface="Times New Roman" panose="02020603050405020304" pitchFamily="18" charset="0"/>
              </a:rPr>
              <a:t> dataset threshold is two, then the central nodes are shown which are equal or greater than this threshold</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Node </a:t>
            </a:r>
            <a:r>
              <a:rPr lang="en-US" sz="1200" i="1" dirty="0">
                <a:effectLst/>
                <a:latin typeface="Arial" panose="020B0604020202020204" pitchFamily="34" charset="0"/>
                <a:ea typeface="Calibri" panose="020F0502020204030204" pitchFamily="34" charset="0"/>
                <a:cs typeface="Times New Roman" panose="02020603050405020304" pitchFamily="18" charset="0"/>
              </a:rPr>
              <a:t>‘c’</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is central in time period </a:t>
            </a:r>
            <a:r>
              <a:rPr lang="en-US" sz="1200" i="1" dirty="0">
                <a:effectLst/>
                <a:latin typeface="Arial" panose="020B0604020202020204" pitchFamily="34" charset="0"/>
                <a:ea typeface="Calibri" panose="020F0502020204030204" pitchFamily="34" charset="0"/>
                <a:cs typeface="Times New Roman" panose="02020603050405020304" pitchFamily="18" charset="0"/>
              </a:rPr>
              <a:t>T1</a:t>
            </a:r>
            <a:r>
              <a:rPr lang="en-US" sz="1200" dirty="0">
                <a:effectLst/>
                <a:latin typeface="Arial" panose="020B0604020202020204" pitchFamily="34" charset="0"/>
                <a:ea typeface="Calibri" panose="020F0502020204030204" pitchFamily="34" charset="0"/>
                <a:cs typeface="Times New Roman" panose="02020603050405020304" pitchFamily="18" charset="0"/>
              </a:rPr>
              <a:t> does not show up in the other time periods</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Association rules for each time period are also shown which provide a complementary view of the communication in this example</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For example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f’</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is not a central node is also not frequent as support is low</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However, in all time periods the rule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f=&gt; e</a:t>
            </a:r>
            <a:r>
              <a:rPr lang="en-US" sz="1200" dirty="0">
                <a:effectLst/>
                <a:latin typeface="Arial" panose="020B0604020202020204" pitchFamily="34" charset="0"/>
                <a:ea typeface="Calibri" panose="020F0502020204030204" pitchFamily="34" charset="0"/>
                <a:cs typeface="Times New Roman" panose="02020603050405020304" pitchFamily="18" charset="0"/>
              </a:rPr>
              <a:t> is always present</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Similarly, the nodes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a’</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and‘d</a:t>
            </a:r>
            <a:r>
              <a:rPr lang="en-US" sz="1200" dirty="0">
                <a:effectLst/>
                <a:latin typeface="Arial" panose="020B0604020202020204" pitchFamily="34" charset="0"/>
                <a:ea typeface="Calibri" panose="020F0502020204030204" pitchFamily="34" charset="0"/>
                <a:cs typeface="Times New Roman" panose="02020603050405020304" pitchFamily="18" charset="0"/>
              </a:rPr>
              <a:t>’ are consistently central and the rule </a:t>
            </a:r>
            <a:r>
              <a:rPr lang="en-US" sz="1200" i="1" dirty="0">
                <a:effectLst/>
                <a:latin typeface="Arial" panose="020B0604020202020204" pitchFamily="34" charset="0"/>
                <a:ea typeface="Calibri" panose="020F0502020204030204" pitchFamily="34" charset="0"/>
                <a:cs typeface="Times New Roman" panose="02020603050405020304" pitchFamily="18" charset="0"/>
              </a:rPr>
              <a:t>a=&gt;d</a:t>
            </a:r>
            <a:r>
              <a:rPr lang="en-US" sz="1200" dirty="0">
                <a:effectLst/>
                <a:latin typeface="Arial" panose="020B0604020202020204" pitchFamily="34" charset="0"/>
                <a:ea typeface="Calibri" panose="020F0502020204030204" pitchFamily="34" charset="0"/>
                <a:cs typeface="Times New Roman" panose="02020603050405020304" pitchFamily="18" charset="0"/>
              </a:rPr>
              <a:t> is consistently a strong rule in terms of support and confidence</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On the other hand </a:t>
            </a:r>
            <a:r>
              <a:rPr lang="en-US" sz="1200" i="1" dirty="0">
                <a:effectLst/>
                <a:latin typeface="Arial" panose="020B0604020202020204" pitchFamily="34" charset="0"/>
                <a:ea typeface="Calibri" panose="020F0502020204030204" pitchFamily="34" charset="0"/>
                <a:cs typeface="Times New Roman" panose="02020603050405020304" pitchFamily="18" charset="0"/>
              </a:rPr>
              <a:t>a=&gt;e</a:t>
            </a:r>
            <a:r>
              <a:rPr lang="en-US" sz="1200" dirty="0">
                <a:effectLst/>
                <a:latin typeface="Arial" panose="020B0604020202020204" pitchFamily="34" charset="0"/>
                <a:ea typeface="Calibri" panose="020F0502020204030204" pitchFamily="34" charset="0"/>
                <a:cs typeface="Times New Roman" panose="02020603050405020304" pitchFamily="18" charset="0"/>
              </a:rPr>
              <a:t> has high confidence and both nodes are central, however the support is low as compared to other rules with central nodes</a:t>
            </a:r>
          </a:p>
          <a:p>
            <a:pPr marL="0" marR="74295">
              <a:spcBef>
                <a:spcPts val="825"/>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Multiple types of analysis can be used to analyze the network traffic data to provide complimentary knowledge.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Date Placeholder 9">
            <a:extLst>
              <a:ext uri="{FF2B5EF4-FFF2-40B4-BE49-F238E27FC236}">
                <a16:creationId xmlns:a16="http://schemas.microsoft.com/office/drawing/2014/main" id="{4F3DF1B7-A4D1-A569-3CE2-0D6196FF4542}"/>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DB03E9BA-DC6A-D93F-81DD-B48D05CD6D41}"/>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282285BB-66C5-4233-C740-6038F3A66815}"/>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3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86447" y="50392"/>
            <a:ext cx="1671064" cy="1417833"/>
          </a:xfrm>
          <a:prstGeom prst="rect">
            <a:avLst/>
          </a:prstGeom>
        </p:spPr>
      </p:pic>
      <p:pic>
        <p:nvPicPr>
          <p:cNvPr id="4" name="Picture 3"/>
          <p:cNvPicPr>
            <a:picLocks noChangeAspect="1"/>
          </p:cNvPicPr>
          <p:nvPr/>
        </p:nvPicPr>
        <p:blipFill>
          <a:blip r:embed="rId3"/>
          <a:stretch>
            <a:fillRect/>
          </a:stretch>
        </p:blipFill>
        <p:spPr>
          <a:xfrm>
            <a:off x="6247418" y="65975"/>
            <a:ext cx="1423583" cy="1491365"/>
          </a:xfrm>
          <a:prstGeom prst="rect">
            <a:avLst/>
          </a:prstGeom>
        </p:spPr>
      </p:pic>
      <p:pic>
        <p:nvPicPr>
          <p:cNvPr id="6" name="Picture 5"/>
          <p:cNvPicPr>
            <a:picLocks noChangeAspect="1"/>
          </p:cNvPicPr>
          <p:nvPr/>
        </p:nvPicPr>
        <p:blipFill>
          <a:blip r:embed="rId4"/>
          <a:stretch>
            <a:fillRect/>
          </a:stretch>
        </p:blipFill>
        <p:spPr>
          <a:xfrm>
            <a:off x="9504567" y="65975"/>
            <a:ext cx="1352764" cy="1417174"/>
          </a:xfrm>
          <a:prstGeom prst="rect">
            <a:avLst/>
          </a:prstGeom>
        </p:spPr>
      </p:pic>
      <p:sp>
        <p:nvSpPr>
          <p:cNvPr id="7" name="Rectangle 6"/>
          <p:cNvSpPr/>
          <p:nvPr/>
        </p:nvSpPr>
        <p:spPr>
          <a:xfrm>
            <a:off x="-56545" y="1541875"/>
            <a:ext cx="3775072" cy="369332"/>
          </a:xfrm>
          <a:prstGeom prst="rect">
            <a:avLst/>
          </a:prstGeom>
        </p:spPr>
        <p:txBody>
          <a:bodyPr wrap="none">
            <a:spAutoFit/>
          </a:bodyPr>
          <a:lstStyle/>
          <a:p>
            <a:r>
              <a:rPr lang="en-US" b="0" i="0" u="none" strike="noStrike" dirty="0">
                <a:solidFill>
                  <a:srgbClr val="000000"/>
                </a:solidFill>
                <a:effectLst/>
                <a:latin typeface="Calibri" panose="020F0502020204030204" pitchFamily="34" charset="0"/>
              </a:rPr>
              <a:t>central nodes over time (degree &gt;=2): </a:t>
            </a:r>
            <a:endParaRPr lang="en-US" dirty="0"/>
          </a:p>
        </p:txBody>
      </p:sp>
      <p:sp>
        <p:nvSpPr>
          <p:cNvPr id="8" name="Rectangle 7"/>
          <p:cNvSpPr/>
          <p:nvPr/>
        </p:nvSpPr>
        <p:spPr>
          <a:xfrm>
            <a:off x="3972187" y="1509239"/>
            <a:ext cx="1035050" cy="368300"/>
          </a:xfrm>
          <a:prstGeom prst="rect">
            <a:avLst/>
          </a:prstGeom>
        </p:spPr>
        <p:txBody>
          <a:bodyPr wrap="none">
            <a:spAutoFit/>
          </a:bodyPr>
          <a:lstStyle/>
          <a:p>
            <a:r>
              <a:rPr lang="en-US" b="0" i="0" u="none" strike="noStrike" dirty="0" err="1">
                <a:solidFill>
                  <a:srgbClr val="000000"/>
                </a:solidFill>
                <a:effectLst/>
                <a:latin typeface="Calibri" panose="020F0502020204030204" pitchFamily="34" charset="0"/>
              </a:rPr>
              <a:t>a,b,c,d,e</a:t>
            </a:r>
            <a:r>
              <a:rPr lang="en-US" dirty="0"/>
              <a:t> </a:t>
            </a:r>
          </a:p>
        </p:txBody>
      </p:sp>
      <p:sp>
        <p:nvSpPr>
          <p:cNvPr id="9" name="Rectangle 8"/>
          <p:cNvSpPr/>
          <p:nvPr/>
        </p:nvSpPr>
        <p:spPr>
          <a:xfrm>
            <a:off x="7232958" y="1520575"/>
            <a:ext cx="701675" cy="368300"/>
          </a:xfrm>
          <a:prstGeom prst="rect">
            <a:avLst/>
          </a:prstGeom>
        </p:spPr>
        <p:txBody>
          <a:bodyPr wrap="none">
            <a:spAutoFit/>
          </a:bodyPr>
          <a:lstStyle/>
          <a:p>
            <a:r>
              <a:rPr lang="en-US" b="0" i="0" u="none" strike="noStrike" dirty="0" err="1">
                <a:solidFill>
                  <a:srgbClr val="000000"/>
                </a:solidFill>
                <a:effectLst/>
                <a:latin typeface="Calibri" panose="020F0502020204030204" pitchFamily="34" charset="0"/>
              </a:rPr>
              <a:t>a,d,e</a:t>
            </a:r>
            <a:r>
              <a:rPr lang="en-US" dirty="0"/>
              <a:t> </a:t>
            </a:r>
          </a:p>
        </p:txBody>
      </p:sp>
      <p:sp>
        <p:nvSpPr>
          <p:cNvPr id="10" name="Rectangle 9"/>
          <p:cNvSpPr/>
          <p:nvPr/>
        </p:nvSpPr>
        <p:spPr>
          <a:xfrm>
            <a:off x="10442361" y="1542907"/>
            <a:ext cx="701675" cy="368300"/>
          </a:xfrm>
          <a:prstGeom prst="rect">
            <a:avLst/>
          </a:prstGeom>
        </p:spPr>
        <p:txBody>
          <a:bodyPr wrap="none">
            <a:spAutoFit/>
          </a:bodyPr>
          <a:lstStyle/>
          <a:p>
            <a:r>
              <a:rPr lang="en-US" b="0" i="0" u="none" strike="noStrike" dirty="0" err="1">
                <a:solidFill>
                  <a:srgbClr val="000000"/>
                </a:solidFill>
                <a:effectLst/>
                <a:latin typeface="Calibri" panose="020F0502020204030204" pitchFamily="34" charset="0"/>
              </a:rPr>
              <a:t>a,d,e</a:t>
            </a:r>
            <a:r>
              <a:rPr lang="en-US" dirty="0"/>
              <a:t> </a:t>
            </a:r>
          </a:p>
        </p:txBody>
      </p:sp>
      <p:grpSp>
        <p:nvGrpSpPr>
          <p:cNvPr id="41" name="Group 40"/>
          <p:cNvGrpSpPr/>
          <p:nvPr/>
        </p:nvGrpSpPr>
        <p:grpSpPr>
          <a:xfrm>
            <a:off x="2539980" y="2025877"/>
            <a:ext cx="2750087" cy="3551403"/>
            <a:chOff x="2268067" y="2129803"/>
            <a:chExt cx="2750087" cy="3551403"/>
          </a:xfrm>
        </p:grpSpPr>
        <p:pic>
          <p:nvPicPr>
            <p:cNvPr id="12" name="Picture 11"/>
            <p:cNvPicPr>
              <a:picLocks noChangeAspect="1"/>
            </p:cNvPicPr>
            <p:nvPr/>
          </p:nvPicPr>
          <p:blipFill>
            <a:blip r:embed="rId5"/>
            <a:stretch>
              <a:fillRect/>
            </a:stretch>
          </p:blipFill>
          <p:spPr>
            <a:xfrm>
              <a:off x="2486224" y="2234504"/>
              <a:ext cx="2404807" cy="3169703"/>
            </a:xfrm>
            <a:prstGeom prst="rect">
              <a:avLst/>
            </a:prstGeom>
          </p:spPr>
        </p:pic>
        <p:sp>
          <p:nvSpPr>
            <p:cNvPr id="18" name="TextBox 17"/>
            <p:cNvSpPr txBox="1"/>
            <p:nvPr/>
          </p:nvSpPr>
          <p:spPr>
            <a:xfrm>
              <a:off x="3654399" y="2129803"/>
              <a:ext cx="340158" cy="461665"/>
            </a:xfrm>
            <a:prstGeom prst="rect">
              <a:avLst/>
            </a:prstGeom>
            <a:noFill/>
          </p:spPr>
          <p:txBody>
            <a:bodyPr wrap="none" rtlCol="0">
              <a:spAutoFit/>
            </a:bodyPr>
            <a:lstStyle/>
            <a:p>
              <a:r>
                <a:rPr lang="en-US" sz="2400" b="1" dirty="0"/>
                <a:t>e</a:t>
              </a:r>
            </a:p>
          </p:txBody>
        </p:sp>
        <p:sp>
          <p:nvSpPr>
            <p:cNvPr id="19" name="TextBox 18"/>
            <p:cNvSpPr txBox="1"/>
            <p:nvPr/>
          </p:nvSpPr>
          <p:spPr>
            <a:xfrm>
              <a:off x="2268067" y="3112778"/>
              <a:ext cx="349776" cy="461665"/>
            </a:xfrm>
            <a:prstGeom prst="rect">
              <a:avLst/>
            </a:prstGeom>
            <a:noFill/>
          </p:spPr>
          <p:txBody>
            <a:bodyPr wrap="none" rtlCol="0">
              <a:spAutoFit/>
            </a:bodyPr>
            <a:lstStyle/>
            <a:p>
              <a:r>
                <a:rPr lang="en-US" sz="2400" b="1" dirty="0"/>
                <a:t>d</a:t>
              </a:r>
            </a:p>
          </p:txBody>
        </p:sp>
        <p:sp>
          <p:nvSpPr>
            <p:cNvPr id="20" name="TextBox 19"/>
            <p:cNvSpPr txBox="1"/>
            <p:nvPr/>
          </p:nvSpPr>
          <p:spPr>
            <a:xfrm>
              <a:off x="4619176" y="4486251"/>
              <a:ext cx="282450" cy="461665"/>
            </a:xfrm>
            <a:prstGeom prst="rect">
              <a:avLst/>
            </a:prstGeom>
            <a:noFill/>
          </p:spPr>
          <p:txBody>
            <a:bodyPr wrap="none" rtlCol="0">
              <a:spAutoFit/>
            </a:bodyPr>
            <a:lstStyle/>
            <a:p>
              <a:r>
                <a:rPr lang="en-US" sz="2400" b="1" dirty="0"/>
                <a:t>f</a:t>
              </a:r>
            </a:p>
          </p:txBody>
        </p:sp>
        <p:sp>
          <p:nvSpPr>
            <p:cNvPr id="21" name="TextBox 20"/>
            <p:cNvSpPr txBox="1"/>
            <p:nvPr/>
          </p:nvSpPr>
          <p:spPr>
            <a:xfrm>
              <a:off x="4681202" y="2951062"/>
              <a:ext cx="336952" cy="461665"/>
            </a:xfrm>
            <a:prstGeom prst="rect">
              <a:avLst/>
            </a:prstGeom>
            <a:noFill/>
          </p:spPr>
          <p:txBody>
            <a:bodyPr wrap="none" rtlCol="0">
              <a:spAutoFit/>
            </a:bodyPr>
            <a:lstStyle/>
            <a:p>
              <a:r>
                <a:rPr lang="en-US" sz="2400" b="1" dirty="0"/>
                <a:t>a</a:t>
              </a:r>
            </a:p>
          </p:txBody>
        </p:sp>
        <p:sp>
          <p:nvSpPr>
            <p:cNvPr id="22" name="TextBox 21"/>
            <p:cNvSpPr txBox="1"/>
            <p:nvPr/>
          </p:nvSpPr>
          <p:spPr>
            <a:xfrm>
              <a:off x="3474702" y="5219541"/>
              <a:ext cx="349776" cy="461665"/>
            </a:xfrm>
            <a:prstGeom prst="rect">
              <a:avLst/>
            </a:prstGeom>
            <a:noFill/>
          </p:spPr>
          <p:txBody>
            <a:bodyPr wrap="none" rtlCol="0">
              <a:spAutoFit/>
            </a:bodyPr>
            <a:lstStyle/>
            <a:p>
              <a:r>
                <a:rPr lang="en-US" sz="2400" b="1" dirty="0"/>
                <a:t>b</a:t>
              </a:r>
            </a:p>
          </p:txBody>
        </p:sp>
        <p:sp>
          <p:nvSpPr>
            <p:cNvPr id="23" name="TextBox 22"/>
            <p:cNvSpPr txBox="1"/>
            <p:nvPr/>
          </p:nvSpPr>
          <p:spPr>
            <a:xfrm>
              <a:off x="2390052" y="4057539"/>
              <a:ext cx="312906" cy="461665"/>
            </a:xfrm>
            <a:prstGeom prst="rect">
              <a:avLst/>
            </a:prstGeom>
            <a:noFill/>
          </p:spPr>
          <p:txBody>
            <a:bodyPr wrap="none" rtlCol="0">
              <a:spAutoFit/>
            </a:bodyPr>
            <a:lstStyle/>
            <a:p>
              <a:r>
                <a:rPr lang="en-US" sz="2400" b="1" dirty="0"/>
                <a:t>c</a:t>
              </a:r>
            </a:p>
          </p:txBody>
        </p:sp>
      </p:grpSp>
      <p:grpSp>
        <p:nvGrpSpPr>
          <p:cNvPr id="39" name="Group 38"/>
          <p:cNvGrpSpPr/>
          <p:nvPr/>
        </p:nvGrpSpPr>
        <p:grpSpPr>
          <a:xfrm>
            <a:off x="5706190" y="1681977"/>
            <a:ext cx="2208238" cy="3494045"/>
            <a:chOff x="6890607" y="1646706"/>
            <a:chExt cx="2208238" cy="3494045"/>
          </a:xfrm>
        </p:grpSpPr>
        <p:pic>
          <p:nvPicPr>
            <p:cNvPr id="13" name="Picture 12"/>
            <p:cNvPicPr>
              <a:picLocks noChangeAspect="1"/>
            </p:cNvPicPr>
            <p:nvPr/>
          </p:nvPicPr>
          <p:blipFill>
            <a:blip r:embed="rId6"/>
            <a:stretch>
              <a:fillRect/>
            </a:stretch>
          </p:blipFill>
          <p:spPr>
            <a:xfrm>
              <a:off x="7017730" y="1933890"/>
              <a:ext cx="1902441" cy="2931014"/>
            </a:xfrm>
            <a:prstGeom prst="rect">
              <a:avLst/>
            </a:prstGeom>
          </p:spPr>
        </p:pic>
        <p:sp>
          <p:nvSpPr>
            <p:cNvPr id="24" name="TextBox 23"/>
            <p:cNvSpPr txBox="1"/>
            <p:nvPr/>
          </p:nvSpPr>
          <p:spPr>
            <a:xfrm>
              <a:off x="8758687" y="2651112"/>
              <a:ext cx="340158" cy="461665"/>
            </a:xfrm>
            <a:prstGeom prst="rect">
              <a:avLst/>
            </a:prstGeom>
            <a:noFill/>
          </p:spPr>
          <p:txBody>
            <a:bodyPr wrap="none" rtlCol="0">
              <a:spAutoFit/>
            </a:bodyPr>
            <a:lstStyle/>
            <a:p>
              <a:r>
                <a:rPr lang="en-US" sz="2400" b="1" dirty="0"/>
                <a:t>e</a:t>
              </a:r>
            </a:p>
          </p:txBody>
        </p:sp>
        <p:sp>
          <p:nvSpPr>
            <p:cNvPr id="25" name="TextBox 24"/>
            <p:cNvSpPr txBox="1"/>
            <p:nvPr/>
          </p:nvSpPr>
          <p:spPr>
            <a:xfrm>
              <a:off x="6890607" y="3280250"/>
              <a:ext cx="349776" cy="461665"/>
            </a:xfrm>
            <a:prstGeom prst="rect">
              <a:avLst/>
            </a:prstGeom>
            <a:noFill/>
          </p:spPr>
          <p:txBody>
            <a:bodyPr wrap="none" rtlCol="0">
              <a:spAutoFit/>
            </a:bodyPr>
            <a:lstStyle/>
            <a:p>
              <a:r>
                <a:rPr lang="en-US" sz="2400" b="1" dirty="0"/>
                <a:t>d</a:t>
              </a:r>
            </a:p>
          </p:txBody>
        </p:sp>
        <p:sp>
          <p:nvSpPr>
            <p:cNvPr id="26" name="TextBox 25"/>
            <p:cNvSpPr txBox="1"/>
            <p:nvPr/>
          </p:nvSpPr>
          <p:spPr>
            <a:xfrm>
              <a:off x="7752009" y="4679086"/>
              <a:ext cx="282450" cy="461665"/>
            </a:xfrm>
            <a:prstGeom prst="rect">
              <a:avLst/>
            </a:prstGeom>
            <a:noFill/>
          </p:spPr>
          <p:txBody>
            <a:bodyPr wrap="none" rtlCol="0">
              <a:spAutoFit/>
            </a:bodyPr>
            <a:lstStyle/>
            <a:p>
              <a:r>
                <a:rPr lang="en-US" sz="2400" b="1" dirty="0"/>
                <a:t>f</a:t>
              </a:r>
            </a:p>
          </p:txBody>
        </p:sp>
        <p:sp>
          <p:nvSpPr>
            <p:cNvPr id="27" name="TextBox 26"/>
            <p:cNvSpPr txBox="1"/>
            <p:nvPr/>
          </p:nvSpPr>
          <p:spPr>
            <a:xfrm>
              <a:off x="7934633" y="1646706"/>
              <a:ext cx="336952" cy="461665"/>
            </a:xfrm>
            <a:prstGeom prst="rect">
              <a:avLst/>
            </a:prstGeom>
            <a:noFill/>
          </p:spPr>
          <p:txBody>
            <a:bodyPr wrap="none" rtlCol="0">
              <a:spAutoFit/>
            </a:bodyPr>
            <a:lstStyle/>
            <a:p>
              <a:r>
                <a:rPr lang="en-US" sz="2400" b="1" dirty="0"/>
                <a:t>a</a:t>
              </a:r>
            </a:p>
          </p:txBody>
        </p:sp>
        <p:sp>
          <p:nvSpPr>
            <p:cNvPr id="28" name="TextBox 27"/>
            <p:cNvSpPr txBox="1"/>
            <p:nvPr/>
          </p:nvSpPr>
          <p:spPr>
            <a:xfrm>
              <a:off x="8576185" y="3832114"/>
              <a:ext cx="349776" cy="461665"/>
            </a:xfrm>
            <a:prstGeom prst="rect">
              <a:avLst/>
            </a:prstGeom>
            <a:noFill/>
          </p:spPr>
          <p:txBody>
            <a:bodyPr wrap="none" rtlCol="0">
              <a:spAutoFit/>
            </a:bodyPr>
            <a:lstStyle/>
            <a:p>
              <a:r>
                <a:rPr lang="en-US" sz="2400" b="1" dirty="0"/>
                <a:t>b</a:t>
              </a:r>
            </a:p>
          </p:txBody>
        </p:sp>
        <p:sp>
          <p:nvSpPr>
            <p:cNvPr id="29" name="TextBox 28"/>
            <p:cNvSpPr txBox="1"/>
            <p:nvPr/>
          </p:nvSpPr>
          <p:spPr>
            <a:xfrm>
              <a:off x="6909231" y="2265425"/>
              <a:ext cx="312906" cy="461665"/>
            </a:xfrm>
            <a:prstGeom prst="rect">
              <a:avLst/>
            </a:prstGeom>
            <a:noFill/>
          </p:spPr>
          <p:txBody>
            <a:bodyPr wrap="none" rtlCol="0">
              <a:spAutoFit/>
            </a:bodyPr>
            <a:lstStyle/>
            <a:p>
              <a:r>
                <a:rPr lang="en-US" sz="2400" b="1" dirty="0"/>
                <a:t>c</a:t>
              </a:r>
            </a:p>
          </p:txBody>
        </p:sp>
      </p:grpSp>
      <p:grpSp>
        <p:nvGrpSpPr>
          <p:cNvPr id="40" name="Group 39"/>
          <p:cNvGrpSpPr/>
          <p:nvPr/>
        </p:nvGrpSpPr>
        <p:grpSpPr>
          <a:xfrm>
            <a:off x="9524336" y="1849050"/>
            <a:ext cx="1997078" cy="3178000"/>
            <a:chOff x="10150031" y="1803760"/>
            <a:chExt cx="1997078" cy="3178000"/>
          </a:xfrm>
        </p:grpSpPr>
        <p:pic>
          <p:nvPicPr>
            <p:cNvPr id="14" name="Picture 13"/>
            <p:cNvPicPr>
              <a:picLocks noChangeAspect="1"/>
            </p:cNvPicPr>
            <p:nvPr/>
          </p:nvPicPr>
          <p:blipFill>
            <a:blip r:embed="rId7"/>
            <a:stretch>
              <a:fillRect/>
            </a:stretch>
          </p:blipFill>
          <p:spPr>
            <a:xfrm>
              <a:off x="10223649" y="1937884"/>
              <a:ext cx="1805451" cy="2786367"/>
            </a:xfrm>
            <a:prstGeom prst="rect">
              <a:avLst/>
            </a:prstGeom>
          </p:spPr>
        </p:pic>
        <p:sp>
          <p:nvSpPr>
            <p:cNvPr id="30" name="TextBox 29"/>
            <p:cNvSpPr txBox="1"/>
            <p:nvPr/>
          </p:nvSpPr>
          <p:spPr>
            <a:xfrm>
              <a:off x="11046870" y="1803760"/>
              <a:ext cx="340158" cy="461665"/>
            </a:xfrm>
            <a:prstGeom prst="rect">
              <a:avLst/>
            </a:prstGeom>
            <a:noFill/>
          </p:spPr>
          <p:txBody>
            <a:bodyPr wrap="none" rtlCol="0">
              <a:spAutoFit/>
            </a:bodyPr>
            <a:lstStyle/>
            <a:p>
              <a:r>
                <a:rPr lang="en-US" sz="2400" b="1" dirty="0"/>
                <a:t>e</a:t>
              </a:r>
            </a:p>
          </p:txBody>
        </p:sp>
        <p:sp>
          <p:nvSpPr>
            <p:cNvPr id="31" name="TextBox 30"/>
            <p:cNvSpPr txBox="1"/>
            <p:nvPr/>
          </p:nvSpPr>
          <p:spPr>
            <a:xfrm>
              <a:off x="10895437" y="4520095"/>
              <a:ext cx="349776" cy="461665"/>
            </a:xfrm>
            <a:prstGeom prst="rect">
              <a:avLst/>
            </a:prstGeom>
            <a:noFill/>
          </p:spPr>
          <p:txBody>
            <a:bodyPr wrap="none" rtlCol="0">
              <a:spAutoFit/>
            </a:bodyPr>
            <a:lstStyle/>
            <a:p>
              <a:r>
                <a:rPr lang="en-US" sz="2400" b="1" dirty="0"/>
                <a:t>d</a:t>
              </a:r>
            </a:p>
          </p:txBody>
        </p:sp>
        <p:sp>
          <p:nvSpPr>
            <p:cNvPr id="32" name="TextBox 31"/>
            <p:cNvSpPr txBox="1"/>
            <p:nvPr/>
          </p:nvSpPr>
          <p:spPr>
            <a:xfrm>
              <a:off x="11746650" y="3862760"/>
              <a:ext cx="282450" cy="461665"/>
            </a:xfrm>
            <a:prstGeom prst="rect">
              <a:avLst/>
            </a:prstGeom>
            <a:noFill/>
          </p:spPr>
          <p:txBody>
            <a:bodyPr wrap="none" rtlCol="0">
              <a:spAutoFit/>
            </a:bodyPr>
            <a:lstStyle/>
            <a:p>
              <a:r>
                <a:rPr lang="en-US" sz="2400" b="1" dirty="0"/>
                <a:t>f</a:t>
              </a:r>
            </a:p>
          </p:txBody>
        </p:sp>
        <p:sp>
          <p:nvSpPr>
            <p:cNvPr id="33" name="TextBox 32"/>
            <p:cNvSpPr txBox="1"/>
            <p:nvPr/>
          </p:nvSpPr>
          <p:spPr>
            <a:xfrm>
              <a:off x="11810157" y="2818585"/>
              <a:ext cx="336952" cy="461665"/>
            </a:xfrm>
            <a:prstGeom prst="rect">
              <a:avLst/>
            </a:prstGeom>
            <a:noFill/>
          </p:spPr>
          <p:txBody>
            <a:bodyPr wrap="none" rtlCol="0">
              <a:spAutoFit/>
            </a:bodyPr>
            <a:lstStyle/>
            <a:p>
              <a:r>
                <a:rPr lang="en-US" sz="2400" b="1" dirty="0"/>
                <a:t>a</a:t>
              </a:r>
            </a:p>
          </p:txBody>
        </p:sp>
        <p:sp>
          <p:nvSpPr>
            <p:cNvPr id="34" name="TextBox 33"/>
            <p:cNvSpPr txBox="1"/>
            <p:nvPr/>
          </p:nvSpPr>
          <p:spPr>
            <a:xfrm>
              <a:off x="10150031" y="2368472"/>
              <a:ext cx="349776" cy="461665"/>
            </a:xfrm>
            <a:prstGeom prst="rect">
              <a:avLst/>
            </a:prstGeom>
            <a:noFill/>
          </p:spPr>
          <p:txBody>
            <a:bodyPr wrap="none" rtlCol="0">
              <a:spAutoFit/>
            </a:bodyPr>
            <a:lstStyle/>
            <a:p>
              <a:r>
                <a:rPr lang="en-US" sz="2400" b="1" dirty="0"/>
                <a:t>b</a:t>
              </a:r>
            </a:p>
          </p:txBody>
        </p:sp>
        <p:sp>
          <p:nvSpPr>
            <p:cNvPr id="35" name="TextBox 34"/>
            <p:cNvSpPr txBox="1"/>
            <p:nvPr/>
          </p:nvSpPr>
          <p:spPr>
            <a:xfrm>
              <a:off x="10150031" y="3688544"/>
              <a:ext cx="312906" cy="461665"/>
            </a:xfrm>
            <a:prstGeom prst="rect">
              <a:avLst/>
            </a:prstGeom>
            <a:noFill/>
          </p:spPr>
          <p:txBody>
            <a:bodyPr wrap="none" rtlCol="0">
              <a:spAutoFit/>
            </a:bodyPr>
            <a:lstStyle/>
            <a:p>
              <a:r>
                <a:rPr lang="en-US" sz="2400" b="1" dirty="0"/>
                <a:t>c</a:t>
              </a:r>
            </a:p>
          </p:txBody>
        </p:sp>
      </p:grpSp>
      <p:graphicFrame>
        <p:nvGraphicFramePr>
          <p:cNvPr id="36" name="Table 35"/>
          <p:cNvGraphicFramePr>
            <a:graphicFrameLocks noGrp="1"/>
          </p:cNvGraphicFramePr>
          <p:nvPr>
            <p:extLst>
              <p:ext uri="{D42A27DB-BD31-4B8C-83A1-F6EECF244321}">
                <p14:modId xmlns:p14="http://schemas.microsoft.com/office/powerpoint/2010/main" val="1473419895"/>
              </p:ext>
            </p:extLst>
          </p:nvPr>
        </p:nvGraphicFramePr>
        <p:xfrm>
          <a:off x="242236" y="4524872"/>
          <a:ext cx="2863024" cy="1760220"/>
        </p:xfrm>
        <a:graphic>
          <a:graphicData uri="http://schemas.openxmlformats.org/drawingml/2006/table">
            <a:tbl>
              <a:tblPr>
                <a:tableStyleId>{5C22544A-7EE6-4342-B048-85BDC9FD1C3A}</a:tableStyleId>
              </a:tblPr>
              <a:tblGrid>
                <a:gridCol w="864309">
                  <a:extLst>
                    <a:ext uri="{9D8B030D-6E8A-4147-A177-3AD203B41FA5}">
                      <a16:colId xmlns:a16="http://schemas.microsoft.com/office/drawing/2014/main" val="20000"/>
                    </a:ext>
                  </a:extLst>
                </a:gridCol>
                <a:gridCol w="1134406">
                  <a:extLst>
                    <a:ext uri="{9D8B030D-6E8A-4147-A177-3AD203B41FA5}">
                      <a16:colId xmlns:a16="http://schemas.microsoft.com/office/drawing/2014/main" val="20001"/>
                    </a:ext>
                  </a:extLst>
                </a:gridCol>
                <a:gridCol w="864309">
                  <a:extLst>
                    <a:ext uri="{9D8B030D-6E8A-4147-A177-3AD203B41FA5}">
                      <a16:colId xmlns:a16="http://schemas.microsoft.com/office/drawing/2014/main" val="20002"/>
                    </a:ext>
                  </a:extLst>
                </a:gridCol>
              </a:tblGrid>
              <a:tr h="230269">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u="none" strike="noStrike" dirty="0">
                          <a:effectLst/>
                        </a:rPr>
                        <a:t>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30269">
                <a:tc>
                  <a:txBody>
                    <a:bodyPr/>
                    <a:lstStyle/>
                    <a:p>
                      <a:pPr algn="l" fontAlgn="b"/>
                      <a:r>
                        <a:rPr lang="en-US" sz="1600" u="none" strike="noStrike">
                          <a:effectLst/>
                        </a:rPr>
                        <a:t>Rules</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u="none" strike="noStrike">
                          <a:effectLst/>
                        </a:rPr>
                        <a:t>Confidence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u="none" strike="noStrike">
                          <a:effectLst/>
                        </a:rPr>
                        <a:t>Support</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30269">
                <a:tc>
                  <a:txBody>
                    <a:bodyPr/>
                    <a:lstStyle/>
                    <a:p>
                      <a:pPr algn="l" fontAlgn="b"/>
                      <a:r>
                        <a:rPr lang="en-US" sz="1600" u="none" strike="noStrike" dirty="0">
                          <a:effectLst/>
                        </a:rPr>
                        <a:t>c=&gt;d</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30269">
                <a:tc>
                  <a:txBody>
                    <a:bodyPr/>
                    <a:lstStyle/>
                    <a:p>
                      <a:pPr marL="0" algn="l" defTabSz="914400" rtl="0" eaLnBrk="1" fontAlgn="b" latinLnBrk="0" hangingPunct="1"/>
                      <a:r>
                        <a:rPr lang="en-US" sz="1600" u="none" strike="noStrike" kern="1200" dirty="0">
                          <a:solidFill>
                            <a:schemeClr val="dk1"/>
                          </a:solidFill>
                          <a:effectLst/>
                          <a:latin typeface="+mn-lt"/>
                          <a:ea typeface="+mn-ea"/>
                          <a:cs typeface="+mn-cs"/>
                        </a:rPr>
                        <a:t>a=&gt;d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30269">
                <a:tc>
                  <a:txBody>
                    <a:bodyPr/>
                    <a:lstStyle/>
                    <a:p>
                      <a:pPr algn="l" fontAlgn="b"/>
                      <a:r>
                        <a:rPr lang="en-US" sz="1600" u="none" strike="noStrike">
                          <a:effectLst/>
                        </a:rPr>
                        <a:t>c=&gt;b</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30269">
                <a:tc>
                  <a:txBody>
                    <a:bodyPr/>
                    <a:lstStyle/>
                    <a:p>
                      <a:pPr algn="l" fontAlgn="b"/>
                      <a:r>
                        <a:rPr lang="en-US" sz="1600" u="none" strike="noStrike">
                          <a:effectLst/>
                        </a:rPr>
                        <a:t>a=&gt;e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30269">
                <a:tc>
                  <a:txBody>
                    <a:bodyPr/>
                    <a:lstStyle/>
                    <a:p>
                      <a:pPr algn="l" fontAlgn="b"/>
                      <a:r>
                        <a:rPr lang="en-US" sz="1600" u="none" strike="noStrike">
                          <a:effectLst/>
                        </a:rPr>
                        <a:t>f=&gt;e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750555565"/>
              </p:ext>
            </p:extLst>
          </p:nvPr>
        </p:nvGraphicFramePr>
        <p:xfrm>
          <a:off x="5544418" y="5008897"/>
          <a:ext cx="3122023" cy="1508760"/>
        </p:xfrm>
        <a:graphic>
          <a:graphicData uri="http://schemas.openxmlformats.org/drawingml/2006/table">
            <a:tbl>
              <a:tblPr>
                <a:tableStyleId>{5C22544A-7EE6-4342-B048-85BDC9FD1C3A}</a:tableStyleId>
              </a:tblPr>
              <a:tblGrid>
                <a:gridCol w="1040675">
                  <a:extLst>
                    <a:ext uri="{9D8B030D-6E8A-4147-A177-3AD203B41FA5}">
                      <a16:colId xmlns:a16="http://schemas.microsoft.com/office/drawing/2014/main" val="20000"/>
                    </a:ext>
                  </a:extLst>
                </a:gridCol>
                <a:gridCol w="1221915">
                  <a:extLst>
                    <a:ext uri="{9D8B030D-6E8A-4147-A177-3AD203B41FA5}">
                      <a16:colId xmlns:a16="http://schemas.microsoft.com/office/drawing/2014/main" val="20001"/>
                    </a:ext>
                  </a:extLst>
                </a:gridCol>
                <a:gridCol w="859433">
                  <a:extLst>
                    <a:ext uri="{9D8B030D-6E8A-4147-A177-3AD203B41FA5}">
                      <a16:colId xmlns:a16="http://schemas.microsoft.com/office/drawing/2014/main" val="20002"/>
                    </a:ext>
                  </a:extLst>
                </a:gridCol>
              </a:tblGrid>
              <a:tr h="229885">
                <a:tc>
                  <a:txBody>
                    <a:bodyPr/>
                    <a:lstStyle/>
                    <a:p>
                      <a:pPr algn="l" fontAlgn="b"/>
                      <a:r>
                        <a:rPr lang="en-US" sz="1600" u="none" strike="noStrike" dirty="0">
                          <a:effectLst/>
                        </a:rPr>
                        <a:t>T2</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29885">
                <a:tc>
                  <a:txBody>
                    <a:bodyPr/>
                    <a:lstStyle/>
                    <a:p>
                      <a:pPr algn="l" fontAlgn="b"/>
                      <a:r>
                        <a:rPr lang="en-US" sz="1600" u="none" strike="noStrike">
                          <a:effectLst/>
                        </a:rPr>
                        <a:t>Rules</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u="none" strike="noStrike">
                          <a:effectLst/>
                        </a:rPr>
                        <a:t>Confidence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u="none" strike="noStrike">
                          <a:effectLst/>
                        </a:rPr>
                        <a:t>Support</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29885">
                <a:tc>
                  <a:txBody>
                    <a:bodyPr/>
                    <a:lstStyle/>
                    <a:p>
                      <a:pPr algn="l" fontAlgn="b"/>
                      <a:r>
                        <a:rPr lang="en-US" sz="1600" u="none" strike="noStrike">
                          <a:effectLst/>
                        </a:rPr>
                        <a:t>c=&gt;d</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9885">
                <a:tc>
                  <a:txBody>
                    <a:bodyPr/>
                    <a:lstStyle/>
                    <a:p>
                      <a:pPr algn="l" fontAlgn="b"/>
                      <a:r>
                        <a:rPr lang="en-US" sz="1600" u="none" strike="noStrike" dirty="0">
                          <a:effectLst/>
                        </a:rPr>
                        <a:t>b=&gt;a</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29885">
                <a:tc>
                  <a:txBody>
                    <a:bodyPr/>
                    <a:lstStyle/>
                    <a:p>
                      <a:pPr algn="l" fontAlgn="b"/>
                      <a:r>
                        <a:rPr lang="en-US" sz="1600" u="none" strike="noStrike">
                          <a:effectLst/>
                        </a:rPr>
                        <a:t>a=&gt;e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29885">
                <a:tc>
                  <a:txBody>
                    <a:bodyPr/>
                    <a:lstStyle/>
                    <a:p>
                      <a:pPr algn="l" fontAlgn="b"/>
                      <a:r>
                        <a:rPr lang="en-US" sz="1600" u="none" strike="noStrike">
                          <a:effectLst/>
                        </a:rPr>
                        <a:t>f=&gt;e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949578165"/>
              </p:ext>
            </p:extLst>
          </p:nvPr>
        </p:nvGraphicFramePr>
        <p:xfrm>
          <a:off x="8912667" y="5036302"/>
          <a:ext cx="3225178" cy="1508760"/>
        </p:xfrm>
        <a:graphic>
          <a:graphicData uri="http://schemas.openxmlformats.org/drawingml/2006/table">
            <a:tbl>
              <a:tblPr>
                <a:tableStyleId>{5C22544A-7EE6-4342-B048-85BDC9FD1C3A}</a:tableStyleId>
              </a:tblPr>
              <a:tblGrid>
                <a:gridCol w="1075059">
                  <a:extLst>
                    <a:ext uri="{9D8B030D-6E8A-4147-A177-3AD203B41FA5}">
                      <a16:colId xmlns:a16="http://schemas.microsoft.com/office/drawing/2014/main" val="20000"/>
                    </a:ext>
                  </a:extLst>
                </a:gridCol>
                <a:gridCol w="1262290">
                  <a:extLst>
                    <a:ext uri="{9D8B030D-6E8A-4147-A177-3AD203B41FA5}">
                      <a16:colId xmlns:a16="http://schemas.microsoft.com/office/drawing/2014/main" val="20001"/>
                    </a:ext>
                  </a:extLst>
                </a:gridCol>
                <a:gridCol w="887829">
                  <a:extLst>
                    <a:ext uri="{9D8B030D-6E8A-4147-A177-3AD203B41FA5}">
                      <a16:colId xmlns:a16="http://schemas.microsoft.com/office/drawing/2014/main" val="20002"/>
                    </a:ext>
                  </a:extLst>
                </a:gridCol>
              </a:tblGrid>
              <a:tr h="224916">
                <a:tc>
                  <a:txBody>
                    <a:bodyPr/>
                    <a:lstStyle/>
                    <a:p>
                      <a:pPr algn="l" fontAlgn="b"/>
                      <a:r>
                        <a:rPr lang="en-US" sz="1600" u="none" strike="noStrike" dirty="0">
                          <a:effectLst/>
                        </a:rPr>
                        <a:t>T3</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24916">
                <a:tc>
                  <a:txBody>
                    <a:bodyPr/>
                    <a:lstStyle/>
                    <a:p>
                      <a:pPr algn="l" fontAlgn="b"/>
                      <a:r>
                        <a:rPr lang="en-US" sz="1600" u="none" strike="noStrike">
                          <a:effectLst/>
                        </a:rPr>
                        <a:t>Rules</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u="none" strike="noStrike" dirty="0">
                          <a:effectLst/>
                        </a:rPr>
                        <a:t>Confidence</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u="none" strike="noStrike">
                          <a:effectLst/>
                        </a:rPr>
                        <a:t>Support</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24916">
                <a:tc>
                  <a:txBody>
                    <a:bodyPr/>
                    <a:lstStyle/>
                    <a:p>
                      <a:pPr algn="l" fontAlgn="b"/>
                      <a:r>
                        <a:rPr lang="en-US" sz="1600" u="none" strike="noStrike">
                          <a:effectLst/>
                        </a:rPr>
                        <a:t>c=&gt;d</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4916">
                <a:tc>
                  <a:txBody>
                    <a:bodyPr/>
                    <a:lstStyle/>
                    <a:p>
                      <a:pPr algn="l" fontAlgn="b"/>
                      <a:r>
                        <a:rPr lang="en-US" sz="1600" u="none" strike="noStrike" dirty="0">
                          <a:effectLst/>
                        </a:rPr>
                        <a:t>b=&gt;a</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24916">
                <a:tc>
                  <a:txBody>
                    <a:bodyPr/>
                    <a:lstStyle/>
                    <a:p>
                      <a:pPr algn="l" fontAlgn="b"/>
                      <a:r>
                        <a:rPr lang="en-US" sz="1600" u="none" strike="noStrike">
                          <a:effectLst/>
                        </a:rPr>
                        <a:t>a=&gt;e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24916">
                <a:tc>
                  <a:txBody>
                    <a:bodyPr/>
                    <a:lstStyle/>
                    <a:p>
                      <a:pPr algn="l" fontAlgn="b"/>
                      <a:r>
                        <a:rPr lang="en-US" sz="1600" u="none" strike="noStrike">
                          <a:effectLst/>
                        </a:rPr>
                        <a:t>f=&gt;e</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cxnSp>
        <p:nvCxnSpPr>
          <p:cNvPr id="43" name="Straight Connector 42"/>
          <p:cNvCxnSpPr/>
          <p:nvPr/>
        </p:nvCxnSpPr>
        <p:spPr>
          <a:xfrm>
            <a:off x="5447211" y="0"/>
            <a:ext cx="13063"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792528" y="-29245"/>
            <a:ext cx="13063"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1520576"/>
            <a:ext cx="12192000" cy="34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1859143"/>
            <a:ext cx="12192000" cy="34389"/>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CC807FB-1AE7-C3EA-2BF5-051723E946B3}"/>
              </a:ext>
            </a:extLst>
          </p:cNvPr>
          <p:cNvSpPr txBox="1"/>
          <p:nvPr/>
        </p:nvSpPr>
        <p:spPr>
          <a:xfrm>
            <a:off x="-56545" y="-17782"/>
            <a:ext cx="3411511" cy="400110"/>
          </a:xfrm>
          <a:prstGeom prst="rect">
            <a:avLst/>
          </a:prstGeom>
          <a:noFill/>
        </p:spPr>
        <p:txBody>
          <a:bodyPr wrap="none" rtlCol="0">
            <a:spAutoFit/>
          </a:bodyPr>
          <a:lstStyle/>
          <a:p>
            <a:r>
              <a:rPr lang="en-US" sz="2000" b="1" dirty="0"/>
              <a:t>Example: Centrality Over Time</a:t>
            </a:r>
          </a:p>
        </p:txBody>
      </p:sp>
      <p:sp>
        <p:nvSpPr>
          <p:cNvPr id="5" name="Date Placeholder 9">
            <a:extLst>
              <a:ext uri="{FF2B5EF4-FFF2-40B4-BE49-F238E27FC236}">
                <a16:creationId xmlns:a16="http://schemas.microsoft.com/office/drawing/2014/main" id="{17F32E93-6EC9-62CD-DB86-878E807B4142}"/>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a:extLst>
              <a:ext uri="{FF2B5EF4-FFF2-40B4-BE49-F238E27FC236}">
                <a16:creationId xmlns:a16="http://schemas.microsoft.com/office/drawing/2014/main" id="{A36D3DE3-1D8D-3698-284D-642BF44F1B00}"/>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15" name="Slide Number Placeholder 11">
            <a:extLst>
              <a:ext uri="{FF2B5EF4-FFF2-40B4-BE49-F238E27FC236}">
                <a16:creationId xmlns:a16="http://schemas.microsoft.com/office/drawing/2014/main" id="{37026C69-BFB0-A549-95DD-E2D88747CEDE}"/>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03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67E7E-A2CE-4826-7C17-EA75DFD4A195}"/>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Understanding Evolving Network Communication:</a:t>
            </a:r>
            <a:r>
              <a:rPr lang="en-US" sz="3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Centrality over time</a:t>
            </a:r>
            <a:endParaRPr lang="en-US" sz="3400" dirty="0">
              <a:solidFill>
                <a:srgbClr val="FFFFFF"/>
              </a:solidFill>
            </a:endParaRPr>
          </a:p>
        </p:txBody>
      </p:sp>
      <p:sp>
        <p:nvSpPr>
          <p:cNvPr id="3" name="Content Placeholder 2">
            <a:extLst>
              <a:ext uri="{FF2B5EF4-FFF2-40B4-BE49-F238E27FC236}">
                <a16:creationId xmlns:a16="http://schemas.microsoft.com/office/drawing/2014/main" id="{F182E154-CE06-755B-9EDF-78BC794B64E1}"/>
              </a:ext>
            </a:extLst>
          </p:cNvPr>
          <p:cNvSpPr>
            <a:spLocks noGrp="1"/>
          </p:cNvSpPr>
          <p:nvPr>
            <p:ph idx="1"/>
          </p:nvPr>
        </p:nvSpPr>
        <p:spPr>
          <a:xfrm>
            <a:off x="4367695" y="450762"/>
            <a:ext cx="6997911" cy="5744766"/>
          </a:xfrm>
        </p:spPr>
        <p:txBody>
          <a:bodyPr anchor="ctr">
            <a:normAutofit lnSpcReduction="10000"/>
          </a:bodyPr>
          <a:lstStyle/>
          <a:p>
            <a:pPr marL="0" marR="18415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level of connectivity to or from a given node can be used to measure the centrality of the node</a:t>
            </a:r>
          </a:p>
          <a:p>
            <a:pPr marL="0" marR="184150">
              <a:spcBef>
                <a:spcPts val="0"/>
              </a:spcBef>
              <a:spcAft>
                <a:spcPts val="600"/>
              </a:spcAft>
            </a:pPr>
            <a:r>
              <a:rPr lang="en-US" sz="2000" dirty="0">
                <a:latin typeface="Arial" panose="020B0604020202020204" pitchFamily="34" charset="0"/>
                <a:ea typeface="Calibri" panose="020F0502020204030204" pitchFamily="34" charset="0"/>
                <a:cs typeface="Times New Roman" panose="02020603050405020304" pitchFamily="18" charset="0"/>
              </a:rPr>
              <a:t>T</a:t>
            </a:r>
            <a:r>
              <a:rPr lang="en-US" sz="2000" dirty="0">
                <a:effectLst/>
                <a:latin typeface="Arial" panose="020B0604020202020204" pitchFamily="34" charset="0"/>
                <a:ea typeface="Calibri" panose="020F0502020204030204" pitchFamily="34" charset="0"/>
                <a:cs typeface="Times New Roman" panose="02020603050405020304" pitchFamily="18" charset="0"/>
              </a:rPr>
              <a:t>his level of centrality can be used to determine the importance of a node and how critical this node is on the network</a:t>
            </a:r>
          </a:p>
          <a:p>
            <a:pPr marL="0" marR="18415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degree centrality is the number of edges incident to a given node</a:t>
            </a:r>
          </a:p>
          <a:p>
            <a:pPr marL="0" marR="18415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Page rank provides the number of highly central nodes that are adjacent to a given node</a:t>
            </a:r>
          </a:p>
          <a:p>
            <a:pPr marL="0" marR="18415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number of nodes that are connected to a given node and the quality of the nodes that connect to it can both be identified</a:t>
            </a:r>
          </a:p>
          <a:p>
            <a:pPr marL="0" marR="184150">
              <a:spcBef>
                <a:spcPts val="0"/>
              </a:spcBef>
              <a:spcAft>
                <a:spcPts val="600"/>
              </a:spcAft>
            </a:pPr>
            <a:r>
              <a:rPr lang="en-US" sz="2000" spc="-15" dirty="0">
                <a:effectLst/>
                <a:latin typeface="Arial" panose="020B0604020202020204" pitchFamily="34" charset="0"/>
                <a:ea typeface="Calibri" panose="020F0502020204030204" pitchFamily="34" charset="0"/>
                <a:cs typeface="Times New Roman" panose="02020603050405020304" pitchFamily="18" charset="0"/>
              </a:rPr>
              <a:t>Intuitively, </a:t>
            </a:r>
            <a:r>
              <a:rPr lang="en-US" sz="2000" dirty="0">
                <a:effectLst/>
                <a:latin typeface="Arial" panose="020B0604020202020204" pitchFamily="34" charset="0"/>
                <a:ea typeface="Calibri" panose="020F0502020204030204" pitchFamily="34" charset="0"/>
                <a:cs typeface="Times New Roman" panose="02020603050405020304" pitchFamily="18" charset="0"/>
              </a:rPr>
              <a:t>one can expect to find certain nodes to be consistently central over time periods</a:t>
            </a:r>
            <a:endParaRPr lang="en-US" sz="2000" spc="200" dirty="0">
              <a:effectLst/>
              <a:latin typeface="Arial" panose="020B0604020202020204" pitchFamily="34" charset="0"/>
              <a:ea typeface="Calibri" panose="020F0502020204030204" pitchFamily="34" charset="0"/>
              <a:cs typeface="Times New Roman" panose="02020603050405020304" pitchFamily="18" charset="0"/>
            </a:endParaRPr>
          </a:p>
          <a:p>
            <a:pPr marL="0" marR="18415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Alternatively,</a:t>
            </a:r>
            <a:r>
              <a:rPr lang="en-US" sz="2000" spc="4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a</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node</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which</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is</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central</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only</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at</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one</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or</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few</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time</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periods</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is</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interesting</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to</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study</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as</a:t>
            </a:r>
            <a:r>
              <a:rPr lang="en-US" sz="2000" spc="3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it may be a source or destination of an attack or alternatively, due to the period in time, may have taken an important role in the network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Date Placeholder 9">
            <a:extLst>
              <a:ext uri="{FF2B5EF4-FFF2-40B4-BE49-F238E27FC236}">
                <a16:creationId xmlns:a16="http://schemas.microsoft.com/office/drawing/2014/main" id="{DE335B5C-22EF-D3B7-A74B-21B6151009CA}"/>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E31AAFB1-9F44-BF49-32A7-B2F1CFFA4C29}"/>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F06B6808-A454-D4D5-D65F-601AE04473FA}"/>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24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67E7E-A2CE-4826-7C17-EA75DFD4A195}"/>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Understanding Evolving Network Communication:</a:t>
            </a:r>
            <a:r>
              <a:rPr lang="en-US" sz="3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Densification over time</a:t>
            </a:r>
            <a:endParaRPr lang="en-US" sz="3400" dirty="0">
              <a:solidFill>
                <a:srgbClr val="FFFFFF"/>
              </a:solidFill>
            </a:endParaRPr>
          </a:p>
        </p:txBody>
      </p:sp>
      <p:sp>
        <p:nvSpPr>
          <p:cNvPr id="3" name="Content Placeholder 2">
            <a:extLst>
              <a:ext uri="{FF2B5EF4-FFF2-40B4-BE49-F238E27FC236}">
                <a16:creationId xmlns:a16="http://schemas.microsoft.com/office/drawing/2014/main" id="{F182E154-CE06-755B-9EDF-78BC794B64E1}"/>
              </a:ext>
            </a:extLst>
          </p:cNvPr>
          <p:cNvSpPr>
            <a:spLocks noGrp="1"/>
          </p:cNvSpPr>
          <p:nvPr>
            <p:ph idx="1"/>
          </p:nvPr>
        </p:nvSpPr>
        <p:spPr>
          <a:xfrm>
            <a:off x="4810259" y="649480"/>
            <a:ext cx="6555347" cy="5546047"/>
          </a:xfrm>
        </p:spPr>
        <p:txBody>
          <a:bodyPr anchor="ctr">
            <a:normAutofit lnSpcReduction="10000"/>
          </a:bodyPr>
          <a:lstStyle/>
          <a:p>
            <a:pPr marL="0" marR="74295">
              <a:spcBef>
                <a:spcPts val="5"/>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Studies </a:t>
            </a:r>
            <a:r>
              <a:rPr lang="en-US" sz="1700" spc="-15" dirty="0">
                <a:effectLst/>
                <a:latin typeface="Arial" panose="020B0604020202020204" pitchFamily="34" charset="0"/>
                <a:ea typeface="Calibri" panose="020F0502020204030204" pitchFamily="34" charset="0"/>
                <a:cs typeface="Times New Roman" panose="02020603050405020304" pitchFamily="18" charset="0"/>
              </a:rPr>
              <a:t>have </a:t>
            </a:r>
            <a:r>
              <a:rPr lang="en-US" sz="1700" dirty="0">
                <a:effectLst/>
                <a:latin typeface="Arial" panose="020B0604020202020204" pitchFamily="34" charset="0"/>
                <a:ea typeface="Calibri" panose="020F0502020204030204" pitchFamily="34" charset="0"/>
                <a:cs typeface="Times New Roman" panose="02020603050405020304" pitchFamily="18" charset="0"/>
              </a:rPr>
              <a:t>indicated that an increase in the number of nodes on the network over a period of time, also leads to an increase in the number of edges</a:t>
            </a:r>
          </a:p>
          <a:p>
            <a:pPr marL="0" marR="74295">
              <a:spcBef>
                <a:spcPts val="5"/>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This process is referred to as densification of a network </a:t>
            </a:r>
          </a:p>
          <a:p>
            <a:pPr marL="0" marR="74295">
              <a:spcBef>
                <a:spcPts val="5"/>
              </a:spcBef>
              <a:spcAft>
                <a:spcPts val="600"/>
              </a:spcAft>
            </a:pPr>
            <a:r>
              <a:rPr lang="en-US" sz="1700" spc="-20" dirty="0">
                <a:effectLst/>
                <a:latin typeface="Arial" panose="020B0604020202020204" pitchFamily="34" charset="0"/>
                <a:ea typeface="Calibri" panose="020F0502020204030204" pitchFamily="34" charset="0"/>
                <a:cs typeface="Times New Roman" panose="02020603050405020304" pitchFamily="18" charset="0"/>
              </a:rPr>
              <a:t>However, </a:t>
            </a:r>
            <a:r>
              <a:rPr lang="en-US" sz="1700" dirty="0">
                <a:effectLst/>
                <a:latin typeface="Arial" panose="020B0604020202020204" pitchFamily="34" charset="0"/>
                <a:ea typeface="Calibri" panose="020F0502020204030204" pitchFamily="34" charset="0"/>
                <a:cs typeface="Times New Roman" panose="02020603050405020304" pitchFamily="18" charset="0"/>
              </a:rPr>
              <a:t>these studies </a:t>
            </a:r>
            <a:r>
              <a:rPr lang="en-US" sz="1700" spc="-15" dirty="0">
                <a:effectLst/>
                <a:latin typeface="Arial" panose="020B0604020202020204" pitchFamily="34" charset="0"/>
                <a:ea typeface="Calibri" panose="020F0502020204030204" pitchFamily="34" charset="0"/>
                <a:cs typeface="Times New Roman" panose="02020603050405020304" pitchFamily="18" charset="0"/>
              </a:rPr>
              <a:t>have </a:t>
            </a:r>
            <a:r>
              <a:rPr lang="en-US" sz="1700" dirty="0">
                <a:effectLst/>
                <a:latin typeface="Arial" panose="020B0604020202020204" pitchFamily="34" charset="0"/>
                <a:ea typeface="Calibri" panose="020F0502020204030204" pitchFamily="34" charset="0"/>
                <a:cs typeface="Times New Roman" panose="02020603050405020304" pitchFamily="18" charset="0"/>
              </a:rPr>
              <a:t>looked at densification of all nodes and edges on the network without looking at evolving densification </a:t>
            </a:r>
          </a:p>
          <a:p>
            <a:pPr marL="0" marR="74295">
              <a:spcBef>
                <a:spcPts val="5"/>
              </a:spcBef>
              <a:spcAft>
                <a:spcPts val="600"/>
              </a:spcAft>
            </a:pPr>
            <a:r>
              <a:rPr lang="en-US" sz="1700" spc="5" dirty="0">
                <a:effectLst/>
                <a:latin typeface="Arial" panose="020B0604020202020204" pitchFamily="34" charset="0"/>
                <a:ea typeface="Calibri" panose="020F0502020204030204" pitchFamily="34" charset="0"/>
                <a:cs typeface="Times New Roman" panose="02020603050405020304" pitchFamily="18" charset="0"/>
              </a:rPr>
              <a:t>D</a:t>
            </a:r>
            <a:r>
              <a:rPr lang="en-US" sz="1700" dirty="0">
                <a:effectLst/>
                <a:latin typeface="Arial" panose="020B0604020202020204" pitchFamily="34" charset="0"/>
                <a:ea typeface="Calibri" panose="020F0502020204030204" pitchFamily="34" charset="0"/>
                <a:cs typeface="Times New Roman" panose="02020603050405020304" pitchFamily="18" charset="0"/>
              </a:rPr>
              <a:t>ensification can also be evaluated in in terms of the highly central nodes</a:t>
            </a:r>
            <a:endParaRPr lang="en-US" sz="1700" dirty="0">
              <a:latin typeface="Arial" panose="020B0604020202020204" pitchFamily="34" charset="0"/>
              <a:ea typeface="Calibri" panose="020F0502020204030204" pitchFamily="34" charset="0"/>
              <a:cs typeface="Times New Roman" panose="02020603050405020304" pitchFamily="18" charset="0"/>
            </a:endParaRPr>
          </a:p>
          <a:p>
            <a:pPr marL="0" marR="74295">
              <a:spcBef>
                <a:spcPts val="5"/>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Determining if the change in the behavior of a critical node such as its unexpected absence from the network can identify if this affects the densification of the network</a:t>
            </a:r>
            <a:endParaRPr lang="en-US" sz="1700" dirty="0">
              <a:latin typeface="Arial" panose="020B0604020202020204" pitchFamily="34" charset="0"/>
              <a:ea typeface="Calibri" panose="020F0502020204030204" pitchFamily="34" charset="0"/>
              <a:cs typeface="Times New Roman" panose="02020603050405020304" pitchFamily="18" charset="0"/>
            </a:endParaRPr>
          </a:p>
          <a:p>
            <a:pPr marL="0" marR="74295">
              <a:spcBef>
                <a:spcPts val="5"/>
              </a:spcBef>
              <a:spcAft>
                <a:spcPts val="600"/>
              </a:spcAft>
            </a:pPr>
            <a:r>
              <a:rPr lang="en-US" sz="1700" spc="-45" dirty="0">
                <a:effectLst/>
                <a:latin typeface="Arial" panose="020B0604020202020204" pitchFamily="34" charset="0"/>
                <a:ea typeface="Calibri" panose="020F0502020204030204" pitchFamily="34" charset="0"/>
                <a:cs typeface="Times New Roman" panose="02020603050405020304" pitchFamily="18" charset="0"/>
              </a:rPr>
              <a:t>If densification is tracked over a period of time, it is possible to identify</a:t>
            </a:r>
            <a:r>
              <a:rPr lang="en-US" sz="1700" dirty="0">
                <a:effectLst/>
                <a:latin typeface="Arial" panose="020B0604020202020204" pitchFamily="34" charset="0"/>
                <a:ea typeface="Calibri" panose="020F0502020204030204" pitchFamily="34" charset="0"/>
                <a:cs typeface="Times New Roman" panose="02020603050405020304" pitchFamily="18" charset="0"/>
              </a:rPr>
              <a:t> time points where the densification is anomalous as compared to the overall trend in the network</a:t>
            </a:r>
            <a:endParaRPr lang="en-US" sz="1700" dirty="0">
              <a:latin typeface="Arial" panose="020B0604020202020204" pitchFamily="34" charset="0"/>
              <a:ea typeface="Calibri" panose="020F0502020204030204" pitchFamily="34" charset="0"/>
              <a:cs typeface="Times New Roman" panose="02020603050405020304" pitchFamily="18" charset="0"/>
            </a:endParaRPr>
          </a:p>
          <a:p>
            <a:pPr marL="0" marR="74295">
              <a:spcBef>
                <a:spcPts val="5"/>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Such time periods may indicate unusual changes in the network</a:t>
            </a:r>
            <a:endParaRPr lang="en-US" sz="1700" dirty="0">
              <a:latin typeface="Arial" panose="020B0604020202020204" pitchFamily="34" charset="0"/>
              <a:ea typeface="Calibri" panose="020F0502020204030204" pitchFamily="34" charset="0"/>
              <a:cs typeface="Times New Roman" panose="02020603050405020304" pitchFamily="18" charset="0"/>
            </a:endParaRPr>
          </a:p>
          <a:p>
            <a:pPr marL="0" marR="74295">
              <a:spcBef>
                <a:spcPts val="5"/>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Now if such changes are consistent over multiple large time periods (depicting periodicity, say for example every year in December) then this can be normal, </a:t>
            </a:r>
            <a:r>
              <a:rPr lang="en-US" sz="1700" spc="-15" dirty="0">
                <a:effectLst/>
                <a:latin typeface="Arial" panose="020B0604020202020204" pitchFamily="34" charset="0"/>
                <a:ea typeface="Calibri" panose="020F0502020204030204" pitchFamily="34" charset="0"/>
                <a:cs typeface="Times New Roman" panose="02020603050405020304" pitchFamily="18" charset="0"/>
              </a:rPr>
              <a:t>however </a:t>
            </a:r>
            <a:r>
              <a:rPr lang="en-US" sz="1700" dirty="0">
                <a:effectLst/>
                <a:latin typeface="Arial" panose="020B0604020202020204" pitchFamily="34" charset="0"/>
                <a:ea typeface="Calibri" panose="020F0502020204030204" pitchFamily="34" charset="0"/>
                <a:cs typeface="Times New Roman" panose="02020603050405020304" pitchFamily="18" charset="0"/>
              </a:rPr>
              <a:t>if this happens in only one sample year then it may indicate an anomalous time</a:t>
            </a:r>
            <a:r>
              <a:rPr lang="en-US" sz="1700" spc="-105"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a:effectLst/>
                <a:latin typeface="Arial" panose="020B0604020202020204" pitchFamily="34" charset="0"/>
                <a:ea typeface="Calibri" panose="020F0502020204030204" pitchFamily="34" charset="0"/>
                <a:cs typeface="Times New Roman" panose="02020603050405020304" pitchFamily="18" charset="0"/>
              </a:rPr>
              <a:t>period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
        <p:nvSpPr>
          <p:cNvPr id="4" name="Date Placeholder 9">
            <a:extLst>
              <a:ext uri="{FF2B5EF4-FFF2-40B4-BE49-F238E27FC236}">
                <a16:creationId xmlns:a16="http://schemas.microsoft.com/office/drawing/2014/main" id="{589D3120-4DEE-01E8-BB20-C1CB79E4762B}"/>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C1939B68-1659-CC1B-C1E2-F7CD52766340}"/>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85BBBCDA-E54E-F416-9EBF-8B934F044420}"/>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06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67E7E-A2CE-4826-7C17-EA75DFD4A195}"/>
              </a:ext>
            </a:extLst>
          </p:cNvPr>
          <p:cNvSpPr>
            <a:spLocks noGrp="1"/>
          </p:cNvSpPr>
          <p:nvPr>
            <p:ph type="title"/>
          </p:nvPr>
        </p:nvSpPr>
        <p:spPr>
          <a:xfrm>
            <a:off x="466722" y="586855"/>
            <a:ext cx="3201366" cy="3387497"/>
          </a:xfrm>
        </p:spPr>
        <p:txBody>
          <a:bodyPr anchor="b">
            <a:normAutofit/>
          </a:bodyPr>
          <a:lstStyle/>
          <a:p>
            <a:pPr algn="r"/>
            <a:r>
              <a:rPr lang="en-US" sz="3400">
                <a:solidFill>
                  <a:srgbClr val="FFFFFF"/>
                </a:solidFill>
              </a:rPr>
              <a:t>Understanding Evolving Network Communication:</a:t>
            </a:r>
            <a:r>
              <a:rPr lang="en-US" sz="34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Diameter over time</a:t>
            </a:r>
            <a:endParaRPr lang="en-US" sz="3400">
              <a:solidFill>
                <a:srgbClr val="FFFFFF"/>
              </a:solidFill>
            </a:endParaRPr>
          </a:p>
        </p:txBody>
      </p:sp>
      <p:sp>
        <p:nvSpPr>
          <p:cNvPr id="3" name="Content Placeholder 2">
            <a:extLst>
              <a:ext uri="{FF2B5EF4-FFF2-40B4-BE49-F238E27FC236}">
                <a16:creationId xmlns:a16="http://schemas.microsoft.com/office/drawing/2014/main" id="{F182E154-CE06-755B-9EDF-78BC794B64E1}"/>
              </a:ext>
            </a:extLst>
          </p:cNvPr>
          <p:cNvSpPr>
            <a:spLocks noGrp="1"/>
          </p:cNvSpPr>
          <p:nvPr>
            <p:ph idx="1"/>
          </p:nvPr>
        </p:nvSpPr>
        <p:spPr>
          <a:xfrm>
            <a:off x="4282225" y="386366"/>
            <a:ext cx="7083381" cy="5809161"/>
          </a:xfrm>
        </p:spPr>
        <p:txBody>
          <a:bodyPr anchor="ctr">
            <a:normAutofit/>
          </a:bodyPr>
          <a:lstStyle/>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Densification draws nodes closer to each other such that the distance between those nodes that are far apart, becomes smaller</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As a result, the diameter of the network reduces, a concept commonly described as the shrinking diameter </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Similar to densification, changing diameter of the network over time can provide insights about the health of the network traffic</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This analysis can be performed for the central nodes</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change in the behavior of a critical node such as its unexpected absence from the network can impact the diameter of the network</a:t>
            </a:r>
          </a:p>
          <a:p>
            <a:pPr marL="0" marR="74295">
              <a:spcBef>
                <a:spcPts val="5"/>
              </a:spcBef>
              <a:spcAft>
                <a:spcPts val="600"/>
              </a:spcAft>
            </a:pPr>
            <a:r>
              <a:rPr lang="en-US" sz="2000" dirty="0">
                <a:latin typeface="Arial" panose="020B0604020202020204" pitchFamily="34" charset="0"/>
                <a:ea typeface="Calibri" panose="020F0502020204030204" pitchFamily="34" charset="0"/>
                <a:cs typeface="Times New Roman" panose="02020603050405020304" pitchFamily="18" charset="0"/>
              </a:rPr>
              <a:t>D</a:t>
            </a:r>
            <a:r>
              <a:rPr lang="en-US" sz="2000" dirty="0">
                <a:effectLst/>
                <a:latin typeface="Arial" panose="020B0604020202020204" pitchFamily="34" charset="0"/>
                <a:ea typeface="Calibri" panose="020F0502020204030204" pitchFamily="34" charset="0"/>
                <a:cs typeface="Times New Roman" panose="02020603050405020304" pitchFamily="18" charset="0"/>
              </a:rPr>
              <a:t>rastic changes in the diameter such as expanding diameter can indicate malicious effects on the central nodes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Date Placeholder 9">
            <a:extLst>
              <a:ext uri="{FF2B5EF4-FFF2-40B4-BE49-F238E27FC236}">
                <a16:creationId xmlns:a16="http://schemas.microsoft.com/office/drawing/2014/main" id="{2A5F110E-4D74-CA13-3E2C-231480526F94}"/>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1EFEE211-3E9C-6E2C-5647-FB49B1B5E13C}"/>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6464C6C6-4D44-FD59-4D0A-6817986B5275}"/>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8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BB238-8113-9F56-D257-3B01C955E987}"/>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Graphs for Cybersecurity: Similarity-Based Redundancy in Router Connectivity</a:t>
            </a:r>
          </a:p>
        </p:txBody>
      </p:sp>
      <p:sp>
        <p:nvSpPr>
          <p:cNvPr id="3" name="Content Placeholder 2">
            <a:extLst>
              <a:ext uri="{FF2B5EF4-FFF2-40B4-BE49-F238E27FC236}">
                <a16:creationId xmlns:a16="http://schemas.microsoft.com/office/drawing/2014/main" id="{85E63FA7-CA19-FB5A-47C6-F612C5C61189}"/>
              </a:ext>
            </a:extLst>
          </p:cNvPr>
          <p:cNvSpPr>
            <a:spLocks noGrp="1"/>
          </p:cNvSpPr>
          <p:nvPr>
            <p:ph idx="1"/>
          </p:nvPr>
        </p:nvSpPr>
        <p:spPr>
          <a:xfrm>
            <a:off x="4810259" y="649480"/>
            <a:ext cx="6793606" cy="6028216"/>
          </a:xfrm>
        </p:spPr>
        <p:txBody>
          <a:bodyPr anchor="ctr">
            <a:normAutofit/>
          </a:bodyPr>
          <a:lstStyle/>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Router configuration can be a difficult and complex task, especially on larger networks, which can typically have hundreds of routers</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There is a clear need for automatic router configurations, however, many organizations continue to rely on manual configurations and reconfigurations leading to several network outages</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After several reconfigurations it is possible that the network topology may be considerably different from the originally planned topology</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As a result, problems such as bottlenecks or redundancy may crop up</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Graphs can be</a:t>
            </a:r>
            <a:r>
              <a:rPr lang="en-US" sz="2000" dirty="0">
                <a:latin typeface="Arial" panose="020B0604020202020204" pitchFamily="34" charset="0"/>
                <a:ea typeface="Calibri" panose="020F0502020204030204" pitchFamily="34" charset="0"/>
                <a:cs typeface="Times New Roman" panose="02020603050405020304" pitchFamily="18" charset="0"/>
              </a:rPr>
              <a:t> used to identify such bottlenecks and redundancy using graph properties and node similarities based on their connectivity</a:t>
            </a:r>
          </a:p>
          <a:p>
            <a:pPr marL="0" marR="74295">
              <a:spcBef>
                <a:spcPts val="5"/>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following example shows a router connectivity represented as a graph and the nodes similarity computed based on their connectivity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Date Placeholder 9">
            <a:extLst>
              <a:ext uri="{FF2B5EF4-FFF2-40B4-BE49-F238E27FC236}">
                <a16:creationId xmlns:a16="http://schemas.microsoft.com/office/drawing/2014/main" id="{B87C9C93-0644-B032-4440-AFBCC81FA365}"/>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159A9821-DDC8-1940-84F8-DEB0029BE351}"/>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1E125F67-5094-E67D-95B1-541BE2E4AEEE}"/>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06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6262313-C47F-9CBE-E6AA-7A391A0F3426}"/>
              </a:ext>
            </a:extLst>
          </p:cNvPr>
          <p:cNvSpPr txBox="1">
            <a:spLocks noGrp="1"/>
          </p:cNvSpPr>
          <p:nvPr>
            <p:ph type="title"/>
          </p:nvPr>
        </p:nvSpPr>
        <p:spPr>
          <a:xfrm>
            <a:off x="466722" y="586855"/>
            <a:ext cx="3201366" cy="3387497"/>
          </a:xfrm>
          <a:prstGeom prst="rect">
            <a:avLst/>
          </a:prstGeom>
        </p:spPr>
        <p:txBody>
          <a:bodyPr rtlCol="0" anchor="b">
            <a:normAutofit/>
          </a:bodyPr>
          <a:lstStyle/>
          <a:p>
            <a:pPr algn="r"/>
            <a:r>
              <a:rPr lang="en-US" sz="4000" b="1">
                <a:solidFill>
                  <a:srgbClr val="FFFFFF"/>
                </a:solidFill>
              </a:rPr>
              <a:t>Representing Router Connectivity as a Graph</a:t>
            </a:r>
          </a:p>
        </p:txBody>
      </p:sp>
      <p:sp>
        <p:nvSpPr>
          <p:cNvPr id="3" name="Content Placeholder 2">
            <a:extLst>
              <a:ext uri="{FF2B5EF4-FFF2-40B4-BE49-F238E27FC236}">
                <a16:creationId xmlns:a16="http://schemas.microsoft.com/office/drawing/2014/main" id="{E4F8550F-140B-8DC2-5BB4-70F5672140A2}"/>
              </a:ext>
            </a:extLst>
          </p:cNvPr>
          <p:cNvSpPr>
            <a:spLocks noGrp="1"/>
          </p:cNvSpPr>
          <p:nvPr>
            <p:ph idx="1"/>
          </p:nvPr>
        </p:nvSpPr>
        <p:spPr>
          <a:xfrm>
            <a:off x="4243589" y="649480"/>
            <a:ext cx="7122017" cy="5757759"/>
          </a:xfrm>
        </p:spPr>
        <p:txBody>
          <a:bodyPr anchor="ctr">
            <a:normAutofit/>
          </a:bodyPr>
          <a:lstStyle/>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Router connectivity can be considered as a graph and similarity coefficients can provide an intuitive method of determining whether a router is similar or unique in relation to the other routers connected on the graph representing the network</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An example use is shown using Jaccard Coefficient (JC)</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An example graph and adjacency matrix with various routers connected are shown in the example</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Pairwise similarity between each pair of the routers is computed using JC which is given as Positive matches (1-1 match) divided by the sum of Positive Matches and positive mismatches (0-1 or 1-0 mismatch) </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Thus looking at the two rows for routers R4 and R3 we can see that they have perfect set of matches (1-1) and no mismatches (0-1 or 1-0)</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The JC for similarity between R3 and R4 is 1</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They can be seen as redundant routers which are perfectly similar to replace each other’s role</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On the other hand when we look at the total similarity of each node and its degree in (d) and (e) respectively</a:t>
            </a:r>
          </a:p>
          <a:p>
            <a:pPr marL="0" marR="74295">
              <a:spcBef>
                <a:spcPts val="5"/>
              </a:spcBef>
              <a:spcAft>
                <a:spcPts val="600"/>
              </a:spcAft>
            </a:pPr>
            <a:r>
              <a:rPr lang="en-US" sz="1300" dirty="0">
                <a:latin typeface="Arial" panose="020B0604020202020204" pitchFamily="34" charset="0"/>
                <a:ea typeface="Calibri" panose="020F0502020204030204" pitchFamily="34" charset="0"/>
                <a:cs typeface="Times New Roman" panose="02020603050405020304" pitchFamily="18" charset="0"/>
              </a:rPr>
              <a:t>W</a:t>
            </a:r>
            <a:r>
              <a:rPr lang="en-US" sz="1300" dirty="0">
                <a:effectLst/>
                <a:latin typeface="Arial" panose="020B0604020202020204" pitchFamily="34" charset="0"/>
                <a:ea typeface="Calibri" panose="020F0502020204030204" pitchFamily="34" charset="0"/>
                <a:cs typeface="Times New Roman" panose="02020603050405020304" pitchFamily="18" charset="0"/>
              </a:rPr>
              <a:t>e can see that nodes 5 and 6 have lowest degree and lowest similarity, thus they are the most vulnerable nodes in terms of connectivity</a:t>
            </a:r>
          </a:p>
          <a:p>
            <a:pPr marL="0" marR="74295">
              <a:spcBef>
                <a:spcPts val="5"/>
              </a:spcBef>
              <a:spcAft>
                <a:spcPts val="6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Similarly nodes R1 and R2 are highly central but have only some similarity</a:t>
            </a:r>
          </a:p>
          <a:p>
            <a:pPr marL="0" marR="74295">
              <a:spcBef>
                <a:spcPts val="5"/>
              </a:spcBef>
              <a:spcAft>
                <a:spcPts val="600"/>
              </a:spcAft>
            </a:pPr>
            <a:r>
              <a:rPr lang="en-US" sz="1300" dirty="0">
                <a:latin typeface="Arial" panose="020B0604020202020204" pitchFamily="34" charset="0"/>
                <a:ea typeface="Calibri" panose="020F0502020204030204" pitchFamily="34" charset="0"/>
                <a:cs typeface="Times New Roman" panose="02020603050405020304" pitchFamily="18" charset="0"/>
              </a:rPr>
              <a:t>T</a:t>
            </a:r>
            <a:r>
              <a:rPr lang="en-US" sz="1300" dirty="0">
                <a:effectLst/>
                <a:latin typeface="Arial" panose="020B0604020202020204" pitchFamily="34" charset="0"/>
                <a:ea typeface="Calibri" panose="020F0502020204030204" pitchFamily="34" charset="0"/>
                <a:cs typeface="Times New Roman" panose="02020603050405020304" pitchFamily="18" charset="0"/>
              </a:rPr>
              <a:t>hey are possible bottle neck nodes due to their unique connectivity and highly central nature.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300" dirty="0">
                <a:effectLst/>
                <a:latin typeface="Arial" panose="020B0604020202020204" pitchFamily="34" charset="0"/>
                <a:ea typeface="Calibri" panose="020F0502020204030204" pitchFamily="34" charset="0"/>
                <a:cs typeface="Times New Roman" panose="02020603050405020304" pitchFamily="18" charset="0"/>
              </a:rPr>
              <a:t>Such preemptive exploratory analysis using basic graph properties can help facilitate the network management for better response to threats and recovery from network impact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
        <p:nvSpPr>
          <p:cNvPr id="5" name="Date Placeholder 9">
            <a:extLst>
              <a:ext uri="{FF2B5EF4-FFF2-40B4-BE49-F238E27FC236}">
                <a16:creationId xmlns:a16="http://schemas.microsoft.com/office/drawing/2014/main" id="{53523647-8ACF-3B9A-8017-E3EA08E2C52B}"/>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735372A9-A8BE-C9AC-1F03-44AC78C0CE9F}"/>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7" name="Slide Number Placeholder 11">
            <a:extLst>
              <a:ext uri="{FF2B5EF4-FFF2-40B4-BE49-F238E27FC236}">
                <a16:creationId xmlns:a16="http://schemas.microsoft.com/office/drawing/2014/main" id="{A734EB3C-08A4-F8F6-0CEC-8106796609F2}"/>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59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9309-F159-1EA9-8B08-4661AE84F80B}"/>
              </a:ext>
            </a:extLst>
          </p:cNvPr>
          <p:cNvSpPr>
            <a:spLocks noGrp="1"/>
          </p:cNvSpPr>
          <p:nvPr>
            <p:ph type="title"/>
          </p:nvPr>
        </p:nvSpPr>
        <p:spPr/>
        <p:txBody>
          <a:bodyPr/>
          <a:lstStyle/>
          <a:p>
            <a:r>
              <a:rPr lang="en-US"/>
              <a:t>Outline</a:t>
            </a:r>
            <a:endParaRPr lang="en-US" dirty="0"/>
          </a:p>
        </p:txBody>
      </p:sp>
      <p:graphicFrame>
        <p:nvGraphicFramePr>
          <p:cNvPr id="10" name="Content Placeholder 2">
            <a:extLst>
              <a:ext uri="{FF2B5EF4-FFF2-40B4-BE49-F238E27FC236}">
                <a16:creationId xmlns:a16="http://schemas.microsoft.com/office/drawing/2014/main" id="{1AA78DDA-F96C-7250-9E99-99AB5454C15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9">
            <a:extLst>
              <a:ext uri="{FF2B5EF4-FFF2-40B4-BE49-F238E27FC236}">
                <a16:creationId xmlns:a16="http://schemas.microsoft.com/office/drawing/2014/main" id="{A6273184-0418-EEF0-5958-DC0463635D57}"/>
              </a:ext>
            </a:extLst>
          </p:cNvPr>
          <p:cNvSpPr>
            <a:spLocks noGrp="1"/>
          </p:cNvSpPr>
          <p:nvPr>
            <p:ph type="dt" sz="half" idx="10"/>
          </p:nvPr>
        </p:nvSpPr>
        <p:spPr>
          <a:xfrm>
            <a:off x="590107"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D8DBF9AD-7618-062A-32F4-1171ED504F07}"/>
              </a:ext>
            </a:extLst>
          </p:cNvPr>
          <p:cNvSpPr txBox="1">
            <a:spLocks/>
          </p:cNvSpPr>
          <p:nvPr/>
        </p:nvSpPr>
        <p:spPr>
          <a:xfrm>
            <a:off x="1852602" y="6492874"/>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latin typeface="Calibri" panose="020F0502020204030204"/>
              </a:rPr>
              <a:t>Data Analytics for Cybersecurity, ©2022 Janeja  All rights reserved.</a:t>
            </a:r>
            <a:endParaRPr lang="en-US" dirty="0">
              <a:solidFill>
                <a:prstClr val="black"/>
              </a:solidFill>
              <a:latin typeface="Calibri" panose="020F0502020204030204"/>
            </a:endParaRPr>
          </a:p>
        </p:txBody>
      </p:sp>
      <p:sp>
        <p:nvSpPr>
          <p:cNvPr id="7" name="Slide Number Placeholder 11">
            <a:extLst>
              <a:ext uri="{FF2B5EF4-FFF2-40B4-BE49-F238E27FC236}">
                <a16:creationId xmlns:a16="http://schemas.microsoft.com/office/drawing/2014/main" id="{4B9CB582-95F1-5EE2-786D-BF14B36D704F}"/>
              </a:ext>
            </a:extLst>
          </p:cNvPr>
          <p:cNvSpPr>
            <a:spLocks noGrp="1"/>
          </p:cNvSpPr>
          <p:nvPr>
            <p:ph type="sldNum" sz="quarter" idx="12"/>
          </p:nvPr>
        </p:nvSpPr>
        <p:spPr>
          <a:xfrm>
            <a:off x="9301716"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40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727883" y="5534862"/>
            <a:ext cx="1565330" cy="369332"/>
          </a:xfrm>
          <a:prstGeom prst="rect">
            <a:avLst/>
          </a:prstGeom>
        </p:spPr>
        <p:txBody>
          <a:bodyPr wrap="square">
            <a:spAutoFit/>
          </a:bodyPr>
          <a:lstStyle/>
          <a:p>
            <a:pPr>
              <a:buClr>
                <a:srgbClr val="92D050"/>
              </a:buClr>
              <a:buSzPct val="110000"/>
            </a:pPr>
            <a:r>
              <a:rPr lang="en-US" dirty="0">
                <a:solidFill>
                  <a:srgbClr val="303030"/>
                </a:solidFill>
              </a:rPr>
              <a:t>Degree</a:t>
            </a:r>
          </a:p>
        </p:txBody>
      </p:sp>
      <p:pic>
        <p:nvPicPr>
          <p:cNvPr id="53" name="Picture 52"/>
          <p:cNvPicPr>
            <a:picLocks noChangeAspect="1"/>
          </p:cNvPicPr>
          <p:nvPr/>
        </p:nvPicPr>
        <p:blipFill>
          <a:blip r:embed="rId2"/>
          <a:stretch>
            <a:fillRect/>
          </a:stretch>
        </p:blipFill>
        <p:spPr>
          <a:xfrm>
            <a:off x="333565" y="293026"/>
            <a:ext cx="6155607" cy="2295041"/>
          </a:xfrm>
          <a:prstGeom prst="rect">
            <a:avLst/>
          </a:prstGeom>
        </p:spPr>
      </p:pic>
      <p:pic>
        <p:nvPicPr>
          <p:cNvPr id="54" name="Picture 53"/>
          <p:cNvPicPr>
            <a:picLocks noChangeAspect="1"/>
          </p:cNvPicPr>
          <p:nvPr/>
        </p:nvPicPr>
        <p:blipFill>
          <a:blip r:embed="rId3"/>
          <a:stretch>
            <a:fillRect/>
          </a:stretch>
        </p:blipFill>
        <p:spPr>
          <a:xfrm>
            <a:off x="272329" y="3059976"/>
            <a:ext cx="4664997" cy="2232700"/>
          </a:xfrm>
          <a:prstGeom prst="rect">
            <a:avLst/>
          </a:prstGeom>
        </p:spPr>
      </p:pic>
      <p:cxnSp>
        <p:nvCxnSpPr>
          <p:cNvPr id="56" name="Straight Arrow Connector 55"/>
          <p:cNvCxnSpPr>
            <a:cxnSpLocks/>
          </p:cNvCxnSpPr>
          <p:nvPr/>
        </p:nvCxnSpPr>
        <p:spPr>
          <a:xfrm>
            <a:off x="5017070" y="3714276"/>
            <a:ext cx="6962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681299" y="2109466"/>
            <a:ext cx="1" cy="708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4"/>
          <a:stretch>
            <a:fillRect/>
          </a:stretch>
        </p:blipFill>
        <p:spPr>
          <a:xfrm>
            <a:off x="5713321" y="4515099"/>
            <a:ext cx="4578337" cy="1906311"/>
          </a:xfrm>
          <a:prstGeom prst="rect">
            <a:avLst/>
          </a:prstGeom>
        </p:spPr>
      </p:pic>
      <p:cxnSp>
        <p:nvCxnSpPr>
          <p:cNvPr id="62" name="Straight Arrow Connector 61"/>
          <p:cNvCxnSpPr/>
          <p:nvPr/>
        </p:nvCxnSpPr>
        <p:spPr>
          <a:xfrm>
            <a:off x="5050822" y="3970020"/>
            <a:ext cx="836908" cy="771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5"/>
          <a:stretch>
            <a:fillRect/>
          </a:stretch>
        </p:blipFill>
        <p:spPr>
          <a:xfrm>
            <a:off x="9554608" y="1226639"/>
            <a:ext cx="2469094" cy="2920237"/>
          </a:xfrm>
          <a:prstGeom prst="rect">
            <a:avLst/>
          </a:prstGeom>
        </p:spPr>
      </p:pic>
      <p:pic>
        <p:nvPicPr>
          <p:cNvPr id="65" name="Picture 64"/>
          <p:cNvPicPr>
            <a:picLocks noChangeAspect="1"/>
          </p:cNvPicPr>
          <p:nvPr/>
        </p:nvPicPr>
        <p:blipFill>
          <a:blip r:embed="rId6"/>
          <a:stretch>
            <a:fillRect/>
          </a:stretch>
        </p:blipFill>
        <p:spPr>
          <a:xfrm>
            <a:off x="5627722" y="1690355"/>
            <a:ext cx="4027396" cy="2393452"/>
          </a:xfrm>
          <a:prstGeom prst="rect">
            <a:avLst/>
          </a:prstGeom>
        </p:spPr>
      </p:pic>
      <p:sp>
        <p:nvSpPr>
          <p:cNvPr id="66" name="TextBox 65"/>
          <p:cNvSpPr txBox="1"/>
          <p:nvPr/>
        </p:nvSpPr>
        <p:spPr>
          <a:xfrm>
            <a:off x="8020524" y="1120564"/>
            <a:ext cx="381836" cy="369332"/>
          </a:xfrm>
          <a:prstGeom prst="rect">
            <a:avLst/>
          </a:prstGeom>
          <a:noFill/>
        </p:spPr>
        <p:txBody>
          <a:bodyPr wrap="none" rtlCol="0">
            <a:spAutoFit/>
          </a:bodyPr>
          <a:lstStyle/>
          <a:p>
            <a:r>
              <a:rPr lang="en-US" b="1" dirty="0"/>
              <a:t>JC</a:t>
            </a:r>
          </a:p>
        </p:txBody>
      </p:sp>
      <p:sp>
        <p:nvSpPr>
          <p:cNvPr id="67" name="TextBox 66"/>
          <p:cNvSpPr txBox="1"/>
          <p:nvPr/>
        </p:nvSpPr>
        <p:spPr>
          <a:xfrm>
            <a:off x="10943295" y="1237500"/>
            <a:ext cx="901465" cy="369332"/>
          </a:xfrm>
          <a:prstGeom prst="rect">
            <a:avLst/>
          </a:prstGeom>
          <a:solidFill>
            <a:schemeClr val="bg1"/>
          </a:solidFill>
        </p:spPr>
        <p:txBody>
          <a:bodyPr wrap="none" rtlCol="0">
            <a:spAutoFit/>
          </a:bodyPr>
          <a:lstStyle/>
          <a:p>
            <a:r>
              <a:rPr lang="en-US" b="1" dirty="0"/>
              <a:t>Total JC</a:t>
            </a:r>
          </a:p>
        </p:txBody>
      </p:sp>
      <p:sp>
        <p:nvSpPr>
          <p:cNvPr id="68" name="TextBox 67"/>
          <p:cNvSpPr txBox="1"/>
          <p:nvPr/>
        </p:nvSpPr>
        <p:spPr>
          <a:xfrm>
            <a:off x="1075782" y="658899"/>
            <a:ext cx="529312" cy="461665"/>
          </a:xfrm>
          <a:prstGeom prst="rect">
            <a:avLst/>
          </a:prstGeom>
          <a:noFill/>
        </p:spPr>
        <p:txBody>
          <a:bodyPr wrap="none" rtlCol="0">
            <a:spAutoFit/>
          </a:bodyPr>
          <a:lstStyle/>
          <a:p>
            <a:r>
              <a:rPr lang="en-US" sz="2400" b="1" dirty="0"/>
              <a:t>(a)</a:t>
            </a:r>
          </a:p>
        </p:txBody>
      </p:sp>
      <p:sp>
        <p:nvSpPr>
          <p:cNvPr id="69" name="TextBox 68"/>
          <p:cNvSpPr txBox="1"/>
          <p:nvPr/>
        </p:nvSpPr>
        <p:spPr>
          <a:xfrm>
            <a:off x="7922533" y="596644"/>
            <a:ext cx="505267" cy="461665"/>
          </a:xfrm>
          <a:prstGeom prst="rect">
            <a:avLst/>
          </a:prstGeom>
          <a:noFill/>
        </p:spPr>
        <p:txBody>
          <a:bodyPr wrap="none" rtlCol="0">
            <a:spAutoFit/>
          </a:bodyPr>
          <a:lstStyle/>
          <a:p>
            <a:r>
              <a:rPr lang="en-US" sz="2400" b="1" dirty="0"/>
              <a:t>(c)</a:t>
            </a:r>
          </a:p>
        </p:txBody>
      </p:sp>
      <p:sp>
        <p:nvSpPr>
          <p:cNvPr id="70" name="TextBox 69"/>
          <p:cNvSpPr txBox="1"/>
          <p:nvPr/>
        </p:nvSpPr>
        <p:spPr>
          <a:xfrm>
            <a:off x="11481566" y="596643"/>
            <a:ext cx="542136" cy="461665"/>
          </a:xfrm>
          <a:prstGeom prst="rect">
            <a:avLst/>
          </a:prstGeom>
          <a:noFill/>
        </p:spPr>
        <p:txBody>
          <a:bodyPr wrap="none" rtlCol="0">
            <a:spAutoFit/>
          </a:bodyPr>
          <a:lstStyle/>
          <a:p>
            <a:r>
              <a:rPr lang="en-US" sz="2400" b="1" dirty="0"/>
              <a:t>(d)</a:t>
            </a:r>
          </a:p>
        </p:txBody>
      </p:sp>
      <p:sp>
        <p:nvSpPr>
          <p:cNvPr id="71" name="TextBox 70"/>
          <p:cNvSpPr txBox="1"/>
          <p:nvPr/>
        </p:nvSpPr>
        <p:spPr>
          <a:xfrm>
            <a:off x="1195740" y="2470383"/>
            <a:ext cx="542136" cy="461665"/>
          </a:xfrm>
          <a:prstGeom prst="rect">
            <a:avLst/>
          </a:prstGeom>
          <a:noFill/>
        </p:spPr>
        <p:txBody>
          <a:bodyPr wrap="none" rtlCol="0">
            <a:spAutoFit/>
          </a:bodyPr>
          <a:lstStyle/>
          <a:p>
            <a:r>
              <a:rPr lang="en-US" sz="2400" b="1" dirty="0"/>
              <a:t>(b)</a:t>
            </a:r>
          </a:p>
        </p:txBody>
      </p:sp>
      <p:sp>
        <p:nvSpPr>
          <p:cNvPr id="72" name="TextBox 71"/>
          <p:cNvSpPr txBox="1"/>
          <p:nvPr/>
        </p:nvSpPr>
        <p:spPr>
          <a:xfrm>
            <a:off x="8402360" y="4284267"/>
            <a:ext cx="529312" cy="461665"/>
          </a:xfrm>
          <a:prstGeom prst="rect">
            <a:avLst/>
          </a:prstGeom>
          <a:noFill/>
        </p:spPr>
        <p:txBody>
          <a:bodyPr wrap="none" rtlCol="0">
            <a:spAutoFit/>
          </a:bodyPr>
          <a:lstStyle/>
          <a:p>
            <a:r>
              <a:rPr lang="en-US" sz="2400" b="1" dirty="0"/>
              <a:t>(e)</a:t>
            </a:r>
          </a:p>
        </p:txBody>
      </p:sp>
      <p:sp>
        <p:nvSpPr>
          <p:cNvPr id="4" name="TextBox 3">
            <a:extLst>
              <a:ext uri="{FF2B5EF4-FFF2-40B4-BE49-F238E27FC236}">
                <a16:creationId xmlns:a16="http://schemas.microsoft.com/office/drawing/2014/main" id="{2F404902-8DD1-9E1E-CD43-274998F09D36}"/>
              </a:ext>
            </a:extLst>
          </p:cNvPr>
          <p:cNvSpPr txBox="1"/>
          <p:nvPr/>
        </p:nvSpPr>
        <p:spPr>
          <a:xfrm>
            <a:off x="4937326" y="42296"/>
            <a:ext cx="6844438" cy="523220"/>
          </a:xfrm>
          <a:prstGeom prst="rect">
            <a:avLst/>
          </a:prstGeom>
          <a:noFill/>
        </p:spPr>
        <p:txBody>
          <a:bodyPr wrap="none" rtlCol="0">
            <a:spAutoFit/>
          </a:bodyPr>
          <a:lstStyle/>
          <a:p>
            <a:r>
              <a:rPr lang="en-US" sz="2800" b="1" dirty="0"/>
              <a:t>Representing Router Connectivity as a Graph</a:t>
            </a:r>
          </a:p>
        </p:txBody>
      </p:sp>
      <p:sp>
        <p:nvSpPr>
          <p:cNvPr id="5" name="Date Placeholder 9">
            <a:extLst>
              <a:ext uri="{FF2B5EF4-FFF2-40B4-BE49-F238E27FC236}">
                <a16:creationId xmlns:a16="http://schemas.microsoft.com/office/drawing/2014/main" id="{3F4C36A7-1506-A8B2-931F-DF0AA3902421}"/>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CC160985-ECFE-1446-3A44-9965C38B198A}"/>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7" name="Slide Number Placeholder 11">
            <a:extLst>
              <a:ext uri="{FF2B5EF4-FFF2-40B4-BE49-F238E27FC236}">
                <a16:creationId xmlns:a16="http://schemas.microsoft.com/office/drawing/2014/main" id="{005D0482-CD51-9171-2231-76536C4F112D}"/>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09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66800" y="1219200"/>
            <a:ext cx="91440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03030"/>
                </a:solidFill>
              </a:rPr>
              <a:t>R5</a:t>
            </a:r>
          </a:p>
        </p:txBody>
      </p:sp>
      <p:sp>
        <p:nvSpPr>
          <p:cNvPr id="3" name="Oval 2"/>
          <p:cNvSpPr/>
          <p:nvPr/>
        </p:nvSpPr>
        <p:spPr>
          <a:xfrm>
            <a:off x="2743200" y="1219200"/>
            <a:ext cx="91440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03030"/>
                </a:solidFill>
              </a:rPr>
              <a:t>R1</a:t>
            </a:r>
          </a:p>
        </p:txBody>
      </p:sp>
      <p:sp>
        <p:nvSpPr>
          <p:cNvPr id="4" name="Oval 3"/>
          <p:cNvSpPr/>
          <p:nvPr/>
        </p:nvSpPr>
        <p:spPr>
          <a:xfrm>
            <a:off x="4114800" y="381000"/>
            <a:ext cx="91440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03030"/>
                </a:solidFill>
              </a:rPr>
              <a:t>R3</a:t>
            </a:r>
          </a:p>
        </p:txBody>
      </p:sp>
      <p:sp>
        <p:nvSpPr>
          <p:cNvPr id="5" name="Oval 4"/>
          <p:cNvSpPr/>
          <p:nvPr/>
        </p:nvSpPr>
        <p:spPr>
          <a:xfrm>
            <a:off x="4114800" y="2057400"/>
            <a:ext cx="91440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03030"/>
                </a:solidFill>
              </a:rPr>
              <a:t>R4</a:t>
            </a:r>
          </a:p>
        </p:txBody>
      </p:sp>
      <p:cxnSp>
        <p:nvCxnSpPr>
          <p:cNvPr id="6" name="Straight Arrow Connector 5"/>
          <p:cNvCxnSpPr>
            <a:stCxn id="2" idx="6"/>
            <a:endCxn id="3" idx="2"/>
          </p:cNvCxnSpPr>
          <p:nvPr/>
        </p:nvCxnSpPr>
        <p:spPr>
          <a:xfrm>
            <a:off x="1981200" y="1676400"/>
            <a:ext cx="762000" cy="1588"/>
          </a:xfrm>
          <a:prstGeom prst="straightConnector1">
            <a:avLst/>
          </a:prstGeom>
          <a:ln w="25400">
            <a:solidFill>
              <a:srgbClr val="303030"/>
            </a:solidFill>
            <a:headEnd type="arrow"/>
            <a:tailEnd type="arrow"/>
          </a:ln>
        </p:spPr>
        <p:style>
          <a:lnRef idx="1">
            <a:schemeClr val="dk1"/>
          </a:lnRef>
          <a:fillRef idx="0">
            <a:schemeClr val="dk1"/>
          </a:fillRef>
          <a:effectRef idx="0">
            <a:schemeClr val="dk1"/>
          </a:effectRef>
          <a:fontRef idx="minor">
            <a:schemeClr val="tx1"/>
          </a:fontRef>
        </p:style>
      </p:cxnSp>
      <p:sp>
        <p:nvSpPr>
          <p:cNvPr id="7" name="Oval 6"/>
          <p:cNvSpPr/>
          <p:nvPr/>
        </p:nvSpPr>
        <p:spPr>
          <a:xfrm>
            <a:off x="5486400" y="1219200"/>
            <a:ext cx="91440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03030"/>
                </a:solidFill>
              </a:rPr>
              <a:t>R2</a:t>
            </a:r>
          </a:p>
        </p:txBody>
      </p:sp>
      <p:cxnSp>
        <p:nvCxnSpPr>
          <p:cNvPr id="8" name="Straight Arrow Connector 7"/>
          <p:cNvCxnSpPr/>
          <p:nvPr/>
        </p:nvCxnSpPr>
        <p:spPr>
          <a:xfrm>
            <a:off x="6400800" y="1676400"/>
            <a:ext cx="762000" cy="1588"/>
          </a:xfrm>
          <a:prstGeom prst="straightConnector1">
            <a:avLst/>
          </a:prstGeom>
          <a:ln w="25400">
            <a:solidFill>
              <a:srgbClr val="303030"/>
            </a:solidFill>
            <a:headEnd type="arrow"/>
            <a:tailEnd type="arrow"/>
          </a:ln>
        </p:spPr>
        <p:style>
          <a:lnRef idx="1">
            <a:schemeClr val="dk1"/>
          </a:lnRef>
          <a:fillRef idx="0">
            <a:schemeClr val="dk1"/>
          </a:fillRef>
          <a:effectRef idx="0">
            <a:schemeClr val="dk1"/>
          </a:effectRef>
          <a:fontRef idx="minor">
            <a:schemeClr val="tx1"/>
          </a:fontRef>
        </p:style>
      </p:cxnSp>
      <p:sp>
        <p:nvSpPr>
          <p:cNvPr id="9" name="Oval 8"/>
          <p:cNvSpPr/>
          <p:nvPr/>
        </p:nvSpPr>
        <p:spPr>
          <a:xfrm>
            <a:off x="7162800" y="1219200"/>
            <a:ext cx="91440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03030"/>
                </a:solidFill>
              </a:rPr>
              <a:t>R6</a:t>
            </a:r>
          </a:p>
        </p:txBody>
      </p:sp>
      <p:cxnSp>
        <p:nvCxnSpPr>
          <p:cNvPr id="10" name="Straight Arrow Connector 9"/>
          <p:cNvCxnSpPr>
            <a:stCxn id="3" idx="7"/>
            <a:endCxn id="4" idx="2"/>
          </p:cNvCxnSpPr>
          <p:nvPr/>
        </p:nvCxnSpPr>
        <p:spPr>
          <a:xfrm rot="5400000" flipH="1" flipV="1">
            <a:off x="3561789" y="800101"/>
            <a:ext cx="514911" cy="591111"/>
          </a:xfrm>
          <a:prstGeom prst="straightConnector1">
            <a:avLst/>
          </a:prstGeom>
          <a:ln w="25400">
            <a:solidFill>
              <a:srgbClr val="30303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5"/>
            <a:endCxn id="5" idx="2"/>
          </p:cNvCxnSpPr>
          <p:nvPr/>
        </p:nvCxnSpPr>
        <p:spPr>
          <a:xfrm rot="16200000" flipH="1">
            <a:off x="3561789" y="1961588"/>
            <a:ext cx="514911" cy="591111"/>
          </a:xfrm>
          <a:prstGeom prst="straightConnector1">
            <a:avLst/>
          </a:prstGeom>
          <a:ln w="25400">
            <a:solidFill>
              <a:srgbClr val="30303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a:endCxn id="7" idx="1"/>
          </p:cNvCxnSpPr>
          <p:nvPr/>
        </p:nvCxnSpPr>
        <p:spPr>
          <a:xfrm>
            <a:off x="5029200" y="838200"/>
            <a:ext cx="591111" cy="514911"/>
          </a:xfrm>
          <a:prstGeom prst="straightConnector1">
            <a:avLst/>
          </a:prstGeom>
          <a:ln w="25400">
            <a:solidFill>
              <a:srgbClr val="30303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6"/>
            <a:endCxn id="7" idx="3"/>
          </p:cNvCxnSpPr>
          <p:nvPr/>
        </p:nvCxnSpPr>
        <p:spPr>
          <a:xfrm flipV="1">
            <a:off x="5029200" y="1999689"/>
            <a:ext cx="591111" cy="514911"/>
          </a:xfrm>
          <a:prstGeom prst="straightConnector1">
            <a:avLst/>
          </a:prstGeom>
          <a:ln w="25400">
            <a:solidFill>
              <a:srgbClr val="30303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880738468"/>
              </p:ext>
            </p:extLst>
          </p:nvPr>
        </p:nvGraphicFramePr>
        <p:xfrm>
          <a:off x="0" y="3269271"/>
          <a:ext cx="6095999" cy="2773680"/>
        </p:xfrm>
        <a:graphic>
          <a:graphicData uri="http://schemas.openxmlformats.org/drawingml/2006/table">
            <a:tbl>
              <a:tblPr firstRow="1" bandRow="1">
                <a:tableStyleId>{F5AB1C69-6EDB-4FF4-983F-18BD219EF322}</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pPr algn="ctr"/>
                      <a:endParaRPr lang="en-US" sz="2000" dirty="0">
                        <a:solidFill>
                          <a:srgbClr val="303030"/>
                        </a:solidFill>
                      </a:endParaRP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R1</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R2</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R3</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R4</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R5</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R6</a:t>
                      </a:r>
                    </a:p>
                  </a:txBody>
                  <a:tcP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1" dirty="0">
                          <a:solidFill>
                            <a:srgbClr val="303030"/>
                          </a:solidFill>
                        </a:rPr>
                        <a:t>R1</a:t>
                      </a:r>
                    </a:p>
                  </a:txBody>
                  <a:tcPr>
                    <a:lnT w="12700" cap="flat" cmpd="sng" algn="ctr">
                      <a:solidFill>
                        <a:schemeClr val="bg1"/>
                      </a:solidFill>
                      <a:prstDash val="solid"/>
                      <a:round/>
                      <a:headEnd type="none" w="med" len="med"/>
                      <a:tailEnd type="none" w="med" len="med"/>
                    </a:lnT>
                    <a:noFill/>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sz="2000" b="1" dirty="0">
                          <a:solidFill>
                            <a:srgbClr val="303030"/>
                          </a:solidFill>
                        </a:rPr>
                        <a:t>R2</a:t>
                      </a:r>
                    </a:p>
                  </a:txBody>
                  <a:tcPr>
                    <a:noFill/>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2"/>
                  </a:ext>
                </a:extLst>
              </a:tr>
              <a:tr h="370840">
                <a:tc>
                  <a:txBody>
                    <a:bodyPr/>
                    <a:lstStyle/>
                    <a:p>
                      <a:pPr algn="ctr"/>
                      <a:r>
                        <a:rPr lang="en-US" sz="2000" b="1" dirty="0">
                          <a:solidFill>
                            <a:srgbClr val="303030"/>
                          </a:solidFill>
                        </a:rPr>
                        <a:t>R3</a:t>
                      </a:r>
                    </a:p>
                  </a:txBody>
                  <a:tcPr>
                    <a:noFill/>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3"/>
                  </a:ext>
                </a:extLst>
              </a:tr>
              <a:tr h="370840">
                <a:tc>
                  <a:txBody>
                    <a:bodyPr/>
                    <a:lstStyle/>
                    <a:p>
                      <a:pPr algn="ctr"/>
                      <a:r>
                        <a:rPr lang="en-US" sz="2000" b="1" dirty="0">
                          <a:solidFill>
                            <a:srgbClr val="303030"/>
                          </a:solidFill>
                        </a:rPr>
                        <a:t>R4</a:t>
                      </a:r>
                    </a:p>
                  </a:txBody>
                  <a:tcPr>
                    <a:noFill/>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4"/>
                  </a:ext>
                </a:extLst>
              </a:tr>
              <a:tr h="370840">
                <a:tc>
                  <a:txBody>
                    <a:bodyPr/>
                    <a:lstStyle/>
                    <a:p>
                      <a:pPr algn="ctr"/>
                      <a:r>
                        <a:rPr lang="en-US" sz="2000" b="1" dirty="0">
                          <a:solidFill>
                            <a:srgbClr val="303030"/>
                          </a:solidFill>
                        </a:rPr>
                        <a:t>R5</a:t>
                      </a:r>
                    </a:p>
                  </a:txBody>
                  <a:tcPr>
                    <a:noFill/>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5"/>
                  </a:ext>
                </a:extLst>
              </a:tr>
              <a:tr h="370840">
                <a:tc>
                  <a:txBody>
                    <a:bodyPr/>
                    <a:lstStyle/>
                    <a:p>
                      <a:pPr algn="ctr"/>
                      <a:r>
                        <a:rPr lang="en-US" sz="2000" b="1" dirty="0">
                          <a:solidFill>
                            <a:srgbClr val="303030"/>
                          </a:solidFill>
                        </a:rPr>
                        <a:t>R6</a:t>
                      </a:r>
                    </a:p>
                  </a:txBody>
                  <a:tcPr>
                    <a:noFill/>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6"/>
                  </a:ext>
                </a:extLst>
              </a:tr>
            </a:tbl>
          </a:graphicData>
        </a:graphic>
      </p:graphicFrame>
      <p:sp>
        <p:nvSpPr>
          <p:cNvPr id="15" name="TextBox 14"/>
          <p:cNvSpPr txBox="1"/>
          <p:nvPr/>
        </p:nvSpPr>
        <p:spPr>
          <a:xfrm>
            <a:off x="4648199" y="3680751"/>
            <a:ext cx="304800" cy="400110"/>
          </a:xfrm>
          <a:prstGeom prst="rect">
            <a:avLst/>
          </a:prstGeom>
          <a:noFill/>
        </p:spPr>
        <p:txBody>
          <a:bodyPr wrap="square" rtlCol="0">
            <a:spAutoFit/>
          </a:bodyPr>
          <a:lstStyle/>
          <a:p>
            <a:r>
              <a:rPr lang="en-US" sz="2000" dirty="0">
                <a:solidFill>
                  <a:srgbClr val="303030"/>
                </a:solidFill>
              </a:rPr>
              <a:t>1</a:t>
            </a:r>
          </a:p>
        </p:txBody>
      </p:sp>
      <p:sp>
        <p:nvSpPr>
          <p:cNvPr id="16" name="TextBox 15"/>
          <p:cNvSpPr txBox="1"/>
          <p:nvPr/>
        </p:nvSpPr>
        <p:spPr>
          <a:xfrm>
            <a:off x="1142999" y="5261841"/>
            <a:ext cx="304800" cy="400110"/>
          </a:xfrm>
          <a:prstGeom prst="rect">
            <a:avLst/>
          </a:prstGeom>
          <a:noFill/>
        </p:spPr>
        <p:txBody>
          <a:bodyPr wrap="square" rtlCol="0">
            <a:spAutoFit/>
          </a:bodyPr>
          <a:lstStyle/>
          <a:p>
            <a:r>
              <a:rPr lang="en-US" sz="2000" dirty="0">
                <a:solidFill>
                  <a:srgbClr val="303030"/>
                </a:solidFill>
              </a:rPr>
              <a:t>1</a:t>
            </a:r>
          </a:p>
        </p:txBody>
      </p:sp>
      <p:sp>
        <p:nvSpPr>
          <p:cNvPr id="17" name="TextBox 16"/>
          <p:cNvSpPr txBox="1"/>
          <p:nvPr/>
        </p:nvSpPr>
        <p:spPr>
          <a:xfrm>
            <a:off x="2895599" y="3680751"/>
            <a:ext cx="304800" cy="400110"/>
          </a:xfrm>
          <a:prstGeom prst="rect">
            <a:avLst/>
          </a:prstGeom>
          <a:noFill/>
        </p:spPr>
        <p:txBody>
          <a:bodyPr wrap="square" rtlCol="0">
            <a:spAutoFit/>
          </a:bodyPr>
          <a:lstStyle/>
          <a:p>
            <a:r>
              <a:rPr lang="en-US" sz="2000" dirty="0">
                <a:solidFill>
                  <a:srgbClr val="303030"/>
                </a:solidFill>
              </a:rPr>
              <a:t>1</a:t>
            </a:r>
          </a:p>
        </p:txBody>
      </p:sp>
      <p:sp>
        <p:nvSpPr>
          <p:cNvPr id="18" name="TextBox 17"/>
          <p:cNvSpPr txBox="1"/>
          <p:nvPr/>
        </p:nvSpPr>
        <p:spPr>
          <a:xfrm>
            <a:off x="1142999" y="4442751"/>
            <a:ext cx="304800" cy="400110"/>
          </a:xfrm>
          <a:prstGeom prst="rect">
            <a:avLst/>
          </a:prstGeom>
          <a:noFill/>
        </p:spPr>
        <p:txBody>
          <a:bodyPr wrap="square" rtlCol="0">
            <a:spAutoFit/>
          </a:bodyPr>
          <a:lstStyle/>
          <a:p>
            <a:r>
              <a:rPr lang="en-US" sz="2000" dirty="0">
                <a:solidFill>
                  <a:srgbClr val="303030"/>
                </a:solidFill>
              </a:rPr>
              <a:t>1</a:t>
            </a:r>
          </a:p>
        </p:txBody>
      </p:sp>
      <p:sp>
        <p:nvSpPr>
          <p:cNvPr id="19" name="TextBox 18"/>
          <p:cNvSpPr txBox="1"/>
          <p:nvPr/>
        </p:nvSpPr>
        <p:spPr>
          <a:xfrm>
            <a:off x="2895599" y="4061751"/>
            <a:ext cx="304800" cy="400110"/>
          </a:xfrm>
          <a:prstGeom prst="rect">
            <a:avLst/>
          </a:prstGeom>
          <a:noFill/>
        </p:spPr>
        <p:txBody>
          <a:bodyPr wrap="square" rtlCol="0">
            <a:spAutoFit/>
          </a:bodyPr>
          <a:lstStyle/>
          <a:p>
            <a:r>
              <a:rPr lang="en-US" sz="2000" dirty="0">
                <a:solidFill>
                  <a:srgbClr val="303030"/>
                </a:solidFill>
              </a:rPr>
              <a:t>1</a:t>
            </a:r>
          </a:p>
        </p:txBody>
      </p:sp>
      <p:sp>
        <p:nvSpPr>
          <p:cNvPr id="20" name="TextBox 19"/>
          <p:cNvSpPr txBox="1"/>
          <p:nvPr/>
        </p:nvSpPr>
        <p:spPr>
          <a:xfrm>
            <a:off x="2057399" y="4442751"/>
            <a:ext cx="304800" cy="400110"/>
          </a:xfrm>
          <a:prstGeom prst="rect">
            <a:avLst/>
          </a:prstGeom>
          <a:noFill/>
        </p:spPr>
        <p:txBody>
          <a:bodyPr wrap="square" rtlCol="0">
            <a:spAutoFit/>
          </a:bodyPr>
          <a:lstStyle/>
          <a:p>
            <a:r>
              <a:rPr lang="en-US" sz="2000" dirty="0">
                <a:solidFill>
                  <a:srgbClr val="303030"/>
                </a:solidFill>
              </a:rPr>
              <a:t>1</a:t>
            </a:r>
          </a:p>
        </p:txBody>
      </p:sp>
      <p:sp>
        <p:nvSpPr>
          <p:cNvPr id="21" name="TextBox 20"/>
          <p:cNvSpPr txBox="1"/>
          <p:nvPr/>
        </p:nvSpPr>
        <p:spPr>
          <a:xfrm>
            <a:off x="3733799" y="3680751"/>
            <a:ext cx="304800" cy="400110"/>
          </a:xfrm>
          <a:prstGeom prst="rect">
            <a:avLst/>
          </a:prstGeom>
          <a:noFill/>
        </p:spPr>
        <p:txBody>
          <a:bodyPr wrap="square" rtlCol="0">
            <a:spAutoFit/>
          </a:bodyPr>
          <a:lstStyle/>
          <a:p>
            <a:r>
              <a:rPr lang="en-US" sz="2000" dirty="0">
                <a:solidFill>
                  <a:srgbClr val="303030"/>
                </a:solidFill>
              </a:rPr>
              <a:t>1</a:t>
            </a:r>
          </a:p>
        </p:txBody>
      </p:sp>
      <p:sp>
        <p:nvSpPr>
          <p:cNvPr id="22" name="TextBox 21"/>
          <p:cNvSpPr txBox="1"/>
          <p:nvPr/>
        </p:nvSpPr>
        <p:spPr>
          <a:xfrm>
            <a:off x="1142999" y="4880841"/>
            <a:ext cx="304800" cy="400110"/>
          </a:xfrm>
          <a:prstGeom prst="rect">
            <a:avLst/>
          </a:prstGeom>
          <a:noFill/>
        </p:spPr>
        <p:txBody>
          <a:bodyPr wrap="square" rtlCol="0">
            <a:spAutoFit/>
          </a:bodyPr>
          <a:lstStyle/>
          <a:p>
            <a:r>
              <a:rPr lang="en-US" sz="2000" dirty="0">
                <a:solidFill>
                  <a:srgbClr val="303030"/>
                </a:solidFill>
              </a:rPr>
              <a:t>1</a:t>
            </a:r>
          </a:p>
        </p:txBody>
      </p:sp>
      <p:sp>
        <p:nvSpPr>
          <p:cNvPr id="23" name="TextBox 22"/>
          <p:cNvSpPr txBox="1"/>
          <p:nvPr/>
        </p:nvSpPr>
        <p:spPr>
          <a:xfrm>
            <a:off x="3733799" y="4061751"/>
            <a:ext cx="304800" cy="400110"/>
          </a:xfrm>
          <a:prstGeom prst="rect">
            <a:avLst/>
          </a:prstGeom>
          <a:noFill/>
        </p:spPr>
        <p:txBody>
          <a:bodyPr wrap="square" rtlCol="0">
            <a:spAutoFit/>
          </a:bodyPr>
          <a:lstStyle/>
          <a:p>
            <a:r>
              <a:rPr lang="en-US" sz="2000" dirty="0">
                <a:solidFill>
                  <a:srgbClr val="303030"/>
                </a:solidFill>
              </a:rPr>
              <a:t>1</a:t>
            </a:r>
          </a:p>
        </p:txBody>
      </p:sp>
      <p:sp>
        <p:nvSpPr>
          <p:cNvPr id="24" name="TextBox 23"/>
          <p:cNvSpPr txBox="1"/>
          <p:nvPr/>
        </p:nvSpPr>
        <p:spPr>
          <a:xfrm>
            <a:off x="2057399" y="4880841"/>
            <a:ext cx="304800" cy="400110"/>
          </a:xfrm>
          <a:prstGeom prst="rect">
            <a:avLst/>
          </a:prstGeom>
          <a:noFill/>
        </p:spPr>
        <p:txBody>
          <a:bodyPr wrap="square" rtlCol="0">
            <a:spAutoFit/>
          </a:bodyPr>
          <a:lstStyle/>
          <a:p>
            <a:r>
              <a:rPr lang="en-US" sz="2000" dirty="0">
                <a:solidFill>
                  <a:srgbClr val="303030"/>
                </a:solidFill>
              </a:rPr>
              <a:t>1</a:t>
            </a:r>
          </a:p>
        </p:txBody>
      </p:sp>
      <p:sp>
        <p:nvSpPr>
          <p:cNvPr id="25" name="TextBox 24"/>
          <p:cNvSpPr txBox="1"/>
          <p:nvPr/>
        </p:nvSpPr>
        <p:spPr>
          <a:xfrm>
            <a:off x="5486399" y="4061751"/>
            <a:ext cx="304800" cy="400110"/>
          </a:xfrm>
          <a:prstGeom prst="rect">
            <a:avLst/>
          </a:prstGeom>
          <a:noFill/>
        </p:spPr>
        <p:txBody>
          <a:bodyPr wrap="square" rtlCol="0">
            <a:spAutoFit/>
          </a:bodyPr>
          <a:lstStyle/>
          <a:p>
            <a:r>
              <a:rPr lang="en-US" sz="2000" dirty="0">
                <a:solidFill>
                  <a:srgbClr val="303030"/>
                </a:solidFill>
              </a:rPr>
              <a:t>1</a:t>
            </a:r>
          </a:p>
        </p:txBody>
      </p:sp>
      <p:sp>
        <p:nvSpPr>
          <p:cNvPr id="26" name="TextBox 25"/>
          <p:cNvSpPr txBox="1"/>
          <p:nvPr/>
        </p:nvSpPr>
        <p:spPr>
          <a:xfrm>
            <a:off x="2057399" y="5642841"/>
            <a:ext cx="304800" cy="400110"/>
          </a:xfrm>
          <a:prstGeom prst="rect">
            <a:avLst/>
          </a:prstGeom>
          <a:noFill/>
        </p:spPr>
        <p:txBody>
          <a:bodyPr wrap="square" rtlCol="0">
            <a:spAutoFit/>
          </a:bodyPr>
          <a:lstStyle/>
          <a:p>
            <a:r>
              <a:rPr lang="en-US" sz="2000" dirty="0">
                <a:solidFill>
                  <a:srgbClr val="303030"/>
                </a:solidFill>
              </a:rPr>
              <a:t>1</a:t>
            </a:r>
          </a:p>
        </p:txBody>
      </p:sp>
      <p:sp>
        <p:nvSpPr>
          <p:cNvPr id="27" name="TextBox 26"/>
          <p:cNvSpPr txBox="1"/>
          <p:nvPr/>
        </p:nvSpPr>
        <p:spPr>
          <a:xfrm>
            <a:off x="1142999" y="3680751"/>
            <a:ext cx="304800" cy="400110"/>
          </a:xfrm>
          <a:prstGeom prst="rect">
            <a:avLst/>
          </a:prstGeom>
          <a:noFill/>
        </p:spPr>
        <p:txBody>
          <a:bodyPr wrap="square" rtlCol="0">
            <a:spAutoFit/>
          </a:bodyPr>
          <a:lstStyle/>
          <a:p>
            <a:r>
              <a:rPr lang="en-US" sz="2000" dirty="0">
                <a:solidFill>
                  <a:srgbClr val="303030"/>
                </a:solidFill>
              </a:rPr>
              <a:t>0</a:t>
            </a:r>
          </a:p>
        </p:txBody>
      </p:sp>
      <p:sp>
        <p:nvSpPr>
          <p:cNvPr id="28" name="TextBox 27"/>
          <p:cNvSpPr txBox="1"/>
          <p:nvPr/>
        </p:nvSpPr>
        <p:spPr>
          <a:xfrm>
            <a:off x="2057399" y="3680751"/>
            <a:ext cx="304800" cy="400110"/>
          </a:xfrm>
          <a:prstGeom prst="rect">
            <a:avLst/>
          </a:prstGeom>
          <a:noFill/>
        </p:spPr>
        <p:txBody>
          <a:bodyPr wrap="square" rtlCol="0">
            <a:spAutoFit/>
          </a:bodyPr>
          <a:lstStyle/>
          <a:p>
            <a:r>
              <a:rPr lang="en-US" sz="2000" dirty="0">
                <a:solidFill>
                  <a:srgbClr val="303030"/>
                </a:solidFill>
              </a:rPr>
              <a:t>0</a:t>
            </a:r>
          </a:p>
        </p:txBody>
      </p:sp>
      <p:sp>
        <p:nvSpPr>
          <p:cNvPr id="29" name="TextBox 28"/>
          <p:cNvSpPr txBox="1"/>
          <p:nvPr/>
        </p:nvSpPr>
        <p:spPr>
          <a:xfrm>
            <a:off x="5486399" y="3680751"/>
            <a:ext cx="304800" cy="400110"/>
          </a:xfrm>
          <a:prstGeom prst="rect">
            <a:avLst/>
          </a:prstGeom>
          <a:noFill/>
        </p:spPr>
        <p:txBody>
          <a:bodyPr wrap="square" rtlCol="0">
            <a:spAutoFit/>
          </a:bodyPr>
          <a:lstStyle/>
          <a:p>
            <a:r>
              <a:rPr lang="en-US" sz="2000" dirty="0">
                <a:solidFill>
                  <a:srgbClr val="303030"/>
                </a:solidFill>
              </a:rPr>
              <a:t>0</a:t>
            </a:r>
          </a:p>
        </p:txBody>
      </p:sp>
      <p:sp>
        <p:nvSpPr>
          <p:cNvPr id="30" name="TextBox 29"/>
          <p:cNvSpPr txBox="1"/>
          <p:nvPr/>
        </p:nvSpPr>
        <p:spPr>
          <a:xfrm>
            <a:off x="1142999" y="4061751"/>
            <a:ext cx="304800" cy="400110"/>
          </a:xfrm>
          <a:prstGeom prst="rect">
            <a:avLst/>
          </a:prstGeom>
          <a:noFill/>
        </p:spPr>
        <p:txBody>
          <a:bodyPr wrap="square" rtlCol="0">
            <a:spAutoFit/>
          </a:bodyPr>
          <a:lstStyle/>
          <a:p>
            <a:r>
              <a:rPr lang="en-US" sz="2000" dirty="0">
                <a:solidFill>
                  <a:srgbClr val="303030"/>
                </a:solidFill>
              </a:rPr>
              <a:t>0</a:t>
            </a:r>
          </a:p>
        </p:txBody>
      </p:sp>
      <p:sp>
        <p:nvSpPr>
          <p:cNvPr id="31" name="TextBox 30"/>
          <p:cNvSpPr txBox="1"/>
          <p:nvPr/>
        </p:nvSpPr>
        <p:spPr>
          <a:xfrm>
            <a:off x="2057399" y="4061751"/>
            <a:ext cx="304800" cy="400110"/>
          </a:xfrm>
          <a:prstGeom prst="rect">
            <a:avLst/>
          </a:prstGeom>
          <a:noFill/>
        </p:spPr>
        <p:txBody>
          <a:bodyPr wrap="square" rtlCol="0">
            <a:spAutoFit/>
          </a:bodyPr>
          <a:lstStyle/>
          <a:p>
            <a:r>
              <a:rPr lang="en-US" sz="2000" dirty="0">
                <a:solidFill>
                  <a:srgbClr val="303030"/>
                </a:solidFill>
              </a:rPr>
              <a:t>0</a:t>
            </a:r>
          </a:p>
        </p:txBody>
      </p:sp>
      <p:sp>
        <p:nvSpPr>
          <p:cNvPr id="32" name="TextBox 31"/>
          <p:cNvSpPr txBox="1"/>
          <p:nvPr/>
        </p:nvSpPr>
        <p:spPr>
          <a:xfrm>
            <a:off x="4648199" y="4061751"/>
            <a:ext cx="304800" cy="400110"/>
          </a:xfrm>
          <a:prstGeom prst="rect">
            <a:avLst/>
          </a:prstGeom>
          <a:noFill/>
        </p:spPr>
        <p:txBody>
          <a:bodyPr wrap="square" rtlCol="0">
            <a:spAutoFit/>
          </a:bodyPr>
          <a:lstStyle/>
          <a:p>
            <a:r>
              <a:rPr lang="en-US" sz="2000" dirty="0">
                <a:solidFill>
                  <a:srgbClr val="303030"/>
                </a:solidFill>
              </a:rPr>
              <a:t>0</a:t>
            </a:r>
          </a:p>
        </p:txBody>
      </p:sp>
      <p:sp>
        <p:nvSpPr>
          <p:cNvPr id="33" name="TextBox 32"/>
          <p:cNvSpPr txBox="1"/>
          <p:nvPr/>
        </p:nvSpPr>
        <p:spPr>
          <a:xfrm>
            <a:off x="2895599" y="4442751"/>
            <a:ext cx="304800" cy="400110"/>
          </a:xfrm>
          <a:prstGeom prst="rect">
            <a:avLst/>
          </a:prstGeom>
          <a:noFill/>
        </p:spPr>
        <p:txBody>
          <a:bodyPr wrap="square" rtlCol="0">
            <a:spAutoFit/>
          </a:bodyPr>
          <a:lstStyle/>
          <a:p>
            <a:r>
              <a:rPr lang="en-US" sz="2000" dirty="0">
                <a:solidFill>
                  <a:srgbClr val="303030"/>
                </a:solidFill>
              </a:rPr>
              <a:t>0</a:t>
            </a:r>
          </a:p>
        </p:txBody>
      </p:sp>
      <p:sp>
        <p:nvSpPr>
          <p:cNvPr id="34" name="TextBox 33"/>
          <p:cNvSpPr txBox="1"/>
          <p:nvPr/>
        </p:nvSpPr>
        <p:spPr>
          <a:xfrm>
            <a:off x="3733799" y="4442751"/>
            <a:ext cx="304800" cy="400110"/>
          </a:xfrm>
          <a:prstGeom prst="rect">
            <a:avLst/>
          </a:prstGeom>
          <a:noFill/>
        </p:spPr>
        <p:txBody>
          <a:bodyPr wrap="square" rtlCol="0">
            <a:spAutoFit/>
          </a:bodyPr>
          <a:lstStyle/>
          <a:p>
            <a:r>
              <a:rPr lang="en-US" sz="2000" dirty="0">
                <a:solidFill>
                  <a:srgbClr val="303030"/>
                </a:solidFill>
              </a:rPr>
              <a:t>0</a:t>
            </a:r>
          </a:p>
        </p:txBody>
      </p:sp>
      <p:sp>
        <p:nvSpPr>
          <p:cNvPr id="35" name="TextBox 34"/>
          <p:cNvSpPr txBox="1"/>
          <p:nvPr/>
        </p:nvSpPr>
        <p:spPr>
          <a:xfrm>
            <a:off x="4648199" y="4442751"/>
            <a:ext cx="304800" cy="400110"/>
          </a:xfrm>
          <a:prstGeom prst="rect">
            <a:avLst/>
          </a:prstGeom>
          <a:noFill/>
        </p:spPr>
        <p:txBody>
          <a:bodyPr wrap="square" rtlCol="0">
            <a:spAutoFit/>
          </a:bodyPr>
          <a:lstStyle/>
          <a:p>
            <a:r>
              <a:rPr lang="en-US" sz="2000" dirty="0">
                <a:solidFill>
                  <a:srgbClr val="303030"/>
                </a:solidFill>
              </a:rPr>
              <a:t>0</a:t>
            </a:r>
          </a:p>
        </p:txBody>
      </p:sp>
      <p:sp>
        <p:nvSpPr>
          <p:cNvPr id="36" name="TextBox 35"/>
          <p:cNvSpPr txBox="1"/>
          <p:nvPr/>
        </p:nvSpPr>
        <p:spPr>
          <a:xfrm>
            <a:off x="5486399" y="4442751"/>
            <a:ext cx="304800" cy="400110"/>
          </a:xfrm>
          <a:prstGeom prst="rect">
            <a:avLst/>
          </a:prstGeom>
          <a:noFill/>
        </p:spPr>
        <p:txBody>
          <a:bodyPr wrap="square" rtlCol="0">
            <a:spAutoFit/>
          </a:bodyPr>
          <a:lstStyle/>
          <a:p>
            <a:r>
              <a:rPr lang="en-US" sz="2000" dirty="0">
                <a:solidFill>
                  <a:srgbClr val="303030"/>
                </a:solidFill>
              </a:rPr>
              <a:t>0</a:t>
            </a:r>
          </a:p>
        </p:txBody>
      </p:sp>
      <p:sp>
        <p:nvSpPr>
          <p:cNvPr id="37" name="TextBox 36"/>
          <p:cNvSpPr txBox="1"/>
          <p:nvPr/>
        </p:nvSpPr>
        <p:spPr>
          <a:xfrm>
            <a:off x="2895599" y="4880841"/>
            <a:ext cx="304800" cy="400110"/>
          </a:xfrm>
          <a:prstGeom prst="rect">
            <a:avLst/>
          </a:prstGeom>
          <a:noFill/>
        </p:spPr>
        <p:txBody>
          <a:bodyPr wrap="square" rtlCol="0">
            <a:spAutoFit/>
          </a:bodyPr>
          <a:lstStyle/>
          <a:p>
            <a:r>
              <a:rPr lang="en-US" sz="2000" dirty="0">
                <a:solidFill>
                  <a:srgbClr val="303030"/>
                </a:solidFill>
              </a:rPr>
              <a:t>0</a:t>
            </a:r>
          </a:p>
        </p:txBody>
      </p:sp>
      <p:sp>
        <p:nvSpPr>
          <p:cNvPr id="38" name="TextBox 37"/>
          <p:cNvSpPr txBox="1"/>
          <p:nvPr/>
        </p:nvSpPr>
        <p:spPr>
          <a:xfrm>
            <a:off x="3733799" y="4880841"/>
            <a:ext cx="304800" cy="400110"/>
          </a:xfrm>
          <a:prstGeom prst="rect">
            <a:avLst/>
          </a:prstGeom>
          <a:noFill/>
        </p:spPr>
        <p:txBody>
          <a:bodyPr wrap="square" rtlCol="0">
            <a:spAutoFit/>
          </a:bodyPr>
          <a:lstStyle/>
          <a:p>
            <a:r>
              <a:rPr lang="en-US" sz="2000" dirty="0">
                <a:solidFill>
                  <a:srgbClr val="303030"/>
                </a:solidFill>
              </a:rPr>
              <a:t>0</a:t>
            </a:r>
          </a:p>
        </p:txBody>
      </p:sp>
      <p:sp>
        <p:nvSpPr>
          <p:cNvPr id="39" name="TextBox 38"/>
          <p:cNvSpPr txBox="1"/>
          <p:nvPr/>
        </p:nvSpPr>
        <p:spPr>
          <a:xfrm>
            <a:off x="4648199" y="4880841"/>
            <a:ext cx="304800" cy="400110"/>
          </a:xfrm>
          <a:prstGeom prst="rect">
            <a:avLst/>
          </a:prstGeom>
          <a:noFill/>
        </p:spPr>
        <p:txBody>
          <a:bodyPr wrap="square" rtlCol="0">
            <a:spAutoFit/>
          </a:bodyPr>
          <a:lstStyle/>
          <a:p>
            <a:r>
              <a:rPr lang="en-US" sz="2000" dirty="0">
                <a:solidFill>
                  <a:srgbClr val="303030"/>
                </a:solidFill>
              </a:rPr>
              <a:t>0</a:t>
            </a:r>
          </a:p>
        </p:txBody>
      </p:sp>
      <p:sp>
        <p:nvSpPr>
          <p:cNvPr id="40" name="TextBox 39"/>
          <p:cNvSpPr txBox="1"/>
          <p:nvPr/>
        </p:nvSpPr>
        <p:spPr>
          <a:xfrm>
            <a:off x="5486399" y="4880841"/>
            <a:ext cx="304800" cy="400110"/>
          </a:xfrm>
          <a:prstGeom prst="rect">
            <a:avLst/>
          </a:prstGeom>
          <a:noFill/>
        </p:spPr>
        <p:txBody>
          <a:bodyPr wrap="square" rtlCol="0">
            <a:spAutoFit/>
          </a:bodyPr>
          <a:lstStyle/>
          <a:p>
            <a:r>
              <a:rPr lang="en-US" sz="2000" dirty="0">
                <a:solidFill>
                  <a:srgbClr val="303030"/>
                </a:solidFill>
              </a:rPr>
              <a:t>0</a:t>
            </a:r>
          </a:p>
        </p:txBody>
      </p:sp>
      <p:sp>
        <p:nvSpPr>
          <p:cNvPr id="41" name="TextBox 40"/>
          <p:cNvSpPr txBox="1"/>
          <p:nvPr/>
        </p:nvSpPr>
        <p:spPr>
          <a:xfrm>
            <a:off x="2057399" y="5261841"/>
            <a:ext cx="304800" cy="400110"/>
          </a:xfrm>
          <a:prstGeom prst="rect">
            <a:avLst/>
          </a:prstGeom>
          <a:noFill/>
        </p:spPr>
        <p:txBody>
          <a:bodyPr wrap="square" rtlCol="0">
            <a:spAutoFit/>
          </a:bodyPr>
          <a:lstStyle/>
          <a:p>
            <a:r>
              <a:rPr lang="en-US" sz="2000" dirty="0">
                <a:solidFill>
                  <a:srgbClr val="303030"/>
                </a:solidFill>
              </a:rPr>
              <a:t>0</a:t>
            </a:r>
          </a:p>
        </p:txBody>
      </p:sp>
      <p:sp>
        <p:nvSpPr>
          <p:cNvPr id="42" name="TextBox 41"/>
          <p:cNvSpPr txBox="1"/>
          <p:nvPr/>
        </p:nvSpPr>
        <p:spPr>
          <a:xfrm>
            <a:off x="2895599" y="5261841"/>
            <a:ext cx="304800" cy="400110"/>
          </a:xfrm>
          <a:prstGeom prst="rect">
            <a:avLst/>
          </a:prstGeom>
          <a:noFill/>
        </p:spPr>
        <p:txBody>
          <a:bodyPr wrap="square" rtlCol="0">
            <a:spAutoFit/>
          </a:bodyPr>
          <a:lstStyle/>
          <a:p>
            <a:r>
              <a:rPr lang="en-US" sz="2000" dirty="0">
                <a:solidFill>
                  <a:srgbClr val="303030"/>
                </a:solidFill>
              </a:rPr>
              <a:t>0</a:t>
            </a:r>
          </a:p>
        </p:txBody>
      </p:sp>
      <p:sp>
        <p:nvSpPr>
          <p:cNvPr id="43" name="TextBox 42"/>
          <p:cNvSpPr txBox="1"/>
          <p:nvPr/>
        </p:nvSpPr>
        <p:spPr>
          <a:xfrm>
            <a:off x="3733799" y="5261841"/>
            <a:ext cx="304800" cy="400110"/>
          </a:xfrm>
          <a:prstGeom prst="rect">
            <a:avLst/>
          </a:prstGeom>
          <a:noFill/>
        </p:spPr>
        <p:txBody>
          <a:bodyPr wrap="square" rtlCol="0">
            <a:spAutoFit/>
          </a:bodyPr>
          <a:lstStyle/>
          <a:p>
            <a:r>
              <a:rPr lang="en-US" sz="2000" dirty="0">
                <a:solidFill>
                  <a:srgbClr val="303030"/>
                </a:solidFill>
              </a:rPr>
              <a:t>0</a:t>
            </a:r>
          </a:p>
        </p:txBody>
      </p:sp>
      <p:sp>
        <p:nvSpPr>
          <p:cNvPr id="44" name="TextBox 43"/>
          <p:cNvSpPr txBox="1"/>
          <p:nvPr/>
        </p:nvSpPr>
        <p:spPr>
          <a:xfrm>
            <a:off x="4648199" y="5261841"/>
            <a:ext cx="304800" cy="400110"/>
          </a:xfrm>
          <a:prstGeom prst="rect">
            <a:avLst/>
          </a:prstGeom>
          <a:noFill/>
        </p:spPr>
        <p:txBody>
          <a:bodyPr wrap="square" rtlCol="0">
            <a:spAutoFit/>
          </a:bodyPr>
          <a:lstStyle/>
          <a:p>
            <a:r>
              <a:rPr lang="en-US" sz="2000" dirty="0">
                <a:solidFill>
                  <a:srgbClr val="303030"/>
                </a:solidFill>
              </a:rPr>
              <a:t>0</a:t>
            </a:r>
          </a:p>
        </p:txBody>
      </p:sp>
      <p:sp>
        <p:nvSpPr>
          <p:cNvPr id="45" name="TextBox 44"/>
          <p:cNvSpPr txBox="1"/>
          <p:nvPr/>
        </p:nvSpPr>
        <p:spPr>
          <a:xfrm>
            <a:off x="5486399" y="5261841"/>
            <a:ext cx="304800" cy="400110"/>
          </a:xfrm>
          <a:prstGeom prst="rect">
            <a:avLst/>
          </a:prstGeom>
          <a:noFill/>
        </p:spPr>
        <p:txBody>
          <a:bodyPr wrap="square" rtlCol="0">
            <a:spAutoFit/>
          </a:bodyPr>
          <a:lstStyle/>
          <a:p>
            <a:r>
              <a:rPr lang="en-US" sz="2000" dirty="0">
                <a:solidFill>
                  <a:srgbClr val="303030"/>
                </a:solidFill>
              </a:rPr>
              <a:t>0</a:t>
            </a:r>
          </a:p>
        </p:txBody>
      </p:sp>
      <p:sp>
        <p:nvSpPr>
          <p:cNvPr id="46" name="TextBox 45"/>
          <p:cNvSpPr txBox="1"/>
          <p:nvPr/>
        </p:nvSpPr>
        <p:spPr>
          <a:xfrm>
            <a:off x="1142999" y="5642841"/>
            <a:ext cx="304800" cy="400110"/>
          </a:xfrm>
          <a:prstGeom prst="rect">
            <a:avLst/>
          </a:prstGeom>
          <a:noFill/>
        </p:spPr>
        <p:txBody>
          <a:bodyPr wrap="square" rtlCol="0">
            <a:spAutoFit/>
          </a:bodyPr>
          <a:lstStyle/>
          <a:p>
            <a:r>
              <a:rPr lang="en-US" sz="2000" dirty="0">
                <a:solidFill>
                  <a:srgbClr val="303030"/>
                </a:solidFill>
              </a:rPr>
              <a:t>0</a:t>
            </a:r>
          </a:p>
        </p:txBody>
      </p:sp>
      <p:sp>
        <p:nvSpPr>
          <p:cNvPr id="47" name="TextBox 46"/>
          <p:cNvSpPr txBox="1"/>
          <p:nvPr/>
        </p:nvSpPr>
        <p:spPr>
          <a:xfrm>
            <a:off x="2895599" y="5642841"/>
            <a:ext cx="304800" cy="400110"/>
          </a:xfrm>
          <a:prstGeom prst="rect">
            <a:avLst/>
          </a:prstGeom>
          <a:noFill/>
        </p:spPr>
        <p:txBody>
          <a:bodyPr wrap="square" rtlCol="0">
            <a:spAutoFit/>
          </a:bodyPr>
          <a:lstStyle/>
          <a:p>
            <a:r>
              <a:rPr lang="en-US" sz="2000" dirty="0">
                <a:solidFill>
                  <a:srgbClr val="303030"/>
                </a:solidFill>
              </a:rPr>
              <a:t>0</a:t>
            </a:r>
          </a:p>
        </p:txBody>
      </p:sp>
      <p:sp>
        <p:nvSpPr>
          <p:cNvPr id="48" name="TextBox 47"/>
          <p:cNvSpPr txBox="1"/>
          <p:nvPr/>
        </p:nvSpPr>
        <p:spPr>
          <a:xfrm>
            <a:off x="3733799" y="5642841"/>
            <a:ext cx="304800" cy="400110"/>
          </a:xfrm>
          <a:prstGeom prst="rect">
            <a:avLst/>
          </a:prstGeom>
          <a:noFill/>
        </p:spPr>
        <p:txBody>
          <a:bodyPr wrap="square" rtlCol="0">
            <a:spAutoFit/>
          </a:bodyPr>
          <a:lstStyle/>
          <a:p>
            <a:r>
              <a:rPr lang="en-US" sz="2000" dirty="0">
                <a:solidFill>
                  <a:srgbClr val="303030"/>
                </a:solidFill>
              </a:rPr>
              <a:t>0</a:t>
            </a:r>
          </a:p>
        </p:txBody>
      </p:sp>
      <p:sp>
        <p:nvSpPr>
          <p:cNvPr id="49" name="TextBox 48"/>
          <p:cNvSpPr txBox="1"/>
          <p:nvPr/>
        </p:nvSpPr>
        <p:spPr>
          <a:xfrm>
            <a:off x="4648199" y="5661951"/>
            <a:ext cx="304800" cy="400110"/>
          </a:xfrm>
          <a:prstGeom prst="rect">
            <a:avLst/>
          </a:prstGeom>
          <a:noFill/>
        </p:spPr>
        <p:txBody>
          <a:bodyPr wrap="square" rtlCol="0">
            <a:spAutoFit/>
          </a:bodyPr>
          <a:lstStyle/>
          <a:p>
            <a:r>
              <a:rPr lang="en-US" sz="2000" dirty="0">
                <a:solidFill>
                  <a:srgbClr val="303030"/>
                </a:solidFill>
              </a:rPr>
              <a:t>0</a:t>
            </a:r>
          </a:p>
        </p:txBody>
      </p:sp>
      <p:sp>
        <p:nvSpPr>
          <p:cNvPr id="50" name="TextBox 49"/>
          <p:cNvSpPr txBox="1"/>
          <p:nvPr/>
        </p:nvSpPr>
        <p:spPr>
          <a:xfrm>
            <a:off x="5486399" y="5642841"/>
            <a:ext cx="304800" cy="400110"/>
          </a:xfrm>
          <a:prstGeom prst="rect">
            <a:avLst/>
          </a:prstGeom>
          <a:noFill/>
        </p:spPr>
        <p:txBody>
          <a:bodyPr wrap="square" rtlCol="0">
            <a:spAutoFit/>
          </a:bodyPr>
          <a:lstStyle/>
          <a:p>
            <a:r>
              <a:rPr lang="en-US" sz="2000" dirty="0">
                <a:solidFill>
                  <a:srgbClr val="303030"/>
                </a:solidFill>
              </a:rPr>
              <a:t>0</a:t>
            </a:r>
          </a:p>
        </p:txBody>
      </p:sp>
      <p:graphicFrame>
        <p:nvGraphicFramePr>
          <p:cNvPr id="51" name="Table 50"/>
          <p:cNvGraphicFramePr>
            <a:graphicFrameLocks noGrp="1"/>
          </p:cNvGraphicFramePr>
          <p:nvPr>
            <p:extLst>
              <p:ext uri="{D42A27DB-BD31-4B8C-83A1-F6EECF244321}">
                <p14:modId xmlns:p14="http://schemas.microsoft.com/office/powerpoint/2010/main" val="1799981283"/>
              </p:ext>
            </p:extLst>
          </p:nvPr>
        </p:nvGraphicFramePr>
        <p:xfrm>
          <a:off x="6095998" y="3118408"/>
          <a:ext cx="6095999" cy="2773680"/>
        </p:xfrm>
        <a:graphic>
          <a:graphicData uri="http://schemas.openxmlformats.org/drawingml/2006/table">
            <a:tbl>
              <a:tblPr firstRow="1" bandRow="1">
                <a:tableStyleId>{F5AB1C69-6EDB-4FF4-983F-18BD219EF322}</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pPr algn="ctr"/>
                      <a:endParaRPr lang="en-US" sz="2000" dirty="0">
                        <a:solidFill>
                          <a:srgbClr val="303030"/>
                        </a:solidFill>
                      </a:endParaRP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R1</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R2</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R3</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R4</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R5</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R6</a:t>
                      </a:r>
                    </a:p>
                  </a:txBody>
                  <a:tcP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1" dirty="0">
                          <a:solidFill>
                            <a:srgbClr val="303030"/>
                          </a:solidFill>
                        </a:rPr>
                        <a:t>R1</a:t>
                      </a:r>
                    </a:p>
                  </a:txBody>
                  <a:tcPr>
                    <a:lnT w="12700" cap="flat" cmpd="sng" algn="ctr">
                      <a:solidFill>
                        <a:schemeClr val="bg1"/>
                      </a:solidFill>
                      <a:prstDash val="solid"/>
                      <a:round/>
                      <a:headEnd type="none" w="med" len="med"/>
                      <a:tailEnd type="none" w="med" len="med"/>
                    </a:lnT>
                    <a:noFill/>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tc>
                  <a:txBody>
                    <a:bodyPr/>
                    <a:lstStyle/>
                    <a:p>
                      <a:pPr algn="ctr"/>
                      <a:endParaRPr lang="en-US" sz="2000" dirty="0">
                        <a:solidFill>
                          <a:srgbClr val="303030"/>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sz="2000" b="1" dirty="0">
                          <a:solidFill>
                            <a:srgbClr val="303030"/>
                          </a:solidFill>
                        </a:rPr>
                        <a:t>R2</a:t>
                      </a:r>
                    </a:p>
                  </a:txBody>
                  <a:tcPr>
                    <a:noFill/>
                  </a:tcPr>
                </a:tc>
                <a:tc>
                  <a:txBody>
                    <a:bodyPr/>
                    <a:lstStyle/>
                    <a:p>
                      <a:pPr algn="ctr"/>
                      <a:r>
                        <a:rPr lang="en-US" sz="2000" dirty="0">
                          <a:solidFill>
                            <a:srgbClr val="303030"/>
                          </a:solidFill>
                        </a:rPr>
                        <a:t>0.5</a:t>
                      </a: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2"/>
                  </a:ext>
                </a:extLst>
              </a:tr>
              <a:tr h="370840">
                <a:tc>
                  <a:txBody>
                    <a:bodyPr/>
                    <a:lstStyle/>
                    <a:p>
                      <a:pPr algn="ctr"/>
                      <a:r>
                        <a:rPr lang="en-US" sz="2000" b="1" dirty="0">
                          <a:solidFill>
                            <a:srgbClr val="303030"/>
                          </a:solidFill>
                        </a:rPr>
                        <a:t>R3</a:t>
                      </a:r>
                    </a:p>
                  </a:txBody>
                  <a:tcPr>
                    <a:noFill/>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3"/>
                  </a:ext>
                </a:extLst>
              </a:tr>
              <a:tr h="370840">
                <a:tc>
                  <a:txBody>
                    <a:bodyPr/>
                    <a:lstStyle/>
                    <a:p>
                      <a:pPr algn="ctr"/>
                      <a:r>
                        <a:rPr lang="en-US" sz="2000" b="1" dirty="0">
                          <a:solidFill>
                            <a:srgbClr val="303030"/>
                          </a:solidFill>
                        </a:rPr>
                        <a:t>R4</a:t>
                      </a:r>
                    </a:p>
                  </a:txBody>
                  <a:tcPr>
                    <a:noFill/>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1</a:t>
                      </a: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4"/>
                  </a:ext>
                </a:extLst>
              </a:tr>
              <a:tr h="370840">
                <a:tc>
                  <a:txBody>
                    <a:bodyPr/>
                    <a:lstStyle/>
                    <a:p>
                      <a:pPr algn="ctr"/>
                      <a:r>
                        <a:rPr lang="en-US" sz="2000" b="1" dirty="0">
                          <a:solidFill>
                            <a:srgbClr val="303030"/>
                          </a:solidFill>
                        </a:rPr>
                        <a:t>R5</a:t>
                      </a:r>
                    </a:p>
                  </a:txBody>
                  <a:tcPr>
                    <a:noFill/>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0.5</a:t>
                      </a:r>
                    </a:p>
                  </a:txBody>
                  <a:tcPr/>
                </a:tc>
                <a:tc>
                  <a:txBody>
                    <a:bodyPr/>
                    <a:lstStyle/>
                    <a:p>
                      <a:pPr algn="ctr"/>
                      <a:r>
                        <a:rPr lang="en-US" sz="2000" dirty="0">
                          <a:solidFill>
                            <a:srgbClr val="303030"/>
                          </a:solidFill>
                        </a:rPr>
                        <a:t>0.5</a:t>
                      </a:r>
                    </a:p>
                  </a:txBody>
                  <a:tcPr/>
                </a:tc>
                <a:tc>
                  <a:txBody>
                    <a:bodyPr/>
                    <a:lstStyle/>
                    <a:p>
                      <a:pPr algn="ctr"/>
                      <a:endParaRPr lang="en-US" sz="2000" dirty="0">
                        <a:solidFill>
                          <a:srgbClr val="303030"/>
                        </a:solidFill>
                      </a:endParaRP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5"/>
                  </a:ext>
                </a:extLst>
              </a:tr>
              <a:tr h="370840">
                <a:tc>
                  <a:txBody>
                    <a:bodyPr/>
                    <a:lstStyle/>
                    <a:p>
                      <a:pPr algn="ctr"/>
                      <a:r>
                        <a:rPr lang="en-US" sz="2000" b="1" dirty="0">
                          <a:solidFill>
                            <a:srgbClr val="303030"/>
                          </a:solidFill>
                        </a:rPr>
                        <a:t>R6</a:t>
                      </a:r>
                    </a:p>
                  </a:txBody>
                  <a:tcPr>
                    <a:noFill/>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0.5</a:t>
                      </a:r>
                    </a:p>
                  </a:txBody>
                  <a:tcPr/>
                </a:tc>
                <a:tc>
                  <a:txBody>
                    <a:bodyPr/>
                    <a:lstStyle/>
                    <a:p>
                      <a:pPr algn="ctr"/>
                      <a:r>
                        <a:rPr lang="en-US" sz="2000" dirty="0">
                          <a:solidFill>
                            <a:srgbClr val="303030"/>
                          </a:solidFill>
                        </a:rPr>
                        <a:t>0.5</a:t>
                      </a:r>
                    </a:p>
                  </a:txBody>
                  <a:tcPr/>
                </a:tc>
                <a:tc>
                  <a:txBody>
                    <a:bodyPr/>
                    <a:lstStyle/>
                    <a:p>
                      <a:pPr algn="ctr"/>
                      <a:r>
                        <a:rPr lang="en-US" sz="2000" dirty="0">
                          <a:solidFill>
                            <a:srgbClr val="303030"/>
                          </a:solidFill>
                        </a:rPr>
                        <a:t>0</a:t>
                      </a:r>
                    </a:p>
                  </a:txBody>
                  <a:tcPr/>
                </a:tc>
                <a:tc>
                  <a:txBody>
                    <a:bodyPr/>
                    <a:lstStyle/>
                    <a:p>
                      <a:pPr algn="ctr"/>
                      <a:endParaRPr lang="en-US" sz="2000" dirty="0">
                        <a:solidFill>
                          <a:srgbClr val="303030"/>
                        </a:solidFill>
                      </a:endParaRPr>
                    </a:p>
                  </a:txBody>
                  <a:tcPr/>
                </a:tc>
                <a:extLst>
                  <a:ext uri="{0D108BD9-81ED-4DB2-BD59-A6C34878D82A}">
                    <a16:rowId xmlns:a16="http://schemas.microsoft.com/office/drawing/2014/main" val="10006"/>
                  </a:ext>
                </a:extLst>
              </a:tr>
            </a:tbl>
          </a:graphicData>
        </a:graphic>
      </p:graphicFrame>
      <p:sp>
        <p:nvSpPr>
          <p:cNvPr id="52" name="Rectangle 51"/>
          <p:cNvSpPr/>
          <p:nvPr/>
        </p:nvSpPr>
        <p:spPr>
          <a:xfrm>
            <a:off x="5961680" y="2267634"/>
            <a:ext cx="6096000" cy="646331"/>
          </a:xfrm>
          <a:prstGeom prst="rect">
            <a:avLst/>
          </a:prstGeom>
        </p:spPr>
        <p:txBody>
          <a:bodyPr>
            <a:spAutoFit/>
          </a:bodyPr>
          <a:lstStyle/>
          <a:p>
            <a:pPr>
              <a:buClr>
                <a:srgbClr val="92D050"/>
              </a:buClr>
              <a:buSzPct val="110000"/>
            </a:pPr>
            <a:r>
              <a:rPr lang="en-US" dirty="0" err="1">
                <a:solidFill>
                  <a:srgbClr val="303030"/>
                </a:solidFill>
              </a:rPr>
              <a:t>Jaccard</a:t>
            </a:r>
            <a:r>
              <a:rPr lang="en-US" dirty="0">
                <a:solidFill>
                  <a:srgbClr val="303030"/>
                </a:solidFill>
              </a:rPr>
              <a:t> Similarity Matrix </a:t>
            </a:r>
            <a:br>
              <a:rPr lang="en-US" dirty="0">
                <a:solidFill>
                  <a:srgbClr val="303030"/>
                </a:solidFill>
              </a:rPr>
            </a:br>
            <a:r>
              <a:rPr lang="en-US" dirty="0">
                <a:solidFill>
                  <a:srgbClr val="303030"/>
                </a:solidFill>
              </a:rPr>
              <a:t>PM/(PM-PMM)</a:t>
            </a:r>
          </a:p>
        </p:txBody>
      </p:sp>
      <p:sp>
        <p:nvSpPr>
          <p:cNvPr id="53" name="TextBox 52">
            <a:extLst>
              <a:ext uri="{FF2B5EF4-FFF2-40B4-BE49-F238E27FC236}">
                <a16:creationId xmlns:a16="http://schemas.microsoft.com/office/drawing/2014/main" id="{344FDD94-FC43-F205-B62E-FDBF03B59325}"/>
              </a:ext>
            </a:extLst>
          </p:cNvPr>
          <p:cNvSpPr txBox="1"/>
          <p:nvPr/>
        </p:nvSpPr>
        <p:spPr>
          <a:xfrm>
            <a:off x="4937326" y="42296"/>
            <a:ext cx="6844438" cy="523220"/>
          </a:xfrm>
          <a:prstGeom prst="rect">
            <a:avLst/>
          </a:prstGeom>
          <a:noFill/>
        </p:spPr>
        <p:txBody>
          <a:bodyPr wrap="none" rtlCol="0">
            <a:spAutoFit/>
          </a:bodyPr>
          <a:lstStyle/>
          <a:p>
            <a:r>
              <a:rPr lang="en-US" sz="2800" b="1" dirty="0"/>
              <a:t>Representing Router Connectivity as a Graph</a:t>
            </a:r>
          </a:p>
        </p:txBody>
      </p:sp>
      <p:sp>
        <p:nvSpPr>
          <p:cNvPr id="54" name="Date Placeholder 9">
            <a:extLst>
              <a:ext uri="{FF2B5EF4-FFF2-40B4-BE49-F238E27FC236}">
                <a16:creationId xmlns:a16="http://schemas.microsoft.com/office/drawing/2014/main" id="{258745D1-0D68-482C-9DC8-6F01C1579764}"/>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5" name="Footer Placeholder 10">
            <a:extLst>
              <a:ext uri="{FF2B5EF4-FFF2-40B4-BE49-F238E27FC236}">
                <a16:creationId xmlns:a16="http://schemas.microsoft.com/office/drawing/2014/main" id="{2193986E-FE68-16A3-20D2-51C37DD2D115}"/>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56" name="Slide Number Placeholder 11">
            <a:extLst>
              <a:ext uri="{FF2B5EF4-FFF2-40B4-BE49-F238E27FC236}">
                <a16:creationId xmlns:a16="http://schemas.microsoft.com/office/drawing/2014/main" id="{0BC58932-05B4-BDC0-20FE-227D14CC9376}"/>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 calcmode="lin" valueType="num">
                                      <p:cBhvr additive="base">
                                        <p:cTn id="3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1" fill="hold" nodeType="afterEffect">
                                  <p:stCondLst>
                                    <p:cond delay="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 calcmode="lin" valueType="num">
                                      <p:cBhvr additive="base">
                                        <p:cTn id="4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additive="base">
                                        <p:cTn id="4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nodeType="after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3500"/>
                            </p:stCondLst>
                            <p:childTnLst>
                              <p:par>
                                <p:cTn id="54" presetID="2" presetClass="entr" presetSubtype="4" fill="hold"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 calcmode="lin" valueType="num">
                                      <p:cBhvr additive="base">
                                        <p:cTn id="6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2" presetClass="entr" presetSubtype="1" fill="hold" nodeType="afterEffect">
                                  <p:stCondLst>
                                    <p:cond delay="50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 calcmode="lin" valueType="num">
                                      <p:cBhvr additive="base">
                                        <p:cTn id="7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4">
                                            <p:txEl>
                                              <p:pRg st="0" end="0"/>
                                            </p:txEl>
                                          </p:spTgt>
                                        </p:tgtEl>
                                        <p:attrNameLst>
                                          <p:attrName>style.visibility</p:attrName>
                                        </p:attrNameLst>
                                      </p:cBhvr>
                                      <p:to>
                                        <p:strVal val="visible"/>
                                      </p:to>
                                    </p:set>
                                    <p:anim calcmode="lin" valueType="num">
                                      <p:cBhvr additive="base">
                                        <p:cTn id="7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5500"/>
                            </p:stCondLst>
                            <p:childTnLst>
                              <p:par>
                                <p:cTn id="77" presetID="2" presetClass="entr" presetSubtype="1" fill="hold" nodeType="afterEffect">
                                  <p:stCondLst>
                                    <p:cond delay="50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0-#ppt_h/2"/>
                                          </p:val>
                                        </p:tav>
                                        <p:tav tm="100000">
                                          <p:val>
                                            <p:strVal val="#ppt_y"/>
                                          </p:val>
                                        </p:tav>
                                      </p:tavLst>
                                    </p:anim>
                                  </p:childTnLst>
                                </p:cTn>
                              </p:par>
                            </p:childTnLst>
                          </p:cTn>
                        </p:par>
                        <p:par>
                          <p:cTn id="81" fill="hold">
                            <p:stCondLst>
                              <p:cond delay="6500"/>
                            </p:stCondLst>
                            <p:childTnLst>
                              <p:par>
                                <p:cTn id="82" presetID="2" presetClass="entr" presetSubtype="4" fill="hold" nodeType="afterEffect">
                                  <p:stCondLst>
                                    <p:cond delay="0"/>
                                  </p:stCondLst>
                                  <p:childTnLst>
                                    <p:set>
                                      <p:cBhvr>
                                        <p:cTn id="83" dur="1" fill="hold">
                                          <p:stCondLst>
                                            <p:cond delay="0"/>
                                          </p:stCondLst>
                                        </p:cTn>
                                        <p:tgtEl>
                                          <p:spTgt spid="25">
                                            <p:txEl>
                                              <p:pRg st="0" end="0"/>
                                            </p:txEl>
                                          </p:spTgt>
                                        </p:tgtEl>
                                        <p:attrNameLst>
                                          <p:attrName>style.visibility</p:attrName>
                                        </p:attrNameLst>
                                      </p:cBhvr>
                                      <p:to>
                                        <p:strVal val="visible"/>
                                      </p:to>
                                    </p:set>
                                    <p:anim calcmode="lin" valueType="num">
                                      <p:cBhvr additive="base">
                                        <p:cTn id="84"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6">
                                            <p:txEl>
                                              <p:pRg st="0" end="0"/>
                                            </p:txEl>
                                          </p:spTgt>
                                        </p:tgtEl>
                                        <p:attrNameLst>
                                          <p:attrName>style.visibility</p:attrName>
                                        </p:attrNameLst>
                                      </p:cBhvr>
                                      <p:to>
                                        <p:strVal val="visible"/>
                                      </p:to>
                                    </p:set>
                                    <p:anim calcmode="lin" valueType="num">
                                      <p:cBhvr additive="base">
                                        <p:cTn id="8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0" fill="hold">
                            <p:stCondLst>
                              <p:cond delay="7000"/>
                            </p:stCondLst>
                            <p:childTnLst>
                              <p:par>
                                <p:cTn id="91" presetID="2" presetClass="entr" presetSubtype="4" fill="hold" nodeType="afterEffect">
                                  <p:stCondLst>
                                    <p:cond delay="1000"/>
                                  </p:stCondLst>
                                  <p:childTnLst>
                                    <p:set>
                                      <p:cBhvr>
                                        <p:cTn id="92" dur="1" fill="hold">
                                          <p:stCondLst>
                                            <p:cond delay="0"/>
                                          </p:stCondLst>
                                        </p:cTn>
                                        <p:tgtEl>
                                          <p:spTgt spid="27">
                                            <p:txEl>
                                              <p:pRg st="0" end="0"/>
                                            </p:txEl>
                                          </p:spTgt>
                                        </p:tgtEl>
                                        <p:attrNameLst>
                                          <p:attrName>style.visibility</p:attrName>
                                        </p:attrNameLst>
                                      </p:cBhvr>
                                      <p:to>
                                        <p:strVal val="visible"/>
                                      </p:to>
                                    </p:set>
                                    <p:anim calcmode="lin" valueType="num">
                                      <p:cBhvr additive="base">
                                        <p:cTn id="9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1000"/>
                                  </p:stCondLst>
                                  <p:childTnLst>
                                    <p:set>
                                      <p:cBhvr>
                                        <p:cTn id="96" dur="1" fill="hold">
                                          <p:stCondLst>
                                            <p:cond delay="0"/>
                                          </p:stCondLst>
                                        </p:cTn>
                                        <p:tgtEl>
                                          <p:spTgt spid="28">
                                            <p:txEl>
                                              <p:pRg st="0" end="0"/>
                                            </p:txEl>
                                          </p:spTgt>
                                        </p:tgtEl>
                                        <p:attrNameLst>
                                          <p:attrName>style.visibility</p:attrName>
                                        </p:attrNameLst>
                                      </p:cBhvr>
                                      <p:to>
                                        <p:strVal val="visible"/>
                                      </p:to>
                                    </p:set>
                                    <p:anim calcmode="lin" valueType="num">
                                      <p:cBhvr additive="base">
                                        <p:cTn id="9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1000"/>
                                  </p:st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1000"/>
                                  </p:stCondLst>
                                  <p:childTnLst>
                                    <p:set>
                                      <p:cBhvr>
                                        <p:cTn id="104" dur="1" fill="hold">
                                          <p:stCondLst>
                                            <p:cond delay="0"/>
                                          </p:stCondLst>
                                        </p:cTn>
                                        <p:tgtEl>
                                          <p:spTgt spid="30">
                                            <p:txEl>
                                              <p:pRg st="0" end="0"/>
                                            </p:txEl>
                                          </p:spTgt>
                                        </p:tgtEl>
                                        <p:attrNameLst>
                                          <p:attrName>style.visibility</p:attrName>
                                        </p:attrNameLst>
                                      </p:cBhvr>
                                      <p:to>
                                        <p:strVal val="visible"/>
                                      </p:to>
                                    </p:set>
                                    <p:anim calcmode="lin" valueType="num">
                                      <p:cBhvr additive="base">
                                        <p:cTn id="10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1000"/>
                                  </p:stCondLst>
                                  <p:childTnLst>
                                    <p:set>
                                      <p:cBhvr>
                                        <p:cTn id="108" dur="1" fill="hold">
                                          <p:stCondLst>
                                            <p:cond delay="0"/>
                                          </p:stCondLst>
                                        </p:cTn>
                                        <p:tgtEl>
                                          <p:spTgt spid="31">
                                            <p:txEl>
                                              <p:pRg st="0" end="0"/>
                                            </p:txEl>
                                          </p:spTgt>
                                        </p:tgtEl>
                                        <p:attrNameLst>
                                          <p:attrName>style.visibility</p:attrName>
                                        </p:attrNameLst>
                                      </p:cBhvr>
                                      <p:to>
                                        <p:strVal val="visible"/>
                                      </p:to>
                                    </p:set>
                                    <p:anim calcmode="lin" valueType="num">
                                      <p:cBhvr additive="base">
                                        <p:cTn id="10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1000"/>
                                  </p:stCondLst>
                                  <p:childTnLst>
                                    <p:set>
                                      <p:cBhvr>
                                        <p:cTn id="112" dur="1" fill="hold">
                                          <p:stCondLst>
                                            <p:cond delay="0"/>
                                          </p:stCondLst>
                                        </p:cTn>
                                        <p:tgtEl>
                                          <p:spTgt spid="32">
                                            <p:txEl>
                                              <p:pRg st="0" end="0"/>
                                            </p:txEl>
                                          </p:spTgt>
                                        </p:tgtEl>
                                        <p:attrNameLst>
                                          <p:attrName>style.visibility</p:attrName>
                                        </p:attrNameLst>
                                      </p:cBhvr>
                                      <p:to>
                                        <p:strVal val="visible"/>
                                      </p:to>
                                    </p:set>
                                    <p:anim calcmode="lin" valueType="num">
                                      <p:cBhvr additive="base">
                                        <p:cTn id="1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1000"/>
                                  </p:stCondLst>
                                  <p:childTnLst>
                                    <p:set>
                                      <p:cBhvr>
                                        <p:cTn id="116" dur="1" fill="hold">
                                          <p:stCondLst>
                                            <p:cond delay="0"/>
                                          </p:stCondLst>
                                        </p:cTn>
                                        <p:tgtEl>
                                          <p:spTgt spid="33">
                                            <p:txEl>
                                              <p:pRg st="0" end="0"/>
                                            </p:txEl>
                                          </p:spTgt>
                                        </p:tgtEl>
                                        <p:attrNameLst>
                                          <p:attrName>style.visibility</p:attrName>
                                        </p:attrNameLst>
                                      </p:cBhvr>
                                      <p:to>
                                        <p:strVal val="visible"/>
                                      </p:to>
                                    </p:set>
                                    <p:anim calcmode="lin" valueType="num">
                                      <p:cBhvr additive="base">
                                        <p:cTn id="1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100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additive="base">
                                        <p:cTn id="12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1000"/>
                                  </p:stCondLst>
                                  <p:childTnLst>
                                    <p:set>
                                      <p:cBhvr>
                                        <p:cTn id="124" dur="1" fill="hold">
                                          <p:stCondLst>
                                            <p:cond delay="0"/>
                                          </p:stCondLst>
                                        </p:cTn>
                                        <p:tgtEl>
                                          <p:spTgt spid="35">
                                            <p:txEl>
                                              <p:pRg st="0" end="0"/>
                                            </p:txEl>
                                          </p:spTgt>
                                        </p:tgtEl>
                                        <p:attrNameLst>
                                          <p:attrName>style.visibility</p:attrName>
                                        </p:attrNameLst>
                                      </p:cBhvr>
                                      <p:to>
                                        <p:strVal val="visible"/>
                                      </p:to>
                                    </p:set>
                                    <p:anim calcmode="lin" valueType="num">
                                      <p:cBhvr additive="base">
                                        <p:cTn id="12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1000"/>
                                  </p:stCondLst>
                                  <p:childTnLst>
                                    <p:set>
                                      <p:cBhvr>
                                        <p:cTn id="128" dur="1" fill="hold">
                                          <p:stCondLst>
                                            <p:cond delay="0"/>
                                          </p:stCondLst>
                                        </p:cTn>
                                        <p:tgtEl>
                                          <p:spTgt spid="36">
                                            <p:txEl>
                                              <p:pRg st="0" end="0"/>
                                            </p:txEl>
                                          </p:spTgt>
                                        </p:tgtEl>
                                        <p:attrNameLst>
                                          <p:attrName>style.visibility</p:attrName>
                                        </p:attrNameLst>
                                      </p:cBhvr>
                                      <p:to>
                                        <p:strVal val="visible"/>
                                      </p:to>
                                    </p:set>
                                    <p:anim calcmode="lin" valueType="num">
                                      <p:cBhvr additive="base">
                                        <p:cTn id="12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1000"/>
                                  </p:stCondLst>
                                  <p:childTnLst>
                                    <p:set>
                                      <p:cBhvr>
                                        <p:cTn id="132" dur="1" fill="hold">
                                          <p:stCondLst>
                                            <p:cond delay="0"/>
                                          </p:stCondLst>
                                        </p:cTn>
                                        <p:tgtEl>
                                          <p:spTgt spid="37">
                                            <p:txEl>
                                              <p:pRg st="0" end="0"/>
                                            </p:txEl>
                                          </p:spTgt>
                                        </p:tgtEl>
                                        <p:attrNameLst>
                                          <p:attrName>style.visibility</p:attrName>
                                        </p:attrNameLst>
                                      </p:cBhvr>
                                      <p:to>
                                        <p:strVal val="visible"/>
                                      </p:to>
                                    </p:set>
                                    <p:anim calcmode="lin" valueType="num">
                                      <p:cBhvr additive="base">
                                        <p:cTn id="13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100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1000"/>
                                  </p:stCondLst>
                                  <p:childTnLst>
                                    <p:set>
                                      <p:cBhvr>
                                        <p:cTn id="140" dur="1" fill="hold">
                                          <p:stCondLst>
                                            <p:cond delay="0"/>
                                          </p:stCondLst>
                                        </p:cTn>
                                        <p:tgtEl>
                                          <p:spTgt spid="39">
                                            <p:txEl>
                                              <p:pRg st="0" end="0"/>
                                            </p:txEl>
                                          </p:spTgt>
                                        </p:tgtEl>
                                        <p:attrNameLst>
                                          <p:attrName>style.visibility</p:attrName>
                                        </p:attrNameLst>
                                      </p:cBhvr>
                                      <p:to>
                                        <p:strVal val="visible"/>
                                      </p:to>
                                    </p:set>
                                    <p:anim calcmode="lin" valueType="num">
                                      <p:cBhvr additive="base">
                                        <p:cTn id="14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1000"/>
                                  </p:stCondLst>
                                  <p:childTnLst>
                                    <p:set>
                                      <p:cBhvr>
                                        <p:cTn id="144" dur="1" fill="hold">
                                          <p:stCondLst>
                                            <p:cond delay="0"/>
                                          </p:stCondLst>
                                        </p:cTn>
                                        <p:tgtEl>
                                          <p:spTgt spid="40">
                                            <p:txEl>
                                              <p:pRg st="0" end="0"/>
                                            </p:txEl>
                                          </p:spTgt>
                                        </p:tgtEl>
                                        <p:attrNameLst>
                                          <p:attrName>style.visibility</p:attrName>
                                        </p:attrNameLst>
                                      </p:cBhvr>
                                      <p:to>
                                        <p:strVal val="visible"/>
                                      </p:to>
                                    </p:set>
                                    <p:anim calcmode="lin" valueType="num">
                                      <p:cBhvr additive="base">
                                        <p:cTn id="145"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40">
                                            <p:txEl>
                                              <p:pRg st="0" end="0"/>
                                            </p:txEl>
                                          </p:spTgt>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1000"/>
                                  </p:stCondLst>
                                  <p:childTnLst>
                                    <p:set>
                                      <p:cBhvr>
                                        <p:cTn id="148" dur="1" fill="hold">
                                          <p:stCondLst>
                                            <p:cond delay="0"/>
                                          </p:stCondLst>
                                        </p:cTn>
                                        <p:tgtEl>
                                          <p:spTgt spid="41">
                                            <p:txEl>
                                              <p:pRg st="0" end="0"/>
                                            </p:txEl>
                                          </p:spTgt>
                                        </p:tgtEl>
                                        <p:attrNameLst>
                                          <p:attrName>style.visibility</p:attrName>
                                        </p:attrNameLst>
                                      </p:cBhvr>
                                      <p:to>
                                        <p:strVal val="visible"/>
                                      </p:to>
                                    </p:set>
                                    <p:anim calcmode="lin" valueType="num">
                                      <p:cBhvr additive="base">
                                        <p:cTn id="14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100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100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1000"/>
                                  </p:stCondLst>
                                  <p:childTnLst>
                                    <p:set>
                                      <p:cBhvr>
                                        <p:cTn id="160" dur="1" fill="hold">
                                          <p:stCondLst>
                                            <p:cond delay="0"/>
                                          </p:stCondLst>
                                        </p:cTn>
                                        <p:tgtEl>
                                          <p:spTgt spid="44">
                                            <p:txEl>
                                              <p:pRg st="0" end="0"/>
                                            </p:txEl>
                                          </p:spTgt>
                                        </p:tgtEl>
                                        <p:attrNameLst>
                                          <p:attrName>style.visibility</p:attrName>
                                        </p:attrNameLst>
                                      </p:cBhvr>
                                      <p:to>
                                        <p:strVal val="visible"/>
                                      </p:to>
                                    </p:set>
                                    <p:anim calcmode="lin" valueType="num">
                                      <p:cBhvr additive="base">
                                        <p:cTn id="161"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1000"/>
                                  </p:stCondLst>
                                  <p:childTnLst>
                                    <p:set>
                                      <p:cBhvr>
                                        <p:cTn id="164" dur="1" fill="hold">
                                          <p:stCondLst>
                                            <p:cond delay="0"/>
                                          </p:stCondLst>
                                        </p:cTn>
                                        <p:tgtEl>
                                          <p:spTgt spid="45">
                                            <p:txEl>
                                              <p:pRg st="0" end="0"/>
                                            </p:txEl>
                                          </p:spTgt>
                                        </p:tgtEl>
                                        <p:attrNameLst>
                                          <p:attrName>style.visibility</p:attrName>
                                        </p:attrNameLst>
                                      </p:cBhvr>
                                      <p:to>
                                        <p:strVal val="visible"/>
                                      </p:to>
                                    </p:set>
                                    <p:anim calcmode="lin" valueType="num">
                                      <p:cBhvr additive="base">
                                        <p:cTn id="16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1000"/>
                                  </p:stCondLst>
                                  <p:childTnLst>
                                    <p:set>
                                      <p:cBhvr>
                                        <p:cTn id="168" dur="1" fill="hold">
                                          <p:stCondLst>
                                            <p:cond delay="0"/>
                                          </p:stCondLst>
                                        </p:cTn>
                                        <p:tgtEl>
                                          <p:spTgt spid="46">
                                            <p:txEl>
                                              <p:pRg st="0" end="0"/>
                                            </p:txEl>
                                          </p:spTgt>
                                        </p:tgtEl>
                                        <p:attrNameLst>
                                          <p:attrName>style.visibility</p:attrName>
                                        </p:attrNameLst>
                                      </p:cBhvr>
                                      <p:to>
                                        <p:strVal val="visible"/>
                                      </p:to>
                                    </p:set>
                                    <p:anim calcmode="lin" valueType="num">
                                      <p:cBhvr additive="base">
                                        <p:cTn id="16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1000"/>
                                  </p:stCondLst>
                                  <p:childTnLst>
                                    <p:set>
                                      <p:cBhvr>
                                        <p:cTn id="172" dur="1" fill="hold">
                                          <p:stCondLst>
                                            <p:cond delay="0"/>
                                          </p:stCondLst>
                                        </p:cTn>
                                        <p:tgtEl>
                                          <p:spTgt spid="47">
                                            <p:txEl>
                                              <p:pRg st="0" end="0"/>
                                            </p:txEl>
                                          </p:spTgt>
                                        </p:tgtEl>
                                        <p:attrNameLst>
                                          <p:attrName>style.visibility</p:attrName>
                                        </p:attrNameLst>
                                      </p:cBhvr>
                                      <p:to>
                                        <p:strVal val="visible"/>
                                      </p:to>
                                    </p:set>
                                    <p:anim calcmode="lin" valueType="num">
                                      <p:cBhvr additive="base">
                                        <p:cTn id="17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47">
                                            <p:txEl>
                                              <p:pRg st="0" end="0"/>
                                            </p:txEl>
                                          </p:spTgt>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1000"/>
                                  </p:stCondLst>
                                  <p:childTnLst>
                                    <p:set>
                                      <p:cBhvr>
                                        <p:cTn id="176" dur="1" fill="hold">
                                          <p:stCondLst>
                                            <p:cond delay="0"/>
                                          </p:stCondLst>
                                        </p:cTn>
                                        <p:tgtEl>
                                          <p:spTgt spid="48">
                                            <p:txEl>
                                              <p:pRg st="0" end="0"/>
                                            </p:txEl>
                                          </p:spTgt>
                                        </p:tgtEl>
                                        <p:attrNameLst>
                                          <p:attrName>style.visibility</p:attrName>
                                        </p:attrNameLst>
                                      </p:cBhvr>
                                      <p:to>
                                        <p:strVal val="visible"/>
                                      </p:to>
                                    </p:set>
                                    <p:anim calcmode="lin" valueType="num">
                                      <p:cBhvr additive="base">
                                        <p:cTn id="17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1000"/>
                                  </p:stCondLst>
                                  <p:childTnLst>
                                    <p:set>
                                      <p:cBhvr>
                                        <p:cTn id="180" dur="1" fill="hold">
                                          <p:stCondLst>
                                            <p:cond delay="0"/>
                                          </p:stCondLst>
                                        </p:cTn>
                                        <p:tgtEl>
                                          <p:spTgt spid="49">
                                            <p:txEl>
                                              <p:pRg st="0" end="0"/>
                                            </p:txEl>
                                          </p:spTgt>
                                        </p:tgtEl>
                                        <p:attrNameLst>
                                          <p:attrName>style.visibility</p:attrName>
                                        </p:attrNameLst>
                                      </p:cBhvr>
                                      <p:to>
                                        <p:strVal val="visible"/>
                                      </p:to>
                                    </p:set>
                                    <p:anim calcmode="lin" valueType="num">
                                      <p:cBhvr additive="base">
                                        <p:cTn id="181"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49">
                                            <p:txEl>
                                              <p:pRg st="0" end="0"/>
                                            </p:txEl>
                                          </p:spTgt>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1000"/>
                                  </p:stCondLst>
                                  <p:childTnLst>
                                    <p:set>
                                      <p:cBhvr>
                                        <p:cTn id="184" dur="1" fill="hold">
                                          <p:stCondLst>
                                            <p:cond delay="0"/>
                                          </p:stCondLst>
                                        </p:cTn>
                                        <p:tgtEl>
                                          <p:spTgt spid="50">
                                            <p:txEl>
                                              <p:pRg st="0" end="0"/>
                                            </p:txEl>
                                          </p:spTgt>
                                        </p:tgtEl>
                                        <p:attrNameLst>
                                          <p:attrName>style.visibility</p:attrName>
                                        </p:attrNameLst>
                                      </p:cBhvr>
                                      <p:to>
                                        <p:strVal val="visible"/>
                                      </p:to>
                                    </p:set>
                                    <p:anim calcmode="lin" valueType="num">
                                      <p:cBhvr additive="base">
                                        <p:cTn id="18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86"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1" y="2971800"/>
          <a:ext cx="6095999" cy="2773680"/>
        </p:xfrm>
        <a:graphic>
          <a:graphicData uri="http://schemas.openxmlformats.org/drawingml/2006/table">
            <a:tbl>
              <a:tblPr firstRow="1" bandRow="1">
                <a:tableStyleId>{F5AB1C69-6EDB-4FF4-983F-18BD219EF322}</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pPr algn="ctr"/>
                      <a:endParaRPr lang="en-US" sz="2000" dirty="0">
                        <a:solidFill>
                          <a:srgbClr val="303030"/>
                        </a:solidFill>
                      </a:endParaRP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R1</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R2</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R3</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R4</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R5</a:t>
                      </a: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a:solidFill>
                            <a:srgbClr val="303030"/>
                          </a:solidFill>
                        </a:rPr>
                        <a:t>R6</a:t>
                      </a:r>
                    </a:p>
                  </a:txBody>
                  <a:tcP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1" dirty="0">
                          <a:solidFill>
                            <a:srgbClr val="303030"/>
                          </a:solidFill>
                        </a:rPr>
                        <a:t>R1</a:t>
                      </a:r>
                    </a:p>
                  </a:txBody>
                  <a:tcPr>
                    <a:lnT w="12700" cap="flat" cmpd="sng" algn="ctr">
                      <a:solidFill>
                        <a:schemeClr val="bg1"/>
                      </a:solidFill>
                      <a:prstDash val="solid"/>
                      <a:round/>
                      <a:headEnd type="none" w="med" len="med"/>
                      <a:tailEnd type="none" w="med" len="med"/>
                    </a:lnT>
                    <a:noFill/>
                  </a:tcPr>
                </a:tc>
                <a:tc>
                  <a:txBody>
                    <a:bodyPr/>
                    <a:lstStyle/>
                    <a:p>
                      <a:pPr algn="ctr"/>
                      <a:r>
                        <a:rPr lang="en-US" sz="2000" dirty="0">
                          <a:solidFill>
                            <a:srgbClr val="303030"/>
                          </a:solidFill>
                        </a:rPr>
                        <a:t>0</a:t>
                      </a:r>
                    </a:p>
                  </a:txBody>
                  <a:tcPr>
                    <a:lnT w="12700" cap="flat" cmpd="sng" algn="ctr">
                      <a:solidFill>
                        <a:schemeClr val="bg1"/>
                      </a:solidFill>
                      <a:prstDash val="solid"/>
                      <a:round/>
                      <a:headEnd type="none" w="med" len="med"/>
                      <a:tailEnd type="none" w="med" len="med"/>
                    </a:lnT>
                  </a:tcPr>
                </a:tc>
                <a:tc>
                  <a:txBody>
                    <a:bodyPr/>
                    <a:lstStyle/>
                    <a:p>
                      <a:pPr algn="ctr"/>
                      <a:r>
                        <a:rPr lang="en-US" sz="2000" dirty="0">
                          <a:solidFill>
                            <a:srgbClr val="303030"/>
                          </a:solidFill>
                        </a:rPr>
                        <a:t>0</a:t>
                      </a:r>
                    </a:p>
                  </a:txBody>
                  <a:tcPr>
                    <a:lnT w="12700" cap="flat" cmpd="sng" algn="ctr">
                      <a:solidFill>
                        <a:schemeClr val="bg1"/>
                      </a:solidFill>
                      <a:prstDash val="solid"/>
                      <a:round/>
                      <a:headEnd type="none" w="med" len="med"/>
                      <a:tailEnd type="none" w="med" len="med"/>
                    </a:lnT>
                  </a:tcPr>
                </a:tc>
                <a:tc>
                  <a:txBody>
                    <a:bodyPr/>
                    <a:lstStyle/>
                    <a:p>
                      <a:pPr algn="ctr"/>
                      <a:r>
                        <a:rPr lang="en-US" sz="2000" dirty="0">
                          <a:solidFill>
                            <a:srgbClr val="303030"/>
                          </a:solidFill>
                        </a:rPr>
                        <a:t>1</a:t>
                      </a:r>
                    </a:p>
                  </a:txBody>
                  <a:tcPr>
                    <a:lnT w="12700" cap="flat" cmpd="sng" algn="ctr">
                      <a:solidFill>
                        <a:schemeClr val="bg1"/>
                      </a:solidFill>
                      <a:prstDash val="solid"/>
                      <a:round/>
                      <a:headEnd type="none" w="med" len="med"/>
                      <a:tailEnd type="none" w="med" len="med"/>
                    </a:lnT>
                  </a:tcPr>
                </a:tc>
                <a:tc>
                  <a:txBody>
                    <a:bodyPr/>
                    <a:lstStyle/>
                    <a:p>
                      <a:pPr algn="ctr"/>
                      <a:r>
                        <a:rPr lang="en-US" sz="2000" dirty="0">
                          <a:solidFill>
                            <a:srgbClr val="303030"/>
                          </a:solidFill>
                        </a:rPr>
                        <a:t>1</a:t>
                      </a:r>
                    </a:p>
                  </a:txBody>
                  <a:tcPr>
                    <a:lnT w="12700" cap="flat" cmpd="sng" algn="ctr">
                      <a:solidFill>
                        <a:schemeClr val="bg1"/>
                      </a:solidFill>
                      <a:prstDash val="solid"/>
                      <a:round/>
                      <a:headEnd type="none" w="med" len="med"/>
                      <a:tailEnd type="none" w="med" len="med"/>
                    </a:lnT>
                  </a:tcPr>
                </a:tc>
                <a:tc>
                  <a:txBody>
                    <a:bodyPr/>
                    <a:lstStyle/>
                    <a:p>
                      <a:pPr algn="ctr"/>
                      <a:r>
                        <a:rPr lang="en-US" sz="2000" dirty="0">
                          <a:solidFill>
                            <a:srgbClr val="303030"/>
                          </a:solidFill>
                        </a:rPr>
                        <a:t>1</a:t>
                      </a:r>
                    </a:p>
                  </a:txBody>
                  <a:tcPr>
                    <a:lnT w="12700" cap="flat" cmpd="sng" algn="ctr">
                      <a:solidFill>
                        <a:schemeClr val="bg1"/>
                      </a:solidFill>
                      <a:prstDash val="solid"/>
                      <a:round/>
                      <a:headEnd type="none" w="med" len="med"/>
                      <a:tailEnd type="none" w="med" len="med"/>
                    </a:lnT>
                  </a:tcPr>
                </a:tc>
                <a:tc>
                  <a:txBody>
                    <a:bodyPr/>
                    <a:lstStyle/>
                    <a:p>
                      <a:pPr algn="ctr"/>
                      <a:r>
                        <a:rPr lang="en-US" sz="2000" dirty="0">
                          <a:solidFill>
                            <a:srgbClr val="303030"/>
                          </a:solidFill>
                        </a:rPr>
                        <a:t>0</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sz="2000" b="1" dirty="0">
                          <a:solidFill>
                            <a:srgbClr val="303030"/>
                          </a:solidFill>
                        </a:rPr>
                        <a:t>R2</a:t>
                      </a:r>
                    </a:p>
                  </a:txBody>
                  <a:tcPr>
                    <a:noFill/>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1</a:t>
                      </a:r>
                    </a:p>
                  </a:txBody>
                  <a:tcPr/>
                </a:tc>
                <a:extLst>
                  <a:ext uri="{0D108BD9-81ED-4DB2-BD59-A6C34878D82A}">
                    <a16:rowId xmlns:a16="http://schemas.microsoft.com/office/drawing/2014/main" val="10002"/>
                  </a:ext>
                </a:extLst>
              </a:tr>
              <a:tr h="370840">
                <a:tc>
                  <a:txBody>
                    <a:bodyPr/>
                    <a:lstStyle/>
                    <a:p>
                      <a:pPr algn="ctr"/>
                      <a:r>
                        <a:rPr lang="en-US" sz="2000" b="1" dirty="0">
                          <a:solidFill>
                            <a:srgbClr val="303030"/>
                          </a:solidFill>
                        </a:rPr>
                        <a:t>R3</a:t>
                      </a:r>
                    </a:p>
                  </a:txBody>
                  <a:tcPr>
                    <a:noFill/>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extLst>
                  <a:ext uri="{0D108BD9-81ED-4DB2-BD59-A6C34878D82A}">
                    <a16:rowId xmlns:a16="http://schemas.microsoft.com/office/drawing/2014/main" val="10003"/>
                  </a:ext>
                </a:extLst>
              </a:tr>
              <a:tr h="370840">
                <a:tc>
                  <a:txBody>
                    <a:bodyPr/>
                    <a:lstStyle/>
                    <a:p>
                      <a:pPr algn="ctr"/>
                      <a:r>
                        <a:rPr lang="en-US" sz="2000" b="1" dirty="0">
                          <a:solidFill>
                            <a:srgbClr val="303030"/>
                          </a:solidFill>
                        </a:rPr>
                        <a:t>R4</a:t>
                      </a:r>
                    </a:p>
                  </a:txBody>
                  <a:tcPr>
                    <a:noFill/>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extLst>
                  <a:ext uri="{0D108BD9-81ED-4DB2-BD59-A6C34878D82A}">
                    <a16:rowId xmlns:a16="http://schemas.microsoft.com/office/drawing/2014/main" val="10004"/>
                  </a:ext>
                </a:extLst>
              </a:tr>
              <a:tr h="370840">
                <a:tc>
                  <a:txBody>
                    <a:bodyPr/>
                    <a:lstStyle/>
                    <a:p>
                      <a:pPr algn="ctr"/>
                      <a:r>
                        <a:rPr lang="en-US" sz="2000" b="1" dirty="0">
                          <a:solidFill>
                            <a:srgbClr val="303030"/>
                          </a:solidFill>
                        </a:rPr>
                        <a:t>R5</a:t>
                      </a:r>
                    </a:p>
                  </a:txBody>
                  <a:tcPr>
                    <a:noFill/>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extLst>
                  <a:ext uri="{0D108BD9-81ED-4DB2-BD59-A6C34878D82A}">
                    <a16:rowId xmlns:a16="http://schemas.microsoft.com/office/drawing/2014/main" val="10005"/>
                  </a:ext>
                </a:extLst>
              </a:tr>
              <a:tr h="370840">
                <a:tc>
                  <a:txBody>
                    <a:bodyPr/>
                    <a:lstStyle/>
                    <a:p>
                      <a:pPr algn="ctr"/>
                      <a:r>
                        <a:rPr lang="en-US" sz="2000" b="1" dirty="0">
                          <a:solidFill>
                            <a:srgbClr val="303030"/>
                          </a:solidFill>
                        </a:rPr>
                        <a:t>R6</a:t>
                      </a:r>
                    </a:p>
                  </a:txBody>
                  <a:tcPr>
                    <a:noFill/>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1</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tc>
                  <a:txBody>
                    <a:bodyPr/>
                    <a:lstStyle/>
                    <a:p>
                      <a:pPr algn="ctr"/>
                      <a:r>
                        <a:rPr lang="en-US" sz="2000" dirty="0">
                          <a:solidFill>
                            <a:srgbClr val="303030"/>
                          </a:solidFill>
                        </a:rPr>
                        <a:t>0</a:t>
                      </a:r>
                    </a:p>
                  </a:txBody>
                  <a:tcPr/>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nvGraphicFramePr>
        <p:xfrm>
          <a:off x="7620000" y="2971800"/>
          <a:ext cx="870857" cy="2773680"/>
        </p:xfrm>
        <a:graphic>
          <a:graphicData uri="http://schemas.openxmlformats.org/drawingml/2006/table">
            <a:tbl>
              <a:tblPr firstRow="1" bandRow="1">
                <a:tableStyleId>{F5AB1C69-6EDB-4FF4-983F-18BD219EF322}</a:tableStyleId>
              </a:tblPr>
              <a:tblGrid>
                <a:gridCol w="870857">
                  <a:extLst>
                    <a:ext uri="{9D8B030D-6E8A-4147-A177-3AD203B41FA5}">
                      <a16:colId xmlns:a16="http://schemas.microsoft.com/office/drawing/2014/main" val="20000"/>
                    </a:ext>
                  </a:extLst>
                </a:gridCol>
              </a:tblGrid>
              <a:tr h="370840">
                <a:tc>
                  <a:txBody>
                    <a:bodyPr/>
                    <a:lstStyle/>
                    <a:p>
                      <a:pPr algn="ctr"/>
                      <a:r>
                        <a:rPr lang="en-US" sz="2000" dirty="0">
                          <a:solidFill>
                            <a:srgbClr val="303030"/>
                          </a:solidFill>
                        </a:rPr>
                        <a:t>Total</a:t>
                      </a:r>
                    </a:p>
                  </a:txBody>
                  <a:tcP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905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000" b="1" dirty="0">
                          <a:solidFill>
                            <a:srgbClr val="303030"/>
                          </a:solidFill>
                        </a:rPr>
                        <a:t>3</a:t>
                      </a:r>
                    </a:p>
                  </a:txBody>
                  <a:tcP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000" b="1" dirty="0">
                          <a:solidFill>
                            <a:srgbClr val="303030"/>
                          </a:solidFill>
                        </a:rPr>
                        <a:t>3</a:t>
                      </a:r>
                    </a:p>
                  </a:txBody>
                  <a:tcP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000" b="1" dirty="0">
                          <a:solidFill>
                            <a:srgbClr val="303030"/>
                          </a:solidFill>
                        </a:rPr>
                        <a:t>2</a:t>
                      </a:r>
                    </a:p>
                  </a:txBody>
                  <a:tcP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2000" b="1" dirty="0">
                          <a:solidFill>
                            <a:srgbClr val="303030"/>
                          </a:solidFill>
                        </a:rPr>
                        <a:t>2</a:t>
                      </a:r>
                    </a:p>
                  </a:txBody>
                  <a:tcP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US" sz="2000" b="1" dirty="0">
                          <a:solidFill>
                            <a:srgbClr val="303030"/>
                          </a:solidFill>
                        </a:rPr>
                        <a:t>1</a:t>
                      </a:r>
                    </a:p>
                  </a:txBody>
                  <a:tcP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US" sz="2000" b="1" dirty="0">
                          <a:solidFill>
                            <a:srgbClr val="303030"/>
                          </a:solidFill>
                        </a:rPr>
                        <a:t>1</a:t>
                      </a:r>
                    </a:p>
                  </a:txBody>
                  <a:tcP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nvGraphicFramePr>
        <p:xfrm>
          <a:off x="6266482" y="0"/>
          <a:ext cx="2438400" cy="278039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402956">
                <a:tc>
                  <a:txBody>
                    <a:bodyPr/>
                    <a:lstStyle/>
                    <a:p>
                      <a:pPr algn="ctr"/>
                      <a:endParaRPr lang="en-US" sz="2000" b="1" dirty="0">
                        <a:solidFill>
                          <a:srgbClr val="303030"/>
                        </a:solidFill>
                      </a:endParaRPr>
                    </a:p>
                  </a:txBody>
                  <a:tcPr>
                    <a:noFill/>
                  </a:tcPr>
                </a:tc>
                <a:tc>
                  <a:txBody>
                    <a:bodyPr/>
                    <a:lstStyle/>
                    <a:p>
                      <a:pPr algn="ctr"/>
                      <a:r>
                        <a:rPr lang="en-US" sz="2000" b="0" dirty="0">
                          <a:solidFill>
                            <a:srgbClr val="303030"/>
                          </a:solidFill>
                        </a:rPr>
                        <a:t>JC</a:t>
                      </a:r>
                    </a:p>
                  </a:txBody>
                  <a:tcPr>
                    <a:lnB w="1905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0" dirty="0">
                          <a:solidFill>
                            <a:srgbClr val="303030"/>
                          </a:solidFill>
                        </a:rPr>
                        <a:t>R1</a:t>
                      </a:r>
                    </a:p>
                  </a:txBody>
                  <a:tcPr>
                    <a:lnR w="19050" cap="flat" cmpd="sng" algn="ctr">
                      <a:solidFill>
                        <a:srgbClr val="92D050"/>
                      </a:solidFill>
                      <a:prstDash val="solid"/>
                      <a:round/>
                      <a:headEnd type="none" w="med" len="med"/>
                      <a:tailEnd type="none" w="med" len="med"/>
                    </a:lnR>
                    <a:noFill/>
                  </a:tcPr>
                </a:tc>
                <a:tc>
                  <a:txBody>
                    <a:bodyPr/>
                    <a:lstStyle/>
                    <a:p>
                      <a:pPr algn="ctr"/>
                      <a:r>
                        <a:rPr lang="en-US" sz="2000" b="1" dirty="0">
                          <a:solidFill>
                            <a:srgbClr val="303030"/>
                          </a:solidFill>
                        </a:rPr>
                        <a:t>0.5</a:t>
                      </a:r>
                    </a:p>
                  </a:txBody>
                  <a:tcPr>
                    <a:lnL w="19050" cap="flat" cmpd="sng" algn="ctr">
                      <a:solidFill>
                        <a:srgbClr val="92D050"/>
                      </a:solidFill>
                      <a:prstDash val="solid"/>
                      <a:round/>
                      <a:headEnd type="none" w="med" len="med"/>
                      <a:tailEnd type="none" w="med" len="med"/>
                    </a:lnL>
                    <a:lnT w="19050" cap="flat" cmpd="sng" algn="ctr">
                      <a:solidFill>
                        <a:srgbClr val="92D050"/>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gn="ctr"/>
                      <a:r>
                        <a:rPr lang="en-US" sz="2000" b="0" dirty="0">
                          <a:solidFill>
                            <a:srgbClr val="303030"/>
                          </a:solidFill>
                        </a:rPr>
                        <a:t>R2</a:t>
                      </a:r>
                    </a:p>
                  </a:txBody>
                  <a:tcPr>
                    <a:lnR w="19050" cap="flat" cmpd="sng" algn="ctr">
                      <a:solidFill>
                        <a:srgbClr val="92D050"/>
                      </a:solidFill>
                      <a:prstDash val="solid"/>
                      <a:round/>
                      <a:headEnd type="none" w="med" len="med"/>
                      <a:tailEnd type="none" w="med" len="med"/>
                    </a:lnR>
                    <a:noFill/>
                  </a:tcPr>
                </a:tc>
                <a:tc>
                  <a:txBody>
                    <a:bodyPr/>
                    <a:lstStyle/>
                    <a:p>
                      <a:pPr algn="ctr"/>
                      <a:r>
                        <a:rPr lang="en-US" sz="2000" b="1" dirty="0">
                          <a:solidFill>
                            <a:srgbClr val="303030"/>
                          </a:solidFill>
                        </a:rPr>
                        <a:t>0.5</a:t>
                      </a:r>
                    </a:p>
                  </a:txBody>
                  <a:tcPr>
                    <a:lnL w="19050" cap="flat" cmpd="sng" algn="ctr">
                      <a:solidFill>
                        <a:srgbClr val="92D050"/>
                      </a:solidFill>
                      <a:prstDash val="solid"/>
                      <a:round/>
                      <a:headEnd type="none" w="med" len="med"/>
                      <a:tailEnd type="none" w="med" len="med"/>
                    </a:lnL>
                    <a:noFill/>
                  </a:tcPr>
                </a:tc>
                <a:extLst>
                  <a:ext uri="{0D108BD9-81ED-4DB2-BD59-A6C34878D82A}">
                    <a16:rowId xmlns:a16="http://schemas.microsoft.com/office/drawing/2014/main" val="10002"/>
                  </a:ext>
                </a:extLst>
              </a:tr>
              <a:tr h="370840">
                <a:tc>
                  <a:txBody>
                    <a:bodyPr/>
                    <a:lstStyle/>
                    <a:p>
                      <a:pPr algn="ctr"/>
                      <a:r>
                        <a:rPr lang="en-US" sz="2000" b="0" dirty="0">
                          <a:solidFill>
                            <a:srgbClr val="303030"/>
                          </a:solidFill>
                        </a:rPr>
                        <a:t>R3</a:t>
                      </a:r>
                    </a:p>
                  </a:txBody>
                  <a:tcPr>
                    <a:lnR w="19050" cap="flat" cmpd="sng" algn="ctr">
                      <a:solidFill>
                        <a:srgbClr val="92D050"/>
                      </a:solidFill>
                      <a:prstDash val="solid"/>
                      <a:round/>
                      <a:headEnd type="none" w="med" len="med"/>
                      <a:tailEnd type="none" w="med" len="med"/>
                    </a:lnR>
                    <a:noFill/>
                  </a:tcPr>
                </a:tc>
                <a:tc>
                  <a:txBody>
                    <a:bodyPr/>
                    <a:lstStyle/>
                    <a:p>
                      <a:pPr algn="ctr"/>
                      <a:r>
                        <a:rPr lang="en-US" sz="2000" b="1" dirty="0">
                          <a:solidFill>
                            <a:srgbClr val="303030"/>
                          </a:solidFill>
                        </a:rPr>
                        <a:t>2</a:t>
                      </a:r>
                    </a:p>
                  </a:txBody>
                  <a:tcPr>
                    <a:lnL w="19050" cap="flat" cmpd="sng" algn="ctr">
                      <a:solidFill>
                        <a:srgbClr val="92D050"/>
                      </a:solidFill>
                      <a:prstDash val="solid"/>
                      <a:round/>
                      <a:headEnd type="none" w="med" len="med"/>
                      <a:tailEnd type="none" w="med" len="med"/>
                    </a:lnL>
                    <a:noFill/>
                  </a:tcPr>
                </a:tc>
                <a:extLst>
                  <a:ext uri="{0D108BD9-81ED-4DB2-BD59-A6C34878D82A}">
                    <a16:rowId xmlns:a16="http://schemas.microsoft.com/office/drawing/2014/main" val="10003"/>
                  </a:ext>
                </a:extLst>
              </a:tr>
              <a:tr h="370840">
                <a:tc>
                  <a:txBody>
                    <a:bodyPr/>
                    <a:lstStyle/>
                    <a:p>
                      <a:pPr algn="ctr"/>
                      <a:r>
                        <a:rPr lang="en-US" sz="2000" b="0" dirty="0">
                          <a:solidFill>
                            <a:srgbClr val="303030"/>
                          </a:solidFill>
                        </a:rPr>
                        <a:t>R4</a:t>
                      </a:r>
                    </a:p>
                  </a:txBody>
                  <a:tcPr>
                    <a:lnR w="19050" cap="flat" cmpd="sng" algn="ctr">
                      <a:solidFill>
                        <a:srgbClr val="92D050"/>
                      </a:solidFill>
                      <a:prstDash val="solid"/>
                      <a:round/>
                      <a:headEnd type="none" w="med" len="med"/>
                      <a:tailEnd type="none" w="med" len="med"/>
                    </a:lnR>
                    <a:noFill/>
                  </a:tcPr>
                </a:tc>
                <a:tc>
                  <a:txBody>
                    <a:bodyPr/>
                    <a:lstStyle/>
                    <a:p>
                      <a:pPr algn="ctr"/>
                      <a:r>
                        <a:rPr lang="en-US" sz="2000" b="1" dirty="0">
                          <a:solidFill>
                            <a:srgbClr val="303030"/>
                          </a:solidFill>
                        </a:rPr>
                        <a:t>2</a:t>
                      </a:r>
                    </a:p>
                  </a:txBody>
                  <a:tcPr>
                    <a:lnL w="19050" cap="flat" cmpd="sng" algn="ctr">
                      <a:solidFill>
                        <a:srgbClr val="92D050"/>
                      </a:solidFill>
                      <a:prstDash val="solid"/>
                      <a:round/>
                      <a:headEnd type="none" w="med" len="med"/>
                      <a:tailEnd type="none" w="med" len="med"/>
                    </a:lnL>
                    <a:noFill/>
                  </a:tcPr>
                </a:tc>
                <a:extLst>
                  <a:ext uri="{0D108BD9-81ED-4DB2-BD59-A6C34878D82A}">
                    <a16:rowId xmlns:a16="http://schemas.microsoft.com/office/drawing/2014/main" val="10004"/>
                  </a:ext>
                </a:extLst>
              </a:tr>
              <a:tr h="370840">
                <a:tc>
                  <a:txBody>
                    <a:bodyPr/>
                    <a:lstStyle/>
                    <a:p>
                      <a:pPr algn="ctr"/>
                      <a:r>
                        <a:rPr lang="en-US" sz="2000" b="0" dirty="0">
                          <a:solidFill>
                            <a:srgbClr val="303030"/>
                          </a:solidFill>
                        </a:rPr>
                        <a:t>R5</a:t>
                      </a:r>
                    </a:p>
                  </a:txBody>
                  <a:tcPr>
                    <a:lnR w="19050" cap="flat" cmpd="sng" algn="ctr">
                      <a:solidFill>
                        <a:srgbClr val="92D050"/>
                      </a:solidFill>
                      <a:prstDash val="solid"/>
                      <a:round/>
                      <a:headEnd type="none" w="med" len="med"/>
                      <a:tailEnd type="none" w="med" len="med"/>
                    </a:lnR>
                    <a:noFill/>
                  </a:tcPr>
                </a:tc>
                <a:tc>
                  <a:txBody>
                    <a:bodyPr/>
                    <a:lstStyle/>
                    <a:p>
                      <a:pPr algn="ctr"/>
                      <a:r>
                        <a:rPr lang="en-US" sz="2000" b="1" dirty="0">
                          <a:solidFill>
                            <a:srgbClr val="303030"/>
                          </a:solidFill>
                        </a:rPr>
                        <a:t>1</a:t>
                      </a:r>
                    </a:p>
                  </a:txBody>
                  <a:tcPr>
                    <a:lnL w="19050" cap="flat" cmpd="sng" algn="ctr">
                      <a:solidFill>
                        <a:srgbClr val="92D050"/>
                      </a:solidFill>
                      <a:prstDash val="solid"/>
                      <a:round/>
                      <a:headEnd type="none" w="med" len="med"/>
                      <a:tailEnd type="none" w="med" len="med"/>
                    </a:lnL>
                    <a:noFill/>
                  </a:tcPr>
                </a:tc>
                <a:extLst>
                  <a:ext uri="{0D108BD9-81ED-4DB2-BD59-A6C34878D82A}">
                    <a16:rowId xmlns:a16="http://schemas.microsoft.com/office/drawing/2014/main" val="10005"/>
                  </a:ext>
                </a:extLst>
              </a:tr>
              <a:tr h="370840">
                <a:tc>
                  <a:txBody>
                    <a:bodyPr/>
                    <a:lstStyle/>
                    <a:p>
                      <a:pPr algn="ctr"/>
                      <a:r>
                        <a:rPr lang="en-US" sz="2000" b="0" dirty="0">
                          <a:solidFill>
                            <a:srgbClr val="303030"/>
                          </a:solidFill>
                        </a:rPr>
                        <a:t>R6</a:t>
                      </a:r>
                    </a:p>
                  </a:txBody>
                  <a:tcPr>
                    <a:lnR w="19050" cap="flat" cmpd="sng" algn="ctr">
                      <a:solidFill>
                        <a:srgbClr val="92D050"/>
                      </a:solidFill>
                      <a:prstDash val="solid"/>
                      <a:round/>
                      <a:headEnd type="none" w="med" len="med"/>
                      <a:tailEnd type="none" w="med" len="med"/>
                    </a:lnR>
                    <a:noFill/>
                  </a:tcPr>
                </a:tc>
                <a:tc>
                  <a:txBody>
                    <a:bodyPr/>
                    <a:lstStyle/>
                    <a:p>
                      <a:pPr algn="ctr"/>
                      <a:r>
                        <a:rPr lang="en-US" sz="2000" b="1" dirty="0">
                          <a:solidFill>
                            <a:srgbClr val="303030"/>
                          </a:solidFill>
                        </a:rPr>
                        <a:t>1</a:t>
                      </a:r>
                    </a:p>
                  </a:txBody>
                  <a:tcPr>
                    <a:lnL w="19050" cap="flat" cmpd="sng" algn="ctr">
                      <a:solidFill>
                        <a:srgbClr val="92D050"/>
                      </a:solidFill>
                      <a:prstDash val="solid"/>
                      <a:round/>
                      <a:headEnd type="none" w="med" len="med"/>
                      <a:tailEnd type="none" w="med" len="med"/>
                    </a:lnL>
                    <a:noFill/>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C9BCAAFE-1C7B-D06C-CB5E-72C521DCA76B}"/>
              </a:ext>
            </a:extLst>
          </p:cNvPr>
          <p:cNvSpPr txBox="1"/>
          <p:nvPr/>
        </p:nvSpPr>
        <p:spPr>
          <a:xfrm>
            <a:off x="120627" y="0"/>
            <a:ext cx="6844438" cy="523220"/>
          </a:xfrm>
          <a:prstGeom prst="rect">
            <a:avLst/>
          </a:prstGeom>
          <a:noFill/>
        </p:spPr>
        <p:txBody>
          <a:bodyPr wrap="none" rtlCol="0">
            <a:spAutoFit/>
          </a:bodyPr>
          <a:lstStyle/>
          <a:p>
            <a:r>
              <a:rPr lang="en-US" sz="2800" b="1" dirty="0"/>
              <a:t>Representing Router Connectivity as a Graph</a:t>
            </a:r>
          </a:p>
        </p:txBody>
      </p:sp>
      <p:sp>
        <p:nvSpPr>
          <p:cNvPr id="6" name="Date Placeholder 9">
            <a:extLst>
              <a:ext uri="{FF2B5EF4-FFF2-40B4-BE49-F238E27FC236}">
                <a16:creationId xmlns:a16="http://schemas.microsoft.com/office/drawing/2014/main" id="{AD3AFFC7-EE70-8818-7634-5DB30981B9C2}"/>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10">
            <a:extLst>
              <a:ext uri="{FF2B5EF4-FFF2-40B4-BE49-F238E27FC236}">
                <a16:creationId xmlns:a16="http://schemas.microsoft.com/office/drawing/2014/main" id="{4AA95DB0-C03B-4051-DE87-78D60471383E}"/>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8" name="Slide Number Placeholder 11">
            <a:extLst>
              <a:ext uri="{FF2B5EF4-FFF2-40B4-BE49-F238E27FC236}">
                <a16:creationId xmlns:a16="http://schemas.microsoft.com/office/drawing/2014/main" id="{FA23BD0E-C0F3-B21D-382B-9E92802FF0A7}"/>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0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8664-25A0-2E6F-8293-9284FDAF7ED6}"/>
              </a:ext>
            </a:extLst>
          </p:cNvPr>
          <p:cNvSpPr>
            <a:spLocks noGrp="1"/>
          </p:cNvSpPr>
          <p:nvPr>
            <p:ph type="title"/>
          </p:nvPr>
        </p:nvSpPr>
        <p:spPr/>
        <p:txBody>
          <a:bodyPr/>
          <a:lstStyle/>
          <a:p>
            <a:r>
              <a:rPr lang="en-US" dirty="0"/>
              <a:t>Graphs for Cybersecurity: Similarity-Based Redundancy in Router Connectivity</a:t>
            </a:r>
          </a:p>
        </p:txBody>
      </p:sp>
      <p:sp>
        <p:nvSpPr>
          <p:cNvPr id="3" name="Content Placeholder 2">
            <a:extLst>
              <a:ext uri="{FF2B5EF4-FFF2-40B4-BE49-F238E27FC236}">
                <a16:creationId xmlns:a16="http://schemas.microsoft.com/office/drawing/2014/main" id="{96CE048B-CF5F-4D97-EB26-1AF53E23494A}"/>
              </a:ext>
            </a:extLst>
          </p:cNvPr>
          <p:cNvSpPr>
            <a:spLocks noGrp="1"/>
          </p:cNvSpPr>
          <p:nvPr>
            <p:ph idx="1"/>
          </p:nvPr>
        </p:nvSpPr>
        <p:spPr/>
        <p:txBody>
          <a:bodyPr>
            <a:normAutofit fontScale="77500" lnSpcReduction="20000"/>
          </a:bodyPr>
          <a:lstStyle/>
          <a:p>
            <a:pPr marL="0" marR="74295" algn="just">
              <a:lnSpc>
                <a:spcPct val="106000"/>
              </a:lnSpc>
              <a:spcBef>
                <a:spcPts val="5"/>
              </a:spcBef>
              <a:spcAft>
                <a:spcPts val="6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 bottleneck router </a:t>
            </a:r>
          </a:p>
          <a:p>
            <a:pPr marL="457200" marR="74295" lvl="1" algn="just">
              <a:lnSpc>
                <a:spcPct val="106000"/>
              </a:lnSpc>
              <a:spcBef>
                <a:spcPts val="5"/>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Is a router that is dissimilar to other routers on the network in terms of its connectivity, such that it has a unique function to perform through its unique set of connections</a:t>
            </a:r>
          </a:p>
          <a:p>
            <a:pPr marL="457200" marR="74295" lvl="1" algn="just">
              <a:lnSpc>
                <a:spcPct val="106000"/>
              </a:lnSpc>
              <a:spcBef>
                <a:spcPts val="5"/>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Other parts of the network will rely on it to connect to keep certain parts of the network connected and if this router is impacted in any way to perform its functionality then the overall network connectivity may suffer.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74295" algn="just">
              <a:lnSpc>
                <a:spcPct val="106000"/>
              </a:lnSpc>
              <a:spcBef>
                <a:spcPts val="5"/>
              </a:spcBef>
              <a:spcAft>
                <a:spcPts val="6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 redundant router</a:t>
            </a:r>
          </a:p>
          <a:p>
            <a:pPr marL="457200" marR="74295" lvl="1" algn="just">
              <a:lnSpc>
                <a:spcPct val="106000"/>
              </a:lnSpc>
              <a:spcBef>
                <a:spcPts val="5"/>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Is highly similar to other routers in terms of its connectivity</a:t>
            </a:r>
          </a:p>
          <a:p>
            <a:pPr marL="457200" marR="74295" lvl="1" algn="just">
              <a:lnSpc>
                <a:spcPct val="106000"/>
              </a:lnSpc>
              <a:spcBef>
                <a:spcPts val="5"/>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Taking a redundant router offline would probably have little effect on the network connectivity</a:t>
            </a:r>
          </a:p>
          <a:p>
            <a:pPr marL="457200" marR="74295" lvl="1" algn="just">
              <a:lnSpc>
                <a:spcPct val="106000"/>
              </a:lnSpc>
              <a:spcBef>
                <a:spcPts val="5"/>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Such a router can act as a failsafe if this redundant router is similar to some critical network routers</a:t>
            </a:r>
          </a:p>
          <a:p>
            <a:pPr marL="457200" marR="74295" lvl="1" algn="just">
              <a:lnSpc>
                <a:spcPct val="106000"/>
              </a:lnSpc>
              <a:spcBef>
                <a:spcPts val="5"/>
              </a:spcBef>
              <a:spcAft>
                <a:spcPts val="600"/>
              </a:spcAft>
            </a:pPr>
            <a:r>
              <a:rPr lang="en-US" dirty="0">
                <a:effectLst/>
                <a:latin typeface="Arial" panose="020B0604020202020204" pitchFamily="34" charset="0"/>
                <a:ea typeface="Calibri" panose="020F0502020204030204" pitchFamily="34" charset="0"/>
                <a:cs typeface="Times New Roman" panose="02020603050405020304" pitchFamily="18" charset="0"/>
              </a:rPr>
              <a:t>On the other hand, this router can be used for load balancing or reallocating it to other useful roles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9">
            <a:extLst>
              <a:ext uri="{FF2B5EF4-FFF2-40B4-BE49-F238E27FC236}">
                <a16:creationId xmlns:a16="http://schemas.microsoft.com/office/drawing/2014/main" id="{2F6A860E-657E-1A15-8B67-2378442A5966}"/>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0037D404-518D-7D07-E0F6-ABE4B7EB0280}"/>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6ECB51E0-FAB2-613F-28F3-35C959C6A011}"/>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47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0C4E-7BD5-8351-A0F6-3980F952D5BB}"/>
              </a:ext>
            </a:extLst>
          </p:cNvPr>
          <p:cNvSpPr>
            <a:spLocks noGrp="1"/>
          </p:cNvSpPr>
          <p:nvPr>
            <p:ph type="title"/>
          </p:nvPr>
        </p:nvSpPr>
        <p:spPr>
          <a:xfrm>
            <a:off x="104553" y="88678"/>
            <a:ext cx="10515600" cy="512061"/>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F4B3C07A-00D1-E30E-EFFD-0D849A23D2E0}"/>
              </a:ext>
            </a:extLst>
          </p:cNvPr>
          <p:cNvSpPr>
            <a:spLocks noGrp="1"/>
          </p:cNvSpPr>
          <p:nvPr>
            <p:ph idx="1"/>
          </p:nvPr>
        </p:nvSpPr>
        <p:spPr>
          <a:xfrm>
            <a:off x="838200" y="600739"/>
            <a:ext cx="10515600" cy="5576224"/>
          </a:xfrm>
        </p:spPr>
        <p:txBody>
          <a:bodyPr>
            <a:normAutofit fontScale="62500" lnSpcReduction="20000"/>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Wang, L., Singhal, A., &amp;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Jajodia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 (2007, October). Toward measuring network security using attack graphs.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Proceedings of the 2007 ACM workshop on Quality of protection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(pp. 49-54). ACM.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Wang, L., Singhal, A., &amp;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Jajodia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 (2007, July). Measuring the overall security of network configurations using attack graphs.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IFIP Annual Conference on Data and Applications Security and Privacy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(pp. 98-112). Springer, Berlin, Heidelberg.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Tartakovsky, A. 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Polunchenko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S., &amp; Sokolov, G. (2013). Efficient computer network anomaly detection by changepoint detection methods.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IEEE Journal of Selected Topics in Signal Processing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4-11.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Namayanja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 M., &amp; Janeja, V. P. (2014, October). Change detection in temporally evolving computer networks: A big data framework.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Big Data (Big Data), 2014 IEEE International Conference 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(pp. 54-61). IEEE.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Jha,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Sheyner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 &amp; Wing, J. (2002). Two formal analyses of attack graphs.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Computer Security Foundations Workshop, 2002. Proceedings. 15th IEEE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(pp. 49-63). IEEE.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Trinius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Holz</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Göbel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 &amp;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Freiling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 C. (2009, October). Visual analysis of malware behavior using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treemaps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thread graphs.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Visualization for Cyber Security, 2009.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VizSec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2009. 6th International Workshop 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(pp. 33-38). IEEE.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Ingols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 Lippmann, R., &amp;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Piwowarski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 (2006, December). Practical attack graph generation for network defense.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Computer Security Applications Conference, 2006. ACSAC'06. 22nd Annual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(pp. 121-130). IEEE.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AlEroud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&amp;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Karabatis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 (2013). A system for cyber attack detection using contextual semantics.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7th International Conference on Knowledge Management in Organizations: Service and Cloud Computing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(pp. 431-442). Springer, Berlin, Heidelberg.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Rivest, R. L., &amp;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Vuillemin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J. (1976). On recognizing graph properties from adjacency matrices. Theoretical Computer Science, 3(3), 371-384.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Robin J Wilson. 1986. Introduction to Graph Theory. John Wiley &amp; Sons, Inc., New York, NY, USA.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Akoglu</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L., Tong, H., &amp;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Koutra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D. (2015). Graph based anomaly detection and description: a survey. Data Mining and Knowledge Discovery, 29(3), 626-688.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Freeman, L. C. (1978). Centrality in social networks conceptual clarification.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Social networks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 215-239.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 Fabrikant, E.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Koutsoupias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C. H. Papadimitriou. Heuristically optimized trade-offs: A new paradigm for power laws in the Internet, volume 2380 of Automata, Languages and Programming,  page 781. Springer, 2002.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Faloutsos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P.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Faloutsos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C.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Faloutsos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On power-law relationships of the internet topology. In SIGCOMM, 1999.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74295" algn="just">
              <a:lnSpc>
                <a:spcPct val="106000"/>
              </a:lnSpc>
              <a:spcBef>
                <a:spcPts val="0"/>
              </a:spcBef>
              <a:spcAft>
                <a:spcPts val="800"/>
              </a:spcAft>
              <a:tabLst>
                <a:tab pos="36957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G. Phillips, 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Shenker</a:t>
            </a:r>
            <a:r>
              <a:rPr lang="en-US" sz="1800" dirty="0">
                <a:effectLst/>
                <a:latin typeface="Arial" panose="020B0604020202020204" pitchFamily="34" charset="0"/>
                <a:ea typeface="Calibri" panose="020F0502020204030204" pitchFamily="34" charset="0"/>
                <a:cs typeface="Times New Roman" panose="02020603050405020304" pitchFamily="18" charset="0"/>
              </a:rPr>
              <a:t>, and H.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Tangmunarunkit</a:t>
            </a:r>
            <a:r>
              <a:rPr lang="en-US" sz="1800" dirty="0">
                <a:effectLst/>
                <a:latin typeface="Arial" panose="020B0604020202020204" pitchFamily="34" charset="0"/>
                <a:ea typeface="Calibri" panose="020F0502020204030204" pitchFamily="34" charset="0"/>
                <a:cs typeface="Times New Roman" panose="02020603050405020304" pitchFamily="18" charset="0"/>
              </a:rPr>
              <a:t>. Scaling of multicast trees: Comments on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chuang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sirbu</a:t>
            </a:r>
            <a:r>
              <a:rPr lang="en-US" sz="1800" dirty="0">
                <a:effectLst/>
                <a:latin typeface="Arial" panose="020B0604020202020204" pitchFamily="34" charset="0"/>
                <a:ea typeface="Calibri" panose="020F0502020204030204" pitchFamily="34" charset="0"/>
                <a:cs typeface="Times New Roman" panose="02020603050405020304" pitchFamily="18" charset="0"/>
              </a:rPr>
              <a:t> scaling </a:t>
            </a:r>
            <a:r>
              <a:rPr lang="en-US" sz="1800" spc="-25" dirty="0">
                <a:effectLst/>
                <a:latin typeface="Arial" panose="020B0604020202020204" pitchFamily="34" charset="0"/>
                <a:ea typeface="Calibri" panose="020F0502020204030204" pitchFamily="34" charset="0"/>
                <a:cs typeface="Times New Roman" panose="02020603050405020304" pitchFamily="18" charset="0"/>
              </a:rPr>
              <a:t>law. </a:t>
            </a:r>
            <a:r>
              <a:rPr lang="en-US" sz="1800" dirty="0">
                <a:effectLst/>
                <a:latin typeface="Arial" panose="020B0604020202020204" pitchFamily="34" charset="0"/>
                <a:ea typeface="Calibri" panose="020F0502020204030204" pitchFamily="34" charset="0"/>
                <a:cs typeface="Times New Roman" panose="02020603050405020304" pitchFamily="18" charset="0"/>
              </a:rPr>
              <a:t>In </a:t>
            </a:r>
            <a:r>
              <a:rPr lang="en-US" sz="1800" i="1" dirty="0">
                <a:effectLst/>
                <a:latin typeface="Arial" panose="020B0604020202020204" pitchFamily="34" charset="0"/>
                <a:ea typeface="Calibri" panose="020F0502020204030204" pitchFamily="34" charset="0"/>
                <a:cs typeface="Times New Roman" panose="02020603050405020304" pitchFamily="18" charset="0"/>
              </a:rPr>
              <a:t>SIGCOMM ’99: Proceedings of the conference on Applications, technologies, architectures,</a:t>
            </a:r>
            <a:r>
              <a:rPr lang="en-US" sz="1800" i="1" spc="-6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and</a:t>
            </a:r>
            <a:r>
              <a:rPr lang="en-US" sz="1800" i="1" spc="-55"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protocols</a:t>
            </a:r>
            <a:r>
              <a:rPr lang="en-US" sz="1800" i="1" spc="-6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for</a:t>
            </a:r>
            <a:r>
              <a:rPr lang="en-US" sz="1800" i="1" spc="-55"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computer</a:t>
            </a:r>
            <a:r>
              <a:rPr lang="en-US" sz="1800" i="1" spc="-55"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communication.</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spc="-6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1999.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74930" algn="just">
              <a:lnSpc>
                <a:spcPct val="106000"/>
              </a:lnSpc>
              <a:spcBef>
                <a:spcPts val="0"/>
              </a:spcBef>
              <a:spcAft>
                <a:spcPts val="800"/>
              </a:spcAft>
              <a:tabLst>
                <a:tab pos="36957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U. Kang, C.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Tsourakakis</a:t>
            </a:r>
            <a:r>
              <a:rPr lang="en-US" sz="1800" dirty="0">
                <a:effectLst/>
                <a:latin typeface="Arial" panose="020B0604020202020204" pitchFamily="34" charset="0"/>
                <a:ea typeface="Calibri" panose="020F0502020204030204" pitchFamily="34" charset="0"/>
                <a:cs typeface="Times New Roman" panose="02020603050405020304" pitchFamily="18" charset="0"/>
              </a:rPr>
              <a:t>, A. Appel, C.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Faloutsos</a:t>
            </a:r>
            <a:r>
              <a:rPr lang="en-US" sz="1800" dirty="0">
                <a:effectLst/>
                <a:latin typeface="Arial" panose="020B0604020202020204" pitchFamily="34" charset="0"/>
                <a:ea typeface="Calibri" panose="020F0502020204030204" pitchFamily="34" charset="0"/>
                <a:cs typeface="Times New Roman" panose="02020603050405020304" pitchFamily="18" charset="0"/>
              </a:rPr>
              <a:t>, and J.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Leskovec</a:t>
            </a:r>
            <a:r>
              <a:rPr lang="en-US" sz="1800" dirty="0">
                <a:effectLst/>
                <a:latin typeface="Arial" panose="020B0604020202020204" pitchFamily="34" charset="0"/>
                <a:ea typeface="Calibri" panose="020F0502020204030204" pitchFamily="34" charset="0"/>
                <a:cs typeface="Times New Roman" panose="02020603050405020304" pitchFamily="18" charset="0"/>
              </a:rPr>
              <a:t>. Radius plots for mining tera-byte scale graphs: Algorithms, patterns,  and  observations.  In  </a:t>
            </a:r>
            <a:r>
              <a:rPr lang="en-US" sz="1800" i="1" dirty="0">
                <a:effectLst/>
                <a:latin typeface="Arial" panose="020B0604020202020204" pitchFamily="34" charset="0"/>
                <a:ea typeface="Calibri" panose="020F0502020204030204" pitchFamily="34" charset="0"/>
                <a:cs typeface="Times New Roman" panose="02020603050405020304" pitchFamily="18" charset="0"/>
              </a:rPr>
              <a:t>SIAM  International  Conference  on  Data Mining (SDM).</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spc="-6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2010.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9215" marR="74930" algn="just">
              <a:lnSpc>
                <a:spcPct val="106000"/>
              </a:lnSpc>
              <a:spcBef>
                <a:spcPts val="0"/>
              </a:spcBef>
              <a:spcAft>
                <a:spcPts val="800"/>
              </a:spcAft>
              <a:tabLst>
                <a:tab pos="36957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J.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Leskovec</a:t>
            </a:r>
            <a:r>
              <a:rPr lang="en-US" sz="1800" dirty="0">
                <a:effectLst/>
                <a:latin typeface="Arial" panose="020B0604020202020204" pitchFamily="34" charset="0"/>
                <a:ea typeface="Calibri" panose="020F0502020204030204" pitchFamily="34" charset="0"/>
                <a:cs typeface="Times New Roman" panose="02020603050405020304" pitchFamily="18" charset="0"/>
              </a:rPr>
              <a:t>, D. Chakrabarti, J. Kleinberg, and C.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Faloutsos</a:t>
            </a:r>
            <a:r>
              <a:rPr lang="en-US" sz="1800" dirty="0">
                <a:effectLst/>
                <a:latin typeface="Arial" panose="020B0604020202020204" pitchFamily="34" charset="0"/>
                <a:ea typeface="Calibri" panose="020F0502020204030204" pitchFamily="34" charset="0"/>
                <a:cs typeface="Times New Roman" panose="02020603050405020304" pitchFamily="18" charset="0"/>
              </a:rPr>
              <a:t>. Realistic, mathematically tractable graph generation and evolution, using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kronecker</a:t>
            </a:r>
            <a:r>
              <a:rPr lang="en-US" sz="1800" dirty="0">
                <a:effectLst/>
                <a:latin typeface="Arial" panose="020B0604020202020204" pitchFamily="34" charset="0"/>
                <a:ea typeface="Calibri" panose="020F0502020204030204" pitchFamily="34" charset="0"/>
                <a:cs typeface="Times New Roman" panose="02020603050405020304" pitchFamily="18" charset="0"/>
              </a:rPr>
              <a:t> multiplication. In </a:t>
            </a:r>
            <a:r>
              <a:rPr lang="en-US" sz="1800" i="1" dirty="0">
                <a:effectLst/>
                <a:latin typeface="Arial" panose="020B0604020202020204" pitchFamily="34" charset="0"/>
                <a:ea typeface="Calibri" panose="020F0502020204030204" pitchFamily="34" charset="0"/>
                <a:cs typeface="Times New Roman" panose="02020603050405020304" pitchFamily="18" charset="0"/>
              </a:rPr>
              <a:t>European Conference on Principles and Practice</a:t>
            </a:r>
            <a:r>
              <a:rPr lang="en-US" sz="1800" i="1" spc="-35"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of</a:t>
            </a:r>
            <a:r>
              <a:rPr lang="en-US" sz="1800" i="1" spc="-3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Knowledge</a:t>
            </a:r>
            <a:r>
              <a:rPr lang="en-US" sz="1800" i="1" spc="-35"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Discovery</a:t>
            </a:r>
            <a:r>
              <a:rPr lang="en-US" sz="1800" i="1" spc="-35"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in</a:t>
            </a:r>
            <a:r>
              <a:rPr lang="en-US" sz="1800" i="1" spc="-3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Databases</a:t>
            </a:r>
            <a:r>
              <a:rPr lang="en-US" sz="1800" i="1" spc="-3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(ECML/PKDD)</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spc="-35"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2005.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74295" algn="just">
              <a:lnSpc>
                <a:spcPct val="106000"/>
              </a:lnSpc>
              <a:spcBef>
                <a:spcPts val="0"/>
              </a:spcBef>
              <a:spcAft>
                <a:spcPts val="800"/>
              </a:spcAft>
              <a:tabLst>
                <a:tab pos="36957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Caldwell, D., Gilbert, A., Gottlieb, J., Greenberg, 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Hjalmtysson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 &amp; Rexford, J. (2004). The cutting EDGE of IP router configuration.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ACM SIGCOMM Computer Communication Review</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34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21-26.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Lee,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Levanti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 &amp; Kim, H. S. (2014). Network monitoring: Present and future.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Computer Networks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65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84-98.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Lewis, D. M., &amp; Janeja, V. P. (2011). An empirical evaluation of similarity coefficients for binary valued data.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IGI Global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44-66.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9">
            <a:extLst>
              <a:ext uri="{FF2B5EF4-FFF2-40B4-BE49-F238E27FC236}">
                <a16:creationId xmlns:a16="http://schemas.microsoft.com/office/drawing/2014/main" id="{79E2977C-82EE-D17B-4E0D-26E3657FC108}"/>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7F0C4089-C19B-1893-3264-987B3733040C}"/>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52766205-0AEF-D7B0-7E02-24380EA7AB5C}"/>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9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0F0500-CC42-54A6-2C94-C8BABD6D655F}"/>
              </a:ext>
            </a:extLst>
          </p:cNvPr>
          <p:cNvSpPr>
            <a:spLocks noGrp="1"/>
          </p:cNvSpPr>
          <p:nvPr>
            <p:ph type="title"/>
          </p:nvPr>
        </p:nvSpPr>
        <p:spPr>
          <a:xfrm>
            <a:off x="312724" y="3433763"/>
            <a:ext cx="3197013" cy="2743200"/>
          </a:xfrm>
        </p:spPr>
        <p:txBody>
          <a:bodyPr anchor="t">
            <a:normAutofit/>
          </a:bodyPr>
          <a:lstStyle/>
          <a:p>
            <a:pPr algn="ctr"/>
            <a:r>
              <a:rPr lang="en-US" dirty="0">
                <a:solidFill>
                  <a:schemeClr val="bg1"/>
                </a:solidFill>
              </a:rPr>
              <a:t>Graphs in cybersecurity</a:t>
            </a:r>
          </a:p>
        </p:txBody>
      </p:sp>
      <p:pic>
        <p:nvPicPr>
          <p:cNvPr id="7" name="Graphic 6" descr="Laptop Secure">
            <a:extLst>
              <a:ext uri="{FF2B5EF4-FFF2-40B4-BE49-F238E27FC236}">
                <a16:creationId xmlns:a16="http://schemas.microsoft.com/office/drawing/2014/main" id="{F279D0DB-F1E1-6C5C-DB7F-9EECBEF742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A034CB-4CBA-47C6-7475-245CC48C37BF}"/>
              </a:ext>
            </a:extLst>
          </p:cNvPr>
          <p:cNvSpPr>
            <a:spLocks noGrp="1"/>
          </p:cNvSpPr>
          <p:nvPr>
            <p:ph idx="1"/>
          </p:nvPr>
        </p:nvSpPr>
        <p:spPr>
          <a:xfrm>
            <a:off x="4330719" y="641615"/>
            <a:ext cx="7289799" cy="5533496"/>
          </a:xfrm>
        </p:spPr>
        <p:txBody>
          <a:bodyPr anchor="ctr">
            <a:normAutofit/>
          </a:bodyPr>
          <a:lstStyle/>
          <a:p>
            <a:pPr marL="0" marR="0">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Graph (as discussed in chapter 4) depict the relationships between various entities</a:t>
            </a:r>
          </a:p>
          <a:p>
            <a:pPr marL="0" marR="0">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A graph is comprised of nodes and links (or vertices and edges)</a:t>
            </a:r>
          </a:p>
          <a:p>
            <a:pPr marL="0" marR="0">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node or vertex represents an entity such as an IP address and the edge or link represents the relationship between the two entities, such as message sent from one IP address to another</a:t>
            </a:r>
          </a:p>
          <a:p>
            <a:pPr marL="0" marR="0">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N</a:t>
            </a:r>
            <a:r>
              <a:rPr lang="en-US" dirty="0">
                <a:effectLst/>
                <a:latin typeface="Arial" panose="020B0604020202020204" pitchFamily="34" charset="0"/>
                <a:ea typeface="Calibri" panose="020F0502020204030204" pitchFamily="34" charset="0"/>
                <a:cs typeface="Times New Roman" panose="02020603050405020304" pitchFamily="18" charset="0"/>
              </a:rPr>
              <a:t>etwork traffic data lends itself to graph representation which opens up a vast array of graph-based analytics that can be applied to studying cybersecurity issues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9">
            <a:extLst>
              <a:ext uri="{FF2B5EF4-FFF2-40B4-BE49-F238E27FC236}">
                <a16:creationId xmlns:a16="http://schemas.microsoft.com/office/drawing/2014/main" id="{811F21F7-BBB8-57D0-FD60-518F5B741669}"/>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2384371B-5BDC-0F5C-3006-D2CEB9DF6460}"/>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2C2E7672-D5D1-6B6A-D025-B84C4FA77210}"/>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82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44414-2D91-0840-2C0B-1B92198DBC77}"/>
              </a:ext>
            </a:extLst>
          </p:cNvPr>
          <p:cNvSpPr>
            <a:spLocks noGrp="1"/>
          </p:cNvSpPr>
          <p:nvPr>
            <p:ph type="title"/>
          </p:nvPr>
        </p:nvSpPr>
        <p:spPr>
          <a:xfrm>
            <a:off x="208208" y="586855"/>
            <a:ext cx="3592932" cy="3387497"/>
          </a:xfrm>
        </p:spPr>
        <p:txBody>
          <a:bodyPr anchor="b">
            <a:normAutofit/>
          </a:bodyPr>
          <a:lstStyle/>
          <a:p>
            <a:pPr algn="r"/>
            <a:r>
              <a:rPr lang="en-US" sz="3700" dirty="0">
                <a:solidFill>
                  <a:srgbClr val="FFFFFF"/>
                </a:solidFill>
                <a:latin typeface="Arial" panose="020B0604020202020204" pitchFamily="34" charset="0"/>
                <a:cs typeface="Times New Roman" panose="02020603050405020304" pitchFamily="18" charset="0"/>
              </a:rPr>
              <a:t>Graph examples in Cybersecurity: Communication graphs</a:t>
            </a:r>
          </a:p>
        </p:txBody>
      </p:sp>
      <p:graphicFrame>
        <p:nvGraphicFramePr>
          <p:cNvPr id="22" name="Content Placeholder 2">
            <a:extLst>
              <a:ext uri="{FF2B5EF4-FFF2-40B4-BE49-F238E27FC236}">
                <a16:creationId xmlns:a16="http://schemas.microsoft.com/office/drawing/2014/main" id="{035CE378-2280-E84A-94CD-B5B4A50F723D}"/>
              </a:ext>
            </a:extLst>
          </p:cNvPr>
          <p:cNvGraphicFramePr>
            <a:graphicFrameLocks noGrp="1"/>
          </p:cNvGraphicFramePr>
          <p:nvPr>
            <p:ph idx="1"/>
            <p:extLst>
              <p:ext uri="{D42A27DB-BD31-4B8C-83A1-F6EECF244321}">
                <p14:modId xmlns:p14="http://schemas.microsoft.com/office/powerpoint/2010/main" val="3505725418"/>
              </p:ext>
            </p:extLst>
          </p:nvPr>
        </p:nvGraphicFramePr>
        <p:xfrm>
          <a:off x="4134810" y="373488"/>
          <a:ext cx="7848982" cy="6073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9">
            <a:extLst>
              <a:ext uri="{FF2B5EF4-FFF2-40B4-BE49-F238E27FC236}">
                <a16:creationId xmlns:a16="http://schemas.microsoft.com/office/drawing/2014/main" id="{79841981-5460-702F-089F-31D9A8E4CBC1}"/>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4D6B2C81-9B5C-FEB9-3521-5EF23E0A3CD4}"/>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DD126C76-B230-D01B-E241-CAEC32B32476}"/>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3244414-2D91-0840-2C0B-1B92198DBC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kern="1200">
                <a:solidFill>
                  <a:srgbClr val="FFFFFF"/>
                </a:solidFill>
                <a:effectLst/>
                <a:latin typeface="+mj-lt"/>
                <a:ea typeface="+mj-ea"/>
                <a:cs typeface="+mj-cs"/>
              </a:rPr>
              <a:t>Graph examples in Cybersecurity:Attack graphs</a:t>
            </a:r>
            <a:endParaRPr lang="en-US" sz="2500" kern="120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02792713-E18E-5E0B-F9B3-9EC884A399DE}"/>
              </a:ext>
            </a:extLst>
          </p:cNvPr>
          <p:cNvGraphicFramePr>
            <a:graphicFrameLocks noGrp="1"/>
          </p:cNvGraphicFramePr>
          <p:nvPr>
            <p:ph idx="1"/>
          </p:nvPr>
        </p:nvGraphicFramePr>
        <p:xfrm>
          <a:off x="4134810" y="373488"/>
          <a:ext cx="7848982" cy="6073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9">
            <a:extLst>
              <a:ext uri="{FF2B5EF4-FFF2-40B4-BE49-F238E27FC236}">
                <a16:creationId xmlns:a16="http://schemas.microsoft.com/office/drawing/2014/main" id="{B8FE3922-C5C6-CA6F-1331-8F97B16FB04E}"/>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024E6450-9DD9-1862-BB0B-86DB371B643A}"/>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21" name="Slide Number Placeholder 11">
            <a:extLst>
              <a:ext uri="{FF2B5EF4-FFF2-40B4-BE49-F238E27FC236}">
                <a16:creationId xmlns:a16="http://schemas.microsoft.com/office/drawing/2014/main" id="{7B0D6AFC-8245-BE79-9E8D-CE39385DD28B}"/>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11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3244414-2D91-0840-2C0B-1B92198DBC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effectLst/>
                <a:latin typeface="+mj-lt"/>
                <a:ea typeface="+mj-ea"/>
                <a:cs typeface="+mj-cs"/>
              </a:rPr>
              <a:t>Graph examples in Cybersecurity: </a:t>
            </a:r>
            <a:r>
              <a:rPr lang="en-US" sz="3400" b="1" kern="1200">
                <a:solidFill>
                  <a:srgbClr val="FFFFFF"/>
                </a:solidFill>
                <a:effectLst/>
                <a:latin typeface="+mj-lt"/>
                <a:ea typeface="+mj-ea"/>
                <a:cs typeface="+mj-cs"/>
              </a:rPr>
              <a:t>Threat Similarity based graphs</a:t>
            </a:r>
            <a:endParaRPr lang="en-US" sz="3400" kern="120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D634B999-3696-1E55-D420-60D1BA2CB153}"/>
              </a:ext>
            </a:extLst>
          </p:cNvPr>
          <p:cNvGraphicFramePr>
            <a:graphicFrameLocks noGrp="1"/>
          </p:cNvGraphicFramePr>
          <p:nvPr>
            <p:ph idx="1"/>
          </p:nvPr>
        </p:nvGraphicFramePr>
        <p:xfrm>
          <a:off x="4134810" y="373488"/>
          <a:ext cx="7848982" cy="6073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9">
            <a:extLst>
              <a:ext uri="{FF2B5EF4-FFF2-40B4-BE49-F238E27FC236}">
                <a16:creationId xmlns:a16="http://schemas.microsoft.com/office/drawing/2014/main" id="{B95971B7-86BC-2E64-C206-BB876A48DCED}"/>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C5BAB9B0-3FAB-F2E4-DCDD-8DDAB44F64AF}"/>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7" name="Slide Number Placeholder 11">
            <a:extLst>
              <a:ext uri="{FF2B5EF4-FFF2-40B4-BE49-F238E27FC236}">
                <a16:creationId xmlns:a16="http://schemas.microsoft.com/office/drawing/2014/main" id="{72DEE7F4-F424-7532-68FF-E4951ADC1640}"/>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44414-2D91-0840-2C0B-1B92198DBC77}"/>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latin typeface="Arial" panose="020B0604020202020204" pitchFamily="34" charset="0"/>
                <a:cs typeface="Times New Roman" panose="02020603050405020304" pitchFamily="18" charset="0"/>
              </a:rPr>
              <a:t>Graph examples in Cybersecurity: Threat Propagation</a:t>
            </a:r>
          </a:p>
        </p:txBody>
      </p:sp>
      <p:sp>
        <p:nvSpPr>
          <p:cNvPr id="7" name="Content Placeholder 2">
            <a:extLst>
              <a:ext uri="{FF2B5EF4-FFF2-40B4-BE49-F238E27FC236}">
                <a16:creationId xmlns:a16="http://schemas.microsoft.com/office/drawing/2014/main" id="{BF096C56-3661-5BCF-B6B9-27942A6B662D}"/>
              </a:ext>
            </a:extLst>
          </p:cNvPr>
          <p:cNvSpPr>
            <a:spLocks noGrp="1"/>
          </p:cNvSpPr>
          <p:nvPr>
            <p:ph idx="1"/>
          </p:nvPr>
        </p:nvSpPr>
        <p:spPr>
          <a:xfrm>
            <a:off x="4810259" y="649480"/>
            <a:ext cx="6555347" cy="5546047"/>
          </a:xfrm>
        </p:spPr>
        <p:txBody>
          <a:bodyPr anchor="ctr">
            <a:normAutofit/>
          </a:bodyPr>
          <a:lstStyle/>
          <a:p>
            <a:pPr marL="342900" marR="0" lvl="0" indent="-342900">
              <a:spcBef>
                <a:spcPts val="0"/>
              </a:spcBef>
              <a:spcAft>
                <a:spcPts val="800"/>
              </a:spcAft>
              <a:buFont typeface="Symbol" panose="05050102010706020507" pitchFamily="18" charset="2"/>
              <a:buChar char=""/>
            </a:pPr>
            <a:r>
              <a:rPr lang="en-US" sz="1700">
                <a:effectLst/>
                <a:latin typeface="Arial" panose="020B0604020202020204" pitchFamily="34" charset="0"/>
                <a:ea typeface="Calibri" panose="020F0502020204030204" pitchFamily="34" charset="0"/>
                <a:cs typeface="Times New Roman" panose="02020603050405020304" pitchFamily="18" charset="0"/>
              </a:rPr>
              <a:t>A cyber threat not only impacts an individual entity (one single computer or IP address) but can easily propagate to other connected entities</a:t>
            </a:r>
          </a:p>
          <a:p>
            <a:pPr marL="342900" marR="0" lvl="0" indent="-342900">
              <a:spcBef>
                <a:spcPts val="0"/>
              </a:spcBef>
              <a:spcAft>
                <a:spcPts val="800"/>
              </a:spcAft>
              <a:buFont typeface="Symbol" panose="05050102010706020507" pitchFamily="18" charset="2"/>
              <a:buChar char=""/>
            </a:pPr>
            <a:r>
              <a:rPr lang="en-US" sz="1700">
                <a:effectLst/>
                <a:latin typeface="Arial" panose="020B0604020202020204" pitchFamily="34" charset="0"/>
                <a:ea typeface="Calibri" panose="020F0502020204030204" pitchFamily="34" charset="0"/>
                <a:cs typeface="Times New Roman" panose="02020603050405020304" pitchFamily="18" charset="0"/>
              </a:rPr>
              <a:t>Studies have been conducted to identify the spread and prevention of threats such as in high-risk groups of IP addresses</a:t>
            </a:r>
          </a:p>
          <a:p>
            <a:pPr marL="342900" marR="0" lvl="0" indent="-342900">
              <a:spcBef>
                <a:spcPts val="0"/>
              </a:spcBef>
              <a:spcAft>
                <a:spcPts val="800"/>
              </a:spcAft>
              <a:buFont typeface="Symbol" panose="05050102010706020507" pitchFamily="18" charset="2"/>
              <a:buChar char=""/>
            </a:pPr>
            <a:r>
              <a:rPr lang="en-US" sz="1700">
                <a:effectLst/>
                <a:latin typeface="Arial" panose="020B0604020202020204" pitchFamily="34" charset="0"/>
                <a:ea typeface="Calibri" panose="020F0502020204030204" pitchFamily="34" charset="0"/>
                <a:cs typeface="Times New Roman" panose="02020603050405020304" pitchFamily="18" charset="0"/>
              </a:rPr>
              <a:t>Some of these studies and approaches are restricted to individual IP behavior, such as black and white-listing IP addresses, which limit the understanding of the dynamics involved in the spread of the threat</a:t>
            </a:r>
          </a:p>
          <a:p>
            <a:pPr marL="342900" marR="0" lvl="0" indent="-342900">
              <a:spcBef>
                <a:spcPts val="0"/>
              </a:spcBef>
              <a:spcAft>
                <a:spcPts val="800"/>
              </a:spcAft>
              <a:buFont typeface="Symbol" panose="05050102010706020507" pitchFamily="18" charset="2"/>
              <a:buChar char=""/>
            </a:pPr>
            <a:r>
              <a:rPr lang="en-US" sz="1700">
                <a:effectLst/>
                <a:latin typeface="Arial" panose="020B0604020202020204" pitchFamily="34" charset="0"/>
                <a:ea typeface="Calibri" panose="020F0502020204030204" pitchFamily="34" charset="0"/>
                <a:cs typeface="Times New Roman" panose="02020603050405020304" pitchFamily="18" charset="0"/>
              </a:rPr>
              <a:t>Apart from individual behavior, high-risk behavior can also be captured at two other levels: the micro-social level (e.g., personal network), and macro level (through analysis of the network structural factors influencing the transmission mechanism)</a:t>
            </a:r>
          </a:p>
          <a:p>
            <a:pPr marL="342900" marR="0" lvl="0" indent="-342900">
              <a:spcBef>
                <a:spcPts val="0"/>
              </a:spcBef>
              <a:spcAft>
                <a:spcPts val="800"/>
              </a:spcAft>
              <a:buFont typeface="Symbol" panose="05050102010706020507" pitchFamily="18" charset="2"/>
              <a:buChar char=""/>
            </a:pPr>
            <a:r>
              <a:rPr lang="en-US" sz="1700">
                <a:effectLst/>
                <a:latin typeface="Arial" panose="020B0604020202020204" pitchFamily="34" charset="0"/>
                <a:ea typeface="Calibri" panose="020F0502020204030204" pitchFamily="34" charset="0"/>
                <a:cs typeface="Times New Roman" panose="02020603050405020304" pitchFamily="18" charset="0"/>
              </a:rPr>
              <a:t>Computer networks and communication across the networks provide a framework to study the spread and prevention of high-risk behavior for wide spread cyber attacks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a:p>
        </p:txBody>
      </p:sp>
      <p:sp>
        <p:nvSpPr>
          <p:cNvPr id="4" name="Date Placeholder 9">
            <a:extLst>
              <a:ext uri="{FF2B5EF4-FFF2-40B4-BE49-F238E27FC236}">
                <a16:creationId xmlns:a16="http://schemas.microsoft.com/office/drawing/2014/main" id="{34BE753C-9D38-D241-309A-966E0AFA471A}"/>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CFF6E27A-86BB-718E-3ECA-B607CE0EC566}"/>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9" name="Slide Number Placeholder 11">
            <a:extLst>
              <a:ext uri="{FF2B5EF4-FFF2-40B4-BE49-F238E27FC236}">
                <a16:creationId xmlns:a16="http://schemas.microsoft.com/office/drawing/2014/main" id="{9F0C256B-364F-2EB4-8FDE-5F105B4553A6}"/>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68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485F8DF-C289-CE2A-A607-35BBFAB8CCE2}"/>
              </a:ext>
            </a:extLst>
          </p:cNvPr>
          <p:cNvSpPr>
            <a:spLocks noGrp="1"/>
          </p:cNvSpPr>
          <p:nvPr>
            <p:ph type="title"/>
          </p:nvPr>
        </p:nvSpPr>
        <p:spPr>
          <a:xfrm>
            <a:off x="171450" y="178088"/>
            <a:ext cx="11944351" cy="1325563"/>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C</a:t>
            </a:r>
            <a:r>
              <a:rPr lang="en-US" sz="4000" dirty="0">
                <a:effectLst/>
                <a:latin typeface="Arial" panose="020B0604020202020204" pitchFamily="34" charset="0"/>
                <a:ea typeface="Calibri" panose="020F0502020204030204" pitchFamily="34" charset="0"/>
                <a:cs typeface="Times New Roman" panose="02020603050405020304" pitchFamily="18" charset="0"/>
              </a:rPr>
              <a:t>ybersecurity </a:t>
            </a:r>
            <a:r>
              <a:rPr lang="en-US" sz="4000" dirty="0">
                <a:latin typeface="Arial" panose="020B0604020202020204" pitchFamily="34" charset="0"/>
                <a:ea typeface="Calibri" panose="020F0502020204030204" pitchFamily="34" charset="0"/>
                <a:cs typeface="Times New Roman" panose="02020603050405020304" pitchFamily="18" charset="0"/>
              </a:rPr>
              <a:t>A</a:t>
            </a:r>
            <a:r>
              <a:rPr lang="en-US" sz="4000" dirty="0">
                <a:effectLst/>
                <a:latin typeface="Arial" panose="020B0604020202020204" pitchFamily="34" charset="0"/>
                <a:ea typeface="Calibri" panose="020F0502020204030204" pitchFamily="34" charset="0"/>
                <a:cs typeface="Times New Roman" panose="02020603050405020304" pitchFamily="18" charset="0"/>
              </a:rPr>
              <a:t>pplications that can utilize Graphs</a:t>
            </a:r>
            <a:endParaRPr lang="en-US" sz="4000" dirty="0"/>
          </a:p>
        </p:txBody>
      </p:sp>
      <p:sp>
        <p:nvSpPr>
          <p:cNvPr id="3" name="Date Placeholder 9">
            <a:extLst>
              <a:ext uri="{FF2B5EF4-FFF2-40B4-BE49-F238E27FC236}">
                <a16:creationId xmlns:a16="http://schemas.microsoft.com/office/drawing/2014/main" id="{ECC6A097-EB1B-3577-31B0-5C09D6271B86}"/>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099F46C1-121C-71BF-49FA-260CF8CB9953}"/>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760F332E-4AFB-0639-3C30-ADB37AC619EB}"/>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F0500-CC42-54A6-2C94-C8BABD6D655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Graph Properties:</a:t>
            </a:r>
            <a:r>
              <a:rPr lang="en-US" sz="4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Adjacency Matrix</a:t>
            </a:r>
            <a:endParaRPr lang="en-US" sz="4000">
              <a:solidFill>
                <a:srgbClr val="FFFFFF"/>
              </a:solidFill>
            </a:endParaRPr>
          </a:p>
        </p:txBody>
      </p:sp>
      <p:sp>
        <p:nvSpPr>
          <p:cNvPr id="17" name="Content Placeholder 2">
            <a:extLst>
              <a:ext uri="{FF2B5EF4-FFF2-40B4-BE49-F238E27FC236}">
                <a16:creationId xmlns:a16="http://schemas.microsoft.com/office/drawing/2014/main" id="{BAA034CB-4CBA-47C6-7475-245CC48C37BF}"/>
              </a:ext>
            </a:extLst>
          </p:cNvPr>
          <p:cNvSpPr>
            <a:spLocks noGrp="1"/>
          </p:cNvSpPr>
          <p:nvPr>
            <p:ph idx="1"/>
          </p:nvPr>
        </p:nvSpPr>
        <p:spPr>
          <a:xfrm>
            <a:off x="1371599" y="2318197"/>
            <a:ext cx="9724031" cy="3683358"/>
          </a:xfrm>
        </p:spPr>
        <p:txBody>
          <a:bodyPr anchor="ctr">
            <a:normAutofit/>
          </a:bodyPr>
          <a:lstStyle/>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A graph can be represented as an adjacency matrix</a:t>
            </a:r>
          </a:p>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Let us consider a graph G with E edges and V vertices</a:t>
            </a:r>
          </a:p>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The adjacency matrix of G is a V X V matrix where each cell in the matrix has a 0 for no edge between the pair of vertices or 1 for an edge between the pair of vertices</a:t>
            </a:r>
          </a:p>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If there are multiple edges between two vertices then the value of the matrix cell is the number of edges. In an undirected graph the matrix is symmetric </a:t>
            </a:r>
          </a:p>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The sum of the row or column is the same, which is the degree of a vertex</a:t>
            </a:r>
            <a:endParaRPr lang="en-US" sz="17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A degree is the number of edges incident on a node or vertex</a:t>
            </a:r>
          </a:p>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In an undirected graph the matrix is asymmetric</a:t>
            </a:r>
            <a:endParaRPr lang="en-US" sz="17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The sum of the row or column in the asymmetric matrix is the out degree and in degree respectively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
        <p:nvSpPr>
          <p:cNvPr id="4" name="Date Placeholder 9">
            <a:extLst>
              <a:ext uri="{FF2B5EF4-FFF2-40B4-BE49-F238E27FC236}">
                <a16:creationId xmlns:a16="http://schemas.microsoft.com/office/drawing/2014/main" id="{89252928-838E-0AA6-1D95-517D4C6DDFBA}"/>
              </a:ext>
            </a:extLst>
          </p:cNvPr>
          <p:cNvSpPr>
            <a:spLocks noGrp="1"/>
          </p:cNvSpPr>
          <p:nvPr>
            <p:ph type="dt" sz="half" idx="10"/>
          </p:nvPr>
        </p:nvSpPr>
        <p:spPr>
          <a:xfrm>
            <a:off x="838200" y="6492875"/>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A2282F8C-2912-FC1B-775F-51FAD2A18FD5}"/>
              </a:ext>
            </a:extLst>
          </p:cNvPr>
          <p:cNvSpPr txBox="1">
            <a:spLocks/>
          </p:cNvSpPr>
          <p:nvPr/>
        </p:nvSpPr>
        <p:spPr>
          <a:xfrm>
            <a:off x="4489726" y="644135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7" name="Slide Number Placeholder 11">
            <a:extLst>
              <a:ext uri="{FF2B5EF4-FFF2-40B4-BE49-F238E27FC236}">
                <a16:creationId xmlns:a16="http://schemas.microsoft.com/office/drawing/2014/main" id="{DB65122A-9C5A-D4BD-59E9-F27003400A76}"/>
              </a:ext>
            </a:extLst>
          </p:cNvPr>
          <p:cNvSpPr>
            <a:spLocks noGrp="1"/>
          </p:cNvSpPr>
          <p:nvPr>
            <p:ph type="sldNum" sz="quarter" idx="12"/>
          </p:nvPr>
        </p:nvSpPr>
        <p:spPr>
          <a:xfrm>
            <a:off x="93457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9625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5F51"/>
      </a:dk2>
      <a:lt2>
        <a:srgbClr val="D6E1DB"/>
      </a:lt2>
      <a:accent1>
        <a:srgbClr val="33473C"/>
      </a:accent1>
      <a:accent2>
        <a:srgbClr val="3F762A"/>
      </a:accent2>
      <a:accent3>
        <a:srgbClr val="93D07C"/>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1" id="{95731AFC-F814-4B7C-B679-A1889AC336AD}" vid="{7208E790-46BF-4D73-976F-3D459BFC6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cda1</Template>
  <TotalTime>92</TotalTime>
  <Words>4626</Words>
  <Application>Microsoft Office PowerPoint</Application>
  <PresentationFormat>Widescreen</PresentationFormat>
  <Paragraphs>520</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Office Theme</vt:lpstr>
      <vt:lpstr>  Data analytics for Cyber security  -Cybersecurity through Network and Graph Data-</vt:lpstr>
      <vt:lpstr>Outline</vt:lpstr>
      <vt:lpstr>Graphs in cybersecurity</vt:lpstr>
      <vt:lpstr>Graph examples in Cybersecurity: Communication graphs</vt:lpstr>
      <vt:lpstr>Graph examples in Cybersecurity:Attack graphs</vt:lpstr>
      <vt:lpstr>Graph examples in Cybersecurity: Threat Similarity based graphs</vt:lpstr>
      <vt:lpstr>Graph examples in Cybersecurity: Threat Propagation</vt:lpstr>
      <vt:lpstr>Cybersecurity Applications that can utilize Graphs</vt:lpstr>
      <vt:lpstr>Graph Properties: Adjacency Matrix</vt:lpstr>
      <vt:lpstr>PowerPoint Presentation</vt:lpstr>
      <vt:lpstr>Graph Properties</vt:lpstr>
      <vt:lpstr>PowerPoint Presentation</vt:lpstr>
      <vt:lpstr>Graph Properties: Centrality Over Time</vt:lpstr>
      <vt:lpstr>PowerPoint Presentation</vt:lpstr>
      <vt:lpstr>Understanding Evolving Network Communication: Centrality over time</vt:lpstr>
      <vt:lpstr>Understanding Evolving Network Communication: Densification over time</vt:lpstr>
      <vt:lpstr>Understanding Evolving Network Communication: Diameter over time</vt:lpstr>
      <vt:lpstr>Graphs for Cybersecurity: Similarity-Based Redundancy in Router Connectivity</vt:lpstr>
      <vt:lpstr>Representing Router Connectivity as a Graph</vt:lpstr>
      <vt:lpstr>PowerPoint Presentation</vt:lpstr>
      <vt:lpstr>PowerPoint Presentation</vt:lpstr>
      <vt:lpstr>PowerPoint Presentation</vt:lpstr>
      <vt:lpstr>Graphs for Cybersecurity: Similarity-Based Redundancy in Router Connectivity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 analytics for Cyber security  -Anomaly Detection-</dc:title>
  <dc:creator>Vandana Janeja</dc:creator>
  <cp:lastModifiedBy>Vandana Janeja</cp:lastModifiedBy>
  <cp:revision>8</cp:revision>
  <dcterms:created xsi:type="dcterms:W3CDTF">2022-08-30T01:21:52Z</dcterms:created>
  <dcterms:modified xsi:type="dcterms:W3CDTF">2022-11-21T15:30:49Z</dcterms:modified>
</cp:coreProperties>
</file>